
<file path=[Content_Types].xml><?xml version="1.0" encoding="utf-8"?>
<Types xmlns="http://schemas.openxmlformats.org/package/2006/content-types">
  <Default Extension="jpeg" ContentType="image/jpeg"/>
  <Default Extension="jpg" ContentType="image/pn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media/image4.jpg" ContentType="image/jpeg"/>
  <Override PartName="/ppt/media/image5.jpg" ContentType="image/jpeg"/>
  <Override PartName="/ppt/media/image6.jpg" ContentType="image/jpeg"/>
  <Override PartName="/ppt/media/image35.jpg" ContentType="image/jpeg"/>
  <Override PartName="/ppt/media/image42.jpg" ContentType="image/jpe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9"/>
  </p:notesMasterIdLst>
  <p:sldIdLst>
    <p:sldId id="398" r:id="rId2"/>
    <p:sldId id="257" r:id="rId3"/>
    <p:sldId id="550" r:id="rId4"/>
    <p:sldId id="755" r:id="rId5"/>
    <p:sldId id="549" r:id="rId6"/>
    <p:sldId id="584" r:id="rId7"/>
    <p:sldId id="848" r:id="rId8"/>
    <p:sldId id="849" r:id="rId9"/>
    <p:sldId id="850" r:id="rId10"/>
    <p:sldId id="555" r:id="rId11"/>
    <p:sldId id="586" r:id="rId12"/>
    <p:sldId id="568" r:id="rId13"/>
    <p:sldId id="833" r:id="rId14"/>
    <p:sldId id="835" r:id="rId15"/>
    <p:sldId id="823" r:id="rId16"/>
    <p:sldId id="563" r:id="rId17"/>
    <p:sldId id="565" r:id="rId18"/>
    <p:sldId id="829" r:id="rId19"/>
    <p:sldId id="587" r:id="rId20"/>
    <p:sldId id="884" r:id="rId21"/>
    <p:sldId id="885" r:id="rId22"/>
    <p:sldId id="576" r:id="rId23"/>
    <p:sldId id="577" r:id="rId24"/>
    <p:sldId id="578" r:id="rId25"/>
    <p:sldId id="579" r:id="rId26"/>
    <p:sldId id="580" r:id="rId27"/>
    <p:sldId id="817" r:id="rId28"/>
    <p:sldId id="936" r:id="rId29"/>
    <p:sldId id="938" r:id="rId30"/>
    <p:sldId id="939" r:id="rId31"/>
    <p:sldId id="937" r:id="rId32"/>
    <p:sldId id="842" r:id="rId33"/>
    <p:sldId id="517" r:id="rId34"/>
    <p:sldId id="945" r:id="rId35"/>
    <p:sldId id="518" r:id="rId36"/>
    <p:sldId id="519" r:id="rId37"/>
    <p:sldId id="520" r:id="rId38"/>
    <p:sldId id="521" r:id="rId39"/>
    <p:sldId id="522" r:id="rId40"/>
    <p:sldId id="523" r:id="rId41"/>
    <p:sldId id="524" r:id="rId42"/>
    <p:sldId id="525" r:id="rId43"/>
    <p:sldId id="940" r:id="rId44"/>
    <p:sldId id="941" r:id="rId45"/>
    <p:sldId id="946" r:id="rId46"/>
    <p:sldId id="942" r:id="rId47"/>
    <p:sldId id="943" r:id="rId48"/>
    <p:sldId id="944" r:id="rId49"/>
    <p:sldId id="516" r:id="rId50"/>
    <p:sldId id="527" r:id="rId51"/>
    <p:sldId id="528" r:id="rId52"/>
    <p:sldId id="531" r:id="rId53"/>
    <p:sldId id="529" r:id="rId54"/>
    <p:sldId id="530" r:id="rId55"/>
    <p:sldId id="947" r:id="rId56"/>
    <p:sldId id="935" r:id="rId57"/>
    <p:sldId id="533" r:id="rId58"/>
    <p:sldId id="948" r:id="rId59"/>
    <p:sldId id="950" r:id="rId60"/>
    <p:sldId id="949" r:id="rId61"/>
    <p:sldId id="926" r:id="rId62"/>
    <p:sldId id="951" r:id="rId63"/>
    <p:sldId id="952" r:id="rId64"/>
    <p:sldId id="953" r:id="rId65"/>
    <p:sldId id="954" r:id="rId66"/>
    <p:sldId id="928" r:id="rId67"/>
    <p:sldId id="929" r:id="rId68"/>
    <p:sldId id="930" r:id="rId69"/>
    <p:sldId id="931" r:id="rId70"/>
    <p:sldId id="955" r:id="rId71"/>
    <p:sldId id="956" r:id="rId72"/>
    <p:sldId id="537" r:id="rId73"/>
    <p:sldId id="534" r:id="rId74"/>
    <p:sldId id="836" r:id="rId75"/>
    <p:sldId id="827" r:id="rId76"/>
    <p:sldId id="962" r:id="rId77"/>
    <p:sldId id="963" r:id="rId78"/>
    <p:sldId id="964" r:id="rId79"/>
    <p:sldId id="965" r:id="rId80"/>
    <p:sldId id="535" r:id="rId81"/>
    <p:sldId id="536" r:id="rId82"/>
    <p:sldId id="540" r:id="rId83"/>
    <p:sldId id="957" r:id="rId84"/>
    <p:sldId id="958" r:id="rId85"/>
    <p:sldId id="959" r:id="rId86"/>
    <p:sldId id="960" r:id="rId87"/>
    <p:sldId id="961" r:id="rId88"/>
  </p:sldIdLst>
  <p:sldSz cx="9144000" cy="6858000" type="screen4x3"/>
  <p:notesSz cx="9942513" cy="681196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BF3B7"/>
    <a:srgbClr val="69A131"/>
    <a:srgbClr val="9900CC"/>
    <a:srgbClr val="58B931"/>
    <a:srgbClr val="966F00"/>
    <a:srgbClr val="CC9900"/>
    <a:srgbClr val="12586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771" autoAdjust="0"/>
    <p:restoredTop sz="94660"/>
  </p:normalViewPr>
  <p:slideViewPr>
    <p:cSldViewPr>
      <p:cViewPr varScale="1">
        <p:scale>
          <a:sx n="85" d="100"/>
          <a:sy n="85" d="100"/>
        </p:scale>
        <p:origin x="1548" y="96"/>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4308423" cy="341781"/>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5631791" y="0"/>
            <a:ext cx="4308423" cy="341781"/>
          </a:xfrm>
          <a:prstGeom prst="rect">
            <a:avLst/>
          </a:prstGeom>
        </p:spPr>
        <p:txBody>
          <a:bodyPr vert="horz" lIns="91440" tIns="45720" rIns="91440" bIns="45720" rtlCol="0"/>
          <a:lstStyle>
            <a:lvl1pPr algn="r">
              <a:defRPr sz="1200"/>
            </a:lvl1pPr>
          </a:lstStyle>
          <a:p>
            <a:fld id="{98824CB4-0329-44D2-8D35-5AA3CADFEC42}" type="datetimeFigureOut">
              <a:rPr lang="en-GB" smtClean="0"/>
              <a:t>03/12/2019</a:t>
            </a:fld>
            <a:endParaRPr lang="en-GB"/>
          </a:p>
        </p:txBody>
      </p:sp>
      <p:sp>
        <p:nvSpPr>
          <p:cNvPr id="4" name="Slide Image Placeholder 3"/>
          <p:cNvSpPr>
            <a:spLocks noGrp="1" noRot="1" noChangeAspect="1"/>
          </p:cNvSpPr>
          <p:nvPr>
            <p:ph type="sldImg" idx="2"/>
          </p:nvPr>
        </p:nvSpPr>
        <p:spPr>
          <a:xfrm>
            <a:off x="3436938" y="850900"/>
            <a:ext cx="3068637" cy="2300288"/>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994252" y="3278258"/>
            <a:ext cx="7954010" cy="268221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1" y="6470183"/>
            <a:ext cx="4308423" cy="341780"/>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5631791" y="6470183"/>
            <a:ext cx="4308423" cy="341780"/>
          </a:xfrm>
          <a:prstGeom prst="rect">
            <a:avLst/>
          </a:prstGeom>
        </p:spPr>
        <p:txBody>
          <a:bodyPr vert="horz" lIns="91440" tIns="45720" rIns="91440" bIns="45720" rtlCol="0" anchor="b"/>
          <a:lstStyle>
            <a:lvl1pPr algn="r">
              <a:defRPr sz="1200"/>
            </a:lvl1pPr>
          </a:lstStyle>
          <a:p>
            <a:fld id="{B5939602-0E2D-47BB-A83D-FEA357011C12}" type="slidenum">
              <a:rPr lang="en-GB" smtClean="0"/>
              <a:t>‹#›</a:t>
            </a:fld>
            <a:endParaRPr lang="en-GB"/>
          </a:p>
        </p:txBody>
      </p:sp>
    </p:spTree>
    <p:extLst>
      <p:ext uri="{BB962C8B-B14F-4D97-AF65-F5344CB8AC3E}">
        <p14:creationId xmlns:p14="http://schemas.microsoft.com/office/powerpoint/2010/main" val="38176326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GB"/>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GB"/>
          </a:p>
        </p:txBody>
      </p:sp>
      <p:sp>
        <p:nvSpPr>
          <p:cNvPr id="4" name="Date Placeholder 3"/>
          <p:cNvSpPr>
            <a:spLocks noGrp="1"/>
          </p:cNvSpPr>
          <p:nvPr>
            <p:ph type="dt" sz="half" idx="10"/>
          </p:nvPr>
        </p:nvSpPr>
        <p:spPr/>
        <p:txBody>
          <a:bodyPr/>
          <a:lstStyle/>
          <a:p>
            <a:fld id="{03EBC3D1-62FA-473C-B260-1968E2238C33}" type="datetimeFigureOut">
              <a:rPr lang="en-GB" smtClean="0"/>
              <a:t>03/12/2019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C1FDBBE5-22A6-4526-9CE2-8F57881DBE87}" type="slidenum">
              <a:rPr lang="en-GB" smtClean="0"/>
              <a:t>‹#›</a:t>
            </a:fld>
            <a:endParaRPr lang="en-GB"/>
          </a:p>
        </p:txBody>
      </p:sp>
    </p:spTree>
    <p:extLst>
      <p:ext uri="{BB962C8B-B14F-4D97-AF65-F5344CB8AC3E}">
        <p14:creationId xmlns:p14="http://schemas.microsoft.com/office/powerpoint/2010/main" val="22864647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03EBC3D1-62FA-473C-B260-1968E2238C33}" type="datetimeFigureOut">
              <a:rPr lang="en-GB" smtClean="0"/>
              <a:t>03/12/2019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C1FDBBE5-22A6-4526-9CE2-8F57881DBE87}" type="slidenum">
              <a:rPr lang="en-GB" smtClean="0"/>
              <a:t>‹#›</a:t>
            </a:fld>
            <a:endParaRPr lang="en-GB"/>
          </a:p>
        </p:txBody>
      </p:sp>
    </p:spTree>
    <p:extLst>
      <p:ext uri="{BB962C8B-B14F-4D97-AF65-F5344CB8AC3E}">
        <p14:creationId xmlns:p14="http://schemas.microsoft.com/office/powerpoint/2010/main" val="32042086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03EBC3D1-62FA-473C-B260-1968E2238C33}" type="datetimeFigureOut">
              <a:rPr lang="en-GB" smtClean="0"/>
              <a:t>03/12/2019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C1FDBBE5-22A6-4526-9CE2-8F57881DBE87}" type="slidenum">
              <a:rPr lang="en-GB" smtClean="0"/>
              <a:t>‹#›</a:t>
            </a:fld>
            <a:endParaRPr lang="en-GB"/>
          </a:p>
        </p:txBody>
      </p:sp>
    </p:spTree>
    <p:extLst>
      <p:ext uri="{BB962C8B-B14F-4D97-AF65-F5344CB8AC3E}">
        <p14:creationId xmlns:p14="http://schemas.microsoft.com/office/powerpoint/2010/main" val="25091930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03EBC3D1-62FA-473C-B260-1968E2238C33}" type="datetimeFigureOut">
              <a:rPr lang="en-GB" smtClean="0"/>
              <a:t>03/12/2019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C1FDBBE5-22A6-4526-9CE2-8F57881DBE87}" type="slidenum">
              <a:rPr lang="en-GB" smtClean="0"/>
              <a:t>‹#›</a:t>
            </a:fld>
            <a:endParaRPr lang="en-GB"/>
          </a:p>
        </p:txBody>
      </p:sp>
    </p:spTree>
    <p:extLst>
      <p:ext uri="{BB962C8B-B14F-4D97-AF65-F5344CB8AC3E}">
        <p14:creationId xmlns:p14="http://schemas.microsoft.com/office/powerpoint/2010/main" val="7987464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3EBC3D1-62FA-473C-B260-1968E2238C33}" type="datetimeFigureOut">
              <a:rPr lang="en-GB" smtClean="0"/>
              <a:t>03/12/2019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C1FDBBE5-22A6-4526-9CE2-8F57881DBE87}" type="slidenum">
              <a:rPr lang="en-GB" smtClean="0"/>
              <a:t>‹#›</a:t>
            </a:fld>
            <a:endParaRPr lang="en-GB"/>
          </a:p>
        </p:txBody>
      </p:sp>
    </p:spTree>
    <p:extLst>
      <p:ext uri="{BB962C8B-B14F-4D97-AF65-F5344CB8AC3E}">
        <p14:creationId xmlns:p14="http://schemas.microsoft.com/office/powerpoint/2010/main" val="30564260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p:txBody>
          <a:bodyPr/>
          <a:lstStyle/>
          <a:p>
            <a:fld id="{03EBC3D1-62FA-473C-B260-1968E2238C33}" type="datetimeFigureOut">
              <a:rPr lang="en-GB" smtClean="0"/>
              <a:t>03/12/2019</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C1FDBBE5-22A6-4526-9CE2-8F57881DBE87}" type="slidenum">
              <a:rPr lang="en-GB" smtClean="0"/>
              <a:t>‹#›</a:t>
            </a:fld>
            <a:endParaRPr lang="en-GB"/>
          </a:p>
        </p:txBody>
      </p:sp>
    </p:spTree>
    <p:extLst>
      <p:ext uri="{BB962C8B-B14F-4D97-AF65-F5344CB8AC3E}">
        <p14:creationId xmlns:p14="http://schemas.microsoft.com/office/powerpoint/2010/main" val="7115497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p:cNvSpPr>
            <a:spLocks noGrp="1"/>
          </p:cNvSpPr>
          <p:nvPr>
            <p:ph type="dt" sz="half" idx="10"/>
          </p:nvPr>
        </p:nvSpPr>
        <p:spPr/>
        <p:txBody>
          <a:bodyPr/>
          <a:lstStyle/>
          <a:p>
            <a:fld id="{03EBC3D1-62FA-473C-B260-1968E2238C33}" type="datetimeFigureOut">
              <a:rPr lang="en-GB" smtClean="0"/>
              <a:t>03/12/2019</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C1FDBBE5-22A6-4526-9CE2-8F57881DBE87}" type="slidenum">
              <a:rPr lang="en-GB" smtClean="0"/>
              <a:t>‹#›</a:t>
            </a:fld>
            <a:endParaRPr lang="en-GB"/>
          </a:p>
        </p:txBody>
      </p:sp>
    </p:spTree>
    <p:extLst>
      <p:ext uri="{BB962C8B-B14F-4D97-AF65-F5344CB8AC3E}">
        <p14:creationId xmlns:p14="http://schemas.microsoft.com/office/powerpoint/2010/main" val="1659857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2"/>
          <p:cNvSpPr>
            <a:spLocks noGrp="1"/>
          </p:cNvSpPr>
          <p:nvPr>
            <p:ph type="dt" sz="half" idx="10"/>
          </p:nvPr>
        </p:nvSpPr>
        <p:spPr/>
        <p:txBody>
          <a:bodyPr/>
          <a:lstStyle/>
          <a:p>
            <a:fld id="{03EBC3D1-62FA-473C-B260-1968E2238C33}" type="datetimeFigureOut">
              <a:rPr lang="en-GB" smtClean="0"/>
              <a:t>03/12/2019</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C1FDBBE5-22A6-4526-9CE2-8F57881DBE87}" type="slidenum">
              <a:rPr lang="en-GB" smtClean="0"/>
              <a:t>‹#›</a:t>
            </a:fld>
            <a:endParaRPr lang="en-GB"/>
          </a:p>
        </p:txBody>
      </p:sp>
    </p:spTree>
    <p:extLst>
      <p:ext uri="{BB962C8B-B14F-4D97-AF65-F5344CB8AC3E}">
        <p14:creationId xmlns:p14="http://schemas.microsoft.com/office/powerpoint/2010/main" val="187005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EBC3D1-62FA-473C-B260-1968E2238C33}" type="datetimeFigureOut">
              <a:rPr lang="en-GB" smtClean="0"/>
              <a:t>03/12/2019</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C1FDBBE5-22A6-4526-9CE2-8F57881DBE87}" type="slidenum">
              <a:rPr lang="en-GB" smtClean="0"/>
              <a:t>‹#›</a:t>
            </a:fld>
            <a:endParaRPr lang="en-GB"/>
          </a:p>
        </p:txBody>
      </p:sp>
    </p:spTree>
    <p:extLst>
      <p:ext uri="{BB962C8B-B14F-4D97-AF65-F5344CB8AC3E}">
        <p14:creationId xmlns:p14="http://schemas.microsoft.com/office/powerpoint/2010/main" val="27452463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3EBC3D1-62FA-473C-B260-1968E2238C33}" type="datetimeFigureOut">
              <a:rPr lang="en-GB" smtClean="0"/>
              <a:t>03/12/2019</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C1FDBBE5-22A6-4526-9CE2-8F57881DBE87}" type="slidenum">
              <a:rPr lang="en-GB" smtClean="0"/>
              <a:t>‹#›</a:t>
            </a:fld>
            <a:endParaRPr lang="en-GB"/>
          </a:p>
        </p:txBody>
      </p:sp>
    </p:spTree>
    <p:extLst>
      <p:ext uri="{BB962C8B-B14F-4D97-AF65-F5344CB8AC3E}">
        <p14:creationId xmlns:p14="http://schemas.microsoft.com/office/powerpoint/2010/main" val="23233428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3EBC3D1-62FA-473C-B260-1968E2238C33}" type="datetimeFigureOut">
              <a:rPr lang="en-GB" smtClean="0"/>
              <a:t>03/12/2019</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C1FDBBE5-22A6-4526-9CE2-8F57881DBE87}" type="slidenum">
              <a:rPr lang="en-GB" smtClean="0"/>
              <a:t>‹#›</a:t>
            </a:fld>
            <a:endParaRPr lang="en-GB"/>
          </a:p>
        </p:txBody>
      </p:sp>
    </p:spTree>
    <p:extLst>
      <p:ext uri="{BB962C8B-B14F-4D97-AF65-F5344CB8AC3E}">
        <p14:creationId xmlns:p14="http://schemas.microsoft.com/office/powerpoint/2010/main" val="20739188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3EBC3D1-62FA-473C-B260-1968E2238C33}" type="datetimeFigureOut">
              <a:rPr lang="en-GB" smtClean="0"/>
              <a:t>03/12/2019</a:t>
            </a:fld>
            <a:endParaRPr lang="en-GB"/>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DBBE5-22A6-4526-9CE2-8F57881DBE87}" type="slidenum">
              <a:rPr lang="en-GB" smtClean="0"/>
              <a:t>‹#›</a:t>
            </a:fld>
            <a:endParaRPr lang="en-GB"/>
          </a:p>
        </p:txBody>
      </p:sp>
    </p:spTree>
    <p:extLst>
      <p:ext uri="{BB962C8B-B14F-4D97-AF65-F5344CB8AC3E}">
        <p14:creationId xmlns:p14="http://schemas.microsoft.com/office/powerpoint/2010/main" val="178951764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11.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microsoft.com/office/2007/relationships/hdphoto" Target="../media/hdphoto2.wdp"/></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8" Type="http://schemas.openxmlformats.org/officeDocument/2006/relationships/image" Target="../media/image31.jpeg"/><Relationship Id="rId3" Type="http://schemas.openxmlformats.org/officeDocument/2006/relationships/image" Target="../media/image26.jpeg"/><Relationship Id="rId7" Type="http://schemas.openxmlformats.org/officeDocument/2006/relationships/image" Target="../media/image30.jpe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29.jpeg"/><Relationship Id="rId5" Type="http://schemas.openxmlformats.org/officeDocument/2006/relationships/image" Target="../media/image28.jpeg"/><Relationship Id="rId4" Type="http://schemas.openxmlformats.org/officeDocument/2006/relationships/image" Target="../media/image27.jpeg"/></Relationships>
</file>

<file path=ppt/slides/_rels/slide3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hyperlink" Target="http://www.milbo.org/doc/earth-notes.pdf" TargetMode="Externa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cran.r-project.org/web/views/MachineLearning.html" TargetMode="Externa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00947" y="1324571"/>
            <a:ext cx="8496944" cy="1672381"/>
          </a:xfrm>
          <a:prstGeom prst="rect">
            <a:avLst/>
          </a:prstGeom>
          <a:noFill/>
        </p:spPr>
        <p:txBody>
          <a:bodyPr wrap="square" rtlCol="0">
            <a:spAutoFit/>
          </a:bodyPr>
          <a:lstStyle/>
          <a:p>
            <a:pPr algn="ctr">
              <a:lnSpc>
                <a:spcPct val="150000"/>
              </a:lnSpc>
            </a:pPr>
            <a:r>
              <a:rPr lang="fr-CH" sz="4000" b="1" dirty="0">
                <a:solidFill>
                  <a:schemeClr val="tx2">
                    <a:lumMod val="75000"/>
                  </a:schemeClr>
                </a:solidFill>
                <a:latin typeface="Tw Cen MT" panose="020B0602020104020603" pitchFamily="34" charset="0"/>
              </a:rPr>
              <a:t>Topics in </a:t>
            </a:r>
            <a:r>
              <a:rPr lang="fr-CH" sz="4400" b="1" dirty="0">
                <a:solidFill>
                  <a:schemeClr val="tx2">
                    <a:lumMod val="75000"/>
                  </a:schemeClr>
                </a:solidFill>
                <a:latin typeface="Tw Cen MT" panose="020B0602020104020603" pitchFamily="34" charset="0"/>
              </a:rPr>
              <a:t>Machine Learning</a:t>
            </a:r>
          </a:p>
          <a:p>
            <a:pPr algn="ctr">
              <a:lnSpc>
                <a:spcPct val="150000"/>
              </a:lnSpc>
            </a:pPr>
            <a:r>
              <a:rPr lang="fr-CH" sz="2800" dirty="0" err="1">
                <a:solidFill>
                  <a:schemeClr val="tx2">
                    <a:lumMod val="75000"/>
                  </a:schemeClr>
                </a:solidFill>
                <a:latin typeface="Century Gothic" panose="020B0502020202020204" pitchFamily="34" charset="0"/>
              </a:rPr>
              <a:t>Piecewise</a:t>
            </a:r>
            <a:r>
              <a:rPr lang="fr-CH" sz="2800" dirty="0">
                <a:solidFill>
                  <a:schemeClr val="tx2">
                    <a:lumMod val="75000"/>
                  </a:schemeClr>
                </a:solidFill>
                <a:latin typeface="Century Gothic" panose="020B0502020202020204" pitchFamily="34" charset="0"/>
              </a:rPr>
              <a:t> </a:t>
            </a:r>
            <a:r>
              <a:rPr lang="fr-CH" sz="2800" dirty="0" err="1">
                <a:solidFill>
                  <a:schemeClr val="tx2">
                    <a:lumMod val="75000"/>
                  </a:schemeClr>
                </a:solidFill>
                <a:latin typeface="Century Gothic" panose="020B0502020202020204" pitchFamily="34" charset="0"/>
              </a:rPr>
              <a:t>linear</a:t>
            </a:r>
            <a:r>
              <a:rPr lang="fr-CH" sz="2800" dirty="0">
                <a:solidFill>
                  <a:schemeClr val="tx2">
                    <a:lumMod val="75000"/>
                  </a:schemeClr>
                </a:solidFill>
                <a:latin typeface="Century Gothic" panose="020B0502020202020204" pitchFamily="34" charset="0"/>
              </a:rPr>
              <a:t> </a:t>
            </a:r>
            <a:r>
              <a:rPr lang="fr-CH" sz="2800" dirty="0" err="1">
                <a:solidFill>
                  <a:schemeClr val="tx2">
                    <a:lumMod val="75000"/>
                  </a:schemeClr>
                </a:solidFill>
                <a:latin typeface="Century Gothic" panose="020B0502020202020204" pitchFamily="34" charset="0"/>
              </a:rPr>
              <a:t>regression</a:t>
            </a:r>
            <a:r>
              <a:rPr lang="fr-CH" sz="2800" dirty="0">
                <a:solidFill>
                  <a:schemeClr val="tx2">
                    <a:lumMod val="75000"/>
                  </a:schemeClr>
                </a:solidFill>
                <a:latin typeface="Century Gothic" panose="020B0502020202020204" pitchFamily="34" charset="0"/>
              </a:rPr>
              <a:t> </a:t>
            </a:r>
            <a:r>
              <a:rPr lang="fr-CH" sz="2800" dirty="0" err="1">
                <a:solidFill>
                  <a:schemeClr val="tx2">
                    <a:lumMod val="75000"/>
                  </a:schemeClr>
                </a:solidFill>
                <a:latin typeface="Century Gothic" panose="020B0502020202020204" pitchFamily="34" charset="0"/>
              </a:rPr>
              <a:t>with</a:t>
            </a:r>
            <a:r>
              <a:rPr lang="fr-CH" sz="2800" dirty="0">
                <a:solidFill>
                  <a:schemeClr val="tx2">
                    <a:lumMod val="75000"/>
                  </a:schemeClr>
                </a:solidFill>
                <a:latin typeface="Century Gothic" panose="020B0502020202020204" pitchFamily="34" charset="0"/>
              </a:rPr>
              <a:t> </a:t>
            </a:r>
            <a:r>
              <a:rPr lang="fr-CH" sz="2800" dirty="0" err="1">
                <a:solidFill>
                  <a:schemeClr val="tx2">
                    <a:lumMod val="75000"/>
                  </a:schemeClr>
                </a:solidFill>
                <a:latin typeface="Century Gothic" panose="020B0502020202020204" pitchFamily="34" charset="0"/>
              </a:rPr>
              <a:t>splines</a:t>
            </a:r>
            <a:endParaRPr lang="fr-CH" sz="1400" dirty="0">
              <a:solidFill>
                <a:schemeClr val="tx2">
                  <a:lumMod val="75000"/>
                </a:schemeClr>
              </a:solidFill>
              <a:latin typeface="Century Gothic" panose="020B0502020202020204" pitchFamily="34" charset="0"/>
            </a:endParaRPr>
          </a:p>
        </p:txBody>
      </p:sp>
      <p:cxnSp>
        <p:nvCxnSpPr>
          <p:cNvPr id="7" name="Straight Connector 6"/>
          <p:cNvCxnSpPr/>
          <p:nvPr/>
        </p:nvCxnSpPr>
        <p:spPr>
          <a:xfrm>
            <a:off x="689419" y="3212976"/>
            <a:ext cx="7920000" cy="0"/>
          </a:xfrm>
          <a:prstGeom prst="line">
            <a:avLst/>
          </a:prstGeom>
          <a:ln w="28575">
            <a:solidFill>
              <a:schemeClr val="bg2">
                <a:lumMod val="25000"/>
              </a:schemeClr>
            </a:solidFill>
            <a:prstDash val="sysDot"/>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3079442" y="3791942"/>
            <a:ext cx="3139962" cy="1323439"/>
          </a:xfrm>
          <a:prstGeom prst="rect">
            <a:avLst/>
          </a:prstGeom>
          <a:noFill/>
        </p:spPr>
        <p:txBody>
          <a:bodyPr wrap="none" rtlCol="0">
            <a:spAutoFit/>
          </a:bodyPr>
          <a:lstStyle/>
          <a:p>
            <a:pPr algn="ctr"/>
            <a:r>
              <a:rPr lang="fr-CH" sz="1600">
                <a:latin typeface="Times New Roman" panose="02020603050405020304" pitchFamily="18" charset="0"/>
                <a:cs typeface="Times New Roman" panose="02020603050405020304" pitchFamily="18" charset="0"/>
              </a:rPr>
              <a:t>Ben Meuleman, Ph.D.</a:t>
            </a:r>
          </a:p>
          <a:p>
            <a:pPr algn="ctr"/>
            <a:r>
              <a:rPr lang="fr-CH" sz="1600">
                <a:latin typeface="Times New Roman" panose="02020603050405020304" pitchFamily="18" charset="0"/>
                <a:cs typeface="Times New Roman" panose="02020603050405020304" pitchFamily="18" charset="0"/>
              </a:rPr>
              <a:t>Swiss Center for Affective Sciences</a:t>
            </a:r>
          </a:p>
          <a:p>
            <a:pPr algn="ctr"/>
            <a:endParaRPr lang="fr-CH" sz="1600">
              <a:latin typeface="Times New Roman" panose="02020603050405020304" pitchFamily="18" charset="0"/>
              <a:cs typeface="Times New Roman" panose="02020603050405020304" pitchFamily="18" charset="0"/>
            </a:endParaRPr>
          </a:p>
          <a:p>
            <a:pPr algn="ctr"/>
            <a:r>
              <a:rPr lang="fr-CH" sz="1600">
                <a:latin typeface="Times New Roman" panose="02020603050405020304" pitchFamily="18" charset="0"/>
                <a:cs typeface="Times New Roman" panose="02020603050405020304" pitchFamily="18" charset="0"/>
              </a:rPr>
              <a:t>R Lunch</a:t>
            </a:r>
          </a:p>
          <a:p>
            <a:pPr algn="ctr"/>
            <a:r>
              <a:rPr lang="fr-CH" sz="1600">
                <a:latin typeface="Times New Roman" panose="02020603050405020304" pitchFamily="18" charset="0"/>
                <a:cs typeface="Times New Roman" panose="02020603050405020304" pitchFamily="18" charset="0"/>
              </a:rPr>
              <a:t>December 3, 2019, Geneva</a:t>
            </a:r>
            <a:endParaRPr lang="en-GB" sz="1600">
              <a:latin typeface="Times New Roman" panose="02020603050405020304" pitchFamily="18" charset="0"/>
              <a:cs typeface="Times New Roman" panose="02020603050405020304" pitchFamily="18" charset="0"/>
            </a:endParaRPr>
          </a:p>
        </p:txBody>
      </p:sp>
      <p:cxnSp>
        <p:nvCxnSpPr>
          <p:cNvPr id="11" name="Straight Connector 10"/>
          <p:cNvCxnSpPr/>
          <p:nvPr/>
        </p:nvCxnSpPr>
        <p:spPr>
          <a:xfrm>
            <a:off x="689419" y="1340768"/>
            <a:ext cx="7920000" cy="0"/>
          </a:xfrm>
          <a:prstGeom prst="line">
            <a:avLst/>
          </a:prstGeom>
          <a:ln w="28575">
            <a:solidFill>
              <a:schemeClr val="bg2">
                <a:lumMod val="25000"/>
              </a:schemeClr>
            </a:solidFill>
            <a:prstDash val="sysDot"/>
          </a:ln>
        </p:spPr>
        <p:style>
          <a:lnRef idx="1">
            <a:schemeClr val="accent1"/>
          </a:lnRef>
          <a:fillRef idx="0">
            <a:schemeClr val="accent1"/>
          </a:fillRef>
          <a:effectRef idx="0">
            <a:schemeClr val="accent1"/>
          </a:effectRef>
          <a:fontRef idx="minor">
            <a:schemeClr val="tx1"/>
          </a:fontRef>
        </p:style>
      </p:cxnSp>
      <p:pic>
        <p:nvPicPr>
          <p:cNvPr id="12" name="Picture 11"/>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691680" y="5517232"/>
            <a:ext cx="2010373" cy="773221"/>
          </a:xfrm>
          <a:prstGeom prst="rect">
            <a:avLst/>
          </a:prstGeom>
        </p:spPr>
      </p:pic>
      <p:pic>
        <p:nvPicPr>
          <p:cNvPr id="13" name="Picture 12"/>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067944" y="5718826"/>
            <a:ext cx="1584176" cy="457430"/>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156176" y="5587197"/>
            <a:ext cx="1368152" cy="703256"/>
          </a:xfrm>
          <a:prstGeom prst="rect">
            <a:avLst/>
          </a:prstGeom>
        </p:spPr>
      </p:pic>
    </p:spTree>
    <p:extLst>
      <p:ext uri="{BB962C8B-B14F-4D97-AF65-F5344CB8AC3E}">
        <p14:creationId xmlns:p14="http://schemas.microsoft.com/office/powerpoint/2010/main" val="20369495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26129" y="188640"/>
            <a:ext cx="8178319" cy="584775"/>
          </a:xfrm>
          <a:prstGeom prst="rect">
            <a:avLst/>
          </a:prstGeom>
          <a:noFill/>
        </p:spPr>
        <p:txBody>
          <a:bodyPr wrap="square" rtlCol="0">
            <a:spAutoFit/>
          </a:bodyPr>
          <a:lstStyle/>
          <a:p>
            <a:r>
              <a:rPr lang="fr-CH" sz="3200">
                <a:solidFill>
                  <a:schemeClr val="tx2">
                    <a:lumMod val="75000"/>
                  </a:schemeClr>
                </a:solidFill>
                <a:latin typeface="Tw Cen MT" panose="020B0602020104020603" pitchFamily="34" charset="0"/>
              </a:rPr>
              <a:t>The hype…</a:t>
            </a:r>
            <a:endParaRPr lang="en-GB" sz="3200">
              <a:solidFill>
                <a:schemeClr val="tx2">
                  <a:lumMod val="75000"/>
                </a:schemeClr>
              </a:solidFill>
              <a:latin typeface="Tw Cen MT" panose="020B0602020104020603" pitchFamily="34" charset="0"/>
            </a:endParaRPr>
          </a:p>
        </p:txBody>
      </p:sp>
      <p:cxnSp>
        <p:nvCxnSpPr>
          <p:cNvPr id="5" name="Straight Connector 4"/>
          <p:cNvCxnSpPr/>
          <p:nvPr/>
        </p:nvCxnSpPr>
        <p:spPr>
          <a:xfrm>
            <a:off x="395536" y="908720"/>
            <a:ext cx="8280920" cy="0"/>
          </a:xfrm>
          <a:prstGeom prst="line">
            <a:avLst/>
          </a:prstGeom>
          <a:ln w="28575">
            <a:solidFill>
              <a:schemeClr val="bg2">
                <a:lumMod val="25000"/>
              </a:schemeClr>
            </a:solidFill>
            <a:prstDash val="sysDot"/>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61E7FD23-A057-409C-A862-1A42A1607FF3}"/>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2699" t="24904" r="14925" b="16231"/>
          <a:stretch/>
        </p:blipFill>
        <p:spPr>
          <a:xfrm>
            <a:off x="5299517" y="3783248"/>
            <a:ext cx="3120199" cy="2080132"/>
          </a:xfrm>
          <a:prstGeom prst="rect">
            <a:avLst/>
          </a:prstGeom>
        </p:spPr>
      </p:pic>
      <p:sp>
        <p:nvSpPr>
          <p:cNvPr id="16" name="TextBox 15">
            <a:extLst>
              <a:ext uri="{FF2B5EF4-FFF2-40B4-BE49-F238E27FC236}">
                <a16:creationId xmlns:a16="http://schemas.microsoft.com/office/drawing/2014/main" id="{6BBFD6D7-4D80-4239-8CD7-911B7D2D2F0E}"/>
              </a:ext>
            </a:extLst>
          </p:cNvPr>
          <p:cNvSpPr txBox="1"/>
          <p:nvPr/>
        </p:nvSpPr>
        <p:spPr>
          <a:xfrm>
            <a:off x="4880020" y="5894467"/>
            <a:ext cx="1906291" cy="338554"/>
          </a:xfrm>
          <a:prstGeom prst="rect">
            <a:avLst/>
          </a:prstGeom>
          <a:noFill/>
        </p:spPr>
        <p:txBody>
          <a:bodyPr wrap="none" rtlCol="0">
            <a:spAutoFit/>
          </a:bodyPr>
          <a:lstStyle/>
          <a:p>
            <a:r>
              <a:rPr lang="fr-CH" sz="1600">
                <a:latin typeface="Times New Roman" panose="02020603050405020304" pitchFamily="18" charset="0"/>
                <a:cs typeface="Times New Roman" panose="02020603050405020304" pitchFamily="18" charset="0"/>
              </a:rPr>
              <a:t>Self-driving vehicles</a:t>
            </a:r>
            <a:endParaRPr lang="en-GB" sz="1600">
              <a:latin typeface="Times New Roman" panose="02020603050405020304" pitchFamily="18" charset="0"/>
              <a:cs typeface="Times New Roman" panose="02020603050405020304" pitchFamily="18" charset="0"/>
            </a:endParaRPr>
          </a:p>
        </p:txBody>
      </p:sp>
      <p:pic>
        <p:nvPicPr>
          <p:cNvPr id="19" name="Picture 18">
            <a:extLst>
              <a:ext uri="{FF2B5EF4-FFF2-40B4-BE49-F238E27FC236}">
                <a16:creationId xmlns:a16="http://schemas.microsoft.com/office/drawing/2014/main" id="{69645F73-05E0-4D06-894A-B8E954F7FF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80020" y="714150"/>
            <a:ext cx="3337644" cy="2080132"/>
          </a:xfrm>
          <a:prstGeom prst="rect">
            <a:avLst/>
          </a:prstGeom>
          <a:effectLst>
            <a:outerShdw blurRad="63500" sx="102000" sy="102000" algn="ctr" rotWithShape="0">
              <a:prstClr val="black">
                <a:alpha val="40000"/>
              </a:prstClr>
            </a:outerShdw>
          </a:effectLst>
        </p:spPr>
      </p:pic>
      <p:sp>
        <p:nvSpPr>
          <p:cNvPr id="20" name="TextBox 19">
            <a:extLst>
              <a:ext uri="{FF2B5EF4-FFF2-40B4-BE49-F238E27FC236}">
                <a16:creationId xmlns:a16="http://schemas.microsoft.com/office/drawing/2014/main" id="{50F54341-93C8-4213-86BD-4B4969039BD1}"/>
              </a:ext>
            </a:extLst>
          </p:cNvPr>
          <p:cNvSpPr txBox="1"/>
          <p:nvPr/>
        </p:nvSpPr>
        <p:spPr>
          <a:xfrm>
            <a:off x="4922751" y="2966527"/>
            <a:ext cx="3337644" cy="523220"/>
          </a:xfrm>
          <a:prstGeom prst="rect">
            <a:avLst/>
          </a:prstGeom>
          <a:noFill/>
        </p:spPr>
        <p:txBody>
          <a:bodyPr wrap="none" rtlCol="0">
            <a:spAutoFit/>
          </a:bodyPr>
          <a:lstStyle/>
          <a:p>
            <a:pPr algn="ctr"/>
            <a:r>
              <a:rPr lang="en-US" sz="1600">
                <a:latin typeface="Times New Roman" panose="02020603050405020304" pitchFamily="18" charset="0"/>
                <a:cs typeface="Times New Roman" panose="02020603050405020304" pitchFamily="18" charset="0"/>
              </a:rPr>
              <a:t>DeepFake video manipulation</a:t>
            </a:r>
            <a:br>
              <a:rPr lang="en-US" sz="1600">
                <a:latin typeface="Times New Roman" panose="02020603050405020304" pitchFamily="18" charset="0"/>
                <a:cs typeface="Times New Roman" panose="02020603050405020304" pitchFamily="18" charset="0"/>
              </a:rPr>
            </a:br>
            <a:r>
              <a:rPr lang="en-US" sz="1200" u="sng">
                <a:solidFill>
                  <a:srgbClr val="0070C0"/>
                </a:solidFill>
                <a:latin typeface="Times New Roman" panose="02020603050405020304" pitchFamily="18" charset="0"/>
                <a:cs typeface="Times New Roman" panose="02020603050405020304" pitchFamily="18" charset="0"/>
              </a:rPr>
              <a:t>https://www.youtube.com/watch?v=VWrhRBb-1Ig</a:t>
            </a:r>
            <a:endParaRPr lang="en-CH" sz="1600" u="sng">
              <a:solidFill>
                <a:srgbClr val="0070C0"/>
              </a:solidFill>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6F4B57F0-AD09-4C83-AC83-48EB15004B2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2359" y="1700808"/>
            <a:ext cx="3521622" cy="3318125"/>
          </a:xfrm>
          <a:prstGeom prst="rect">
            <a:avLst/>
          </a:prstGeom>
          <a:effectLst>
            <a:outerShdw blurRad="63500" sx="102000" sy="102000" algn="ctr" rotWithShape="0">
              <a:prstClr val="black">
                <a:alpha val="40000"/>
              </a:prstClr>
            </a:outerShdw>
          </a:effectLst>
        </p:spPr>
      </p:pic>
      <p:sp>
        <p:nvSpPr>
          <p:cNvPr id="6" name="TextBox 5">
            <a:extLst>
              <a:ext uri="{FF2B5EF4-FFF2-40B4-BE49-F238E27FC236}">
                <a16:creationId xmlns:a16="http://schemas.microsoft.com/office/drawing/2014/main" id="{BB72A1F4-6F3E-4ACB-B718-2A980F83BA44}"/>
              </a:ext>
            </a:extLst>
          </p:cNvPr>
          <p:cNvSpPr txBox="1"/>
          <p:nvPr/>
        </p:nvSpPr>
        <p:spPr>
          <a:xfrm>
            <a:off x="1957159" y="5228376"/>
            <a:ext cx="2016899" cy="338554"/>
          </a:xfrm>
          <a:prstGeom prst="rect">
            <a:avLst/>
          </a:prstGeom>
          <a:noFill/>
        </p:spPr>
        <p:txBody>
          <a:bodyPr wrap="none" rtlCol="0">
            <a:spAutoFit/>
          </a:bodyPr>
          <a:lstStyle/>
          <a:p>
            <a:r>
              <a:rPr lang="en-US" sz="1600" dirty="0">
                <a:latin typeface="Times New Roman" panose="02020603050405020304" pitchFamily="18" charset="0"/>
                <a:cs typeface="Times New Roman" panose="02020603050405020304" pitchFamily="18" charset="0"/>
              </a:rPr>
              <a:t>Computer chess &amp; Go</a:t>
            </a:r>
            <a:endParaRPr lang="en-CH" sz="1600"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38088B59-C953-40FB-9D13-EDEE981B8DE6}"/>
              </a:ext>
            </a:extLst>
          </p:cNvPr>
          <p:cNvPicPr>
            <a:picLocks noChangeAspect="1"/>
          </p:cNvPicPr>
          <p:nvPr/>
        </p:nvPicPr>
        <p:blipFill>
          <a:blip r:embed="rId5" cstate="print">
            <a:extLst>
              <a:ext uri="{BEBA8EAE-BF5A-486C-A8C5-ECC9F3942E4B}">
                <a14:imgProps xmlns:a14="http://schemas.microsoft.com/office/drawing/2010/main">
                  <a14:imgLayer r:embed="rId6">
                    <a14:imgEffect>
                      <a14:saturation sat="66000"/>
                    </a14:imgEffect>
                  </a14:imgLayer>
                </a14:imgProps>
              </a:ext>
              <a:ext uri="{28A0092B-C50C-407E-A947-70E740481C1C}">
                <a14:useLocalDpi xmlns:a14="http://schemas.microsoft.com/office/drawing/2010/main" val="0"/>
              </a:ext>
            </a:extLst>
          </a:blip>
          <a:stretch>
            <a:fillRect/>
          </a:stretch>
        </p:blipFill>
        <p:spPr>
          <a:xfrm>
            <a:off x="323528" y="4355649"/>
            <a:ext cx="1401806" cy="1401806"/>
          </a:xfrm>
          <a:prstGeom prst="rect">
            <a:avLst/>
          </a:prstGeom>
        </p:spPr>
      </p:pic>
    </p:spTree>
    <p:extLst>
      <p:ext uri="{BB962C8B-B14F-4D97-AF65-F5344CB8AC3E}">
        <p14:creationId xmlns:p14="http://schemas.microsoft.com/office/powerpoint/2010/main" val="783278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00200"/>
            <a:ext cx="8229600" cy="4925144"/>
          </a:xfrm>
        </p:spPr>
        <p:txBody>
          <a:bodyPr>
            <a:normAutofit/>
          </a:bodyPr>
          <a:lstStyle/>
          <a:p>
            <a:r>
              <a:rPr lang="fr-CH" sz="1800" dirty="0">
                <a:latin typeface="Times New Roman" panose="02020603050405020304" pitchFamily="18" charset="0"/>
                <a:cs typeface="Times New Roman" panose="02020603050405020304" pitchFamily="18" charset="0"/>
              </a:rPr>
              <a:t>In the media, machine </a:t>
            </a:r>
            <a:r>
              <a:rPr lang="fr-CH" sz="1800" dirty="0" err="1">
                <a:latin typeface="Times New Roman" panose="02020603050405020304" pitchFamily="18" charset="0"/>
                <a:cs typeface="Times New Roman" panose="02020603050405020304" pitchFamily="18" charset="0"/>
              </a:rPr>
              <a:t>learning</a:t>
            </a:r>
            <a:r>
              <a:rPr lang="fr-CH" sz="1800" dirty="0">
                <a:latin typeface="Times New Roman" panose="02020603050405020304" pitchFamily="18" charset="0"/>
                <a:cs typeface="Times New Roman" panose="02020603050405020304" pitchFamily="18" charset="0"/>
              </a:rPr>
              <a:t> </a:t>
            </a:r>
            <a:r>
              <a:rPr lang="fr-CH" sz="1800" dirty="0" err="1">
                <a:latin typeface="Times New Roman" panose="02020603050405020304" pitchFamily="18" charset="0"/>
                <a:cs typeface="Times New Roman" panose="02020603050405020304" pitchFamily="18" charset="0"/>
              </a:rPr>
              <a:t>is</a:t>
            </a:r>
            <a:r>
              <a:rPr lang="fr-CH" sz="1800" dirty="0">
                <a:latin typeface="Times New Roman" panose="02020603050405020304" pitchFamily="18" charset="0"/>
                <a:cs typeface="Times New Roman" panose="02020603050405020304" pitchFamily="18" charset="0"/>
              </a:rPr>
              <a:t> </a:t>
            </a:r>
            <a:r>
              <a:rPr lang="fr-CH" sz="1800" dirty="0" err="1">
                <a:latin typeface="Times New Roman" panose="02020603050405020304" pitchFamily="18" charset="0"/>
                <a:cs typeface="Times New Roman" panose="02020603050405020304" pitchFamily="18" charset="0"/>
              </a:rPr>
              <a:t>often</a:t>
            </a:r>
            <a:r>
              <a:rPr lang="fr-CH" sz="1800" dirty="0">
                <a:latin typeface="Times New Roman" panose="02020603050405020304" pitchFamily="18" charset="0"/>
                <a:cs typeface="Times New Roman" panose="02020603050405020304" pitchFamily="18" charset="0"/>
              </a:rPr>
              <a:t> </a:t>
            </a:r>
            <a:r>
              <a:rPr lang="fr-CH" sz="1800" dirty="0" err="1">
                <a:latin typeface="Times New Roman" panose="02020603050405020304" pitchFamily="18" charset="0"/>
                <a:cs typeface="Times New Roman" panose="02020603050405020304" pitchFamily="18" charset="0"/>
              </a:rPr>
              <a:t>presented</a:t>
            </a:r>
            <a:r>
              <a:rPr lang="fr-CH" sz="1800" dirty="0">
                <a:latin typeface="Times New Roman" panose="02020603050405020304" pitchFamily="18" charset="0"/>
                <a:cs typeface="Times New Roman" panose="02020603050405020304" pitchFamily="18" charset="0"/>
              </a:rPr>
              <a:t> as a </a:t>
            </a:r>
            <a:r>
              <a:rPr lang="fr-CH" sz="1800" dirty="0" err="1">
                <a:latin typeface="Times New Roman" panose="02020603050405020304" pitchFamily="18" charset="0"/>
                <a:cs typeface="Times New Roman" panose="02020603050405020304" pitchFamily="18" charset="0"/>
              </a:rPr>
              <a:t>kind</a:t>
            </a:r>
            <a:r>
              <a:rPr lang="fr-CH" sz="1800" dirty="0">
                <a:latin typeface="Times New Roman" panose="02020603050405020304" pitchFamily="18" charset="0"/>
                <a:cs typeface="Times New Roman" panose="02020603050405020304" pitchFamily="18" charset="0"/>
              </a:rPr>
              <a:t> of </a:t>
            </a:r>
            <a:r>
              <a:rPr lang="fr-CH" sz="1800" dirty="0" err="1">
                <a:solidFill>
                  <a:srgbClr val="0070C0"/>
                </a:solidFill>
                <a:latin typeface="Times New Roman" panose="02020603050405020304" pitchFamily="18" charset="0"/>
                <a:cs typeface="Times New Roman" panose="02020603050405020304" pitchFamily="18" charset="0"/>
              </a:rPr>
              <a:t>artificial</a:t>
            </a:r>
            <a:r>
              <a:rPr lang="fr-CH" sz="1800" dirty="0">
                <a:solidFill>
                  <a:srgbClr val="0070C0"/>
                </a:solidFill>
                <a:latin typeface="Times New Roman" panose="02020603050405020304" pitchFamily="18" charset="0"/>
                <a:cs typeface="Times New Roman" panose="02020603050405020304" pitchFamily="18" charset="0"/>
              </a:rPr>
              <a:t> intelligence</a:t>
            </a:r>
            <a:r>
              <a:rPr lang="fr-CH" sz="1800" dirty="0">
                <a:latin typeface="Times New Roman" panose="02020603050405020304" pitchFamily="18" charset="0"/>
                <a:cs typeface="Times New Roman" panose="02020603050405020304" pitchFamily="18" charset="0"/>
              </a:rPr>
              <a:t>, </a:t>
            </a:r>
            <a:r>
              <a:rPr lang="fr-CH" sz="1800" dirty="0" err="1">
                <a:latin typeface="Times New Roman" panose="02020603050405020304" pitchFamily="18" charset="0"/>
                <a:cs typeface="Times New Roman" panose="02020603050405020304" pitchFamily="18" charset="0"/>
              </a:rPr>
              <a:t>implemented</a:t>
            </a:r>
            <a:r>
              <a:rPr lang="fr-CH" sz="1800" dirty="0">
                <a:latin typeface="Times New Roman" panose="02020603050405020304" pitchFamily="18" charset="0"/>
                <a:cs typeface="Times New Roman" panose="02020603050405020304" pitchFamily="18" charset="0"/>
              </a:rPr>
              <a:t> in robots </a:t>
            </a:r>
            <a:r>
              <a:rPr lang="fr-CH" sz="1800" dirty="0" err="1">
                <a:latin typeface="Times New Roman" panose="02020603050405020304" pitchFamily="18" charset="0"/>
                <a:cs typeface="Times New Roman" panose="02020603050405020304" pitchFamily="18" charset="0"/>
              </a:rPr>
              <a:t>imitating</a:t>
            </a:r>
            <a:r>
              <a:rPr lang="fr-CH" sz="1800" dirty="0">
                <a:latin typeface="Times New Roman" panose="02020603050405020304" pitchFamily="18" charset="0"/>
                <a:cs typeface="Times New Roman" panose="02020603050405020304" pitchFamily="18" charset="0"/>
              </a:rPr>
              <a:t> </a:t>
            </a:r>
            <a:r>
              <a:rPr lang="fr-CH" sz="1800" dirty="0" err="1">
                <a:latin typeface="Times New Roman" panose="02020603050405020304" pitchFamily="18" charset="0"/>
                <a:cs typeface="Times New Roman" panose="02020603050405020304" pitchFamily="18" charset="0"/>
              </a:rPr>
              <a:t>human</a:t>
            </a:r>
            <a:r>
              <a:rPr lang="fr-CH" sz="1800" dirty="0">
                <a:latin typeface="Times New Roman" panose="02020603050405020304" pitchFamily="18" charset="0"/>
                <a:cs typeface="Times New Roman" panose="02020603050405020304" pitchFamily="18" charset="0"/>
              </a:rPr>
              <a:t> intelligence.</a:t>
            </a:r>
          </a:p>
          <a:p>
            <a:endParaRPr lang="fr-CH" sz="1800" dirty="0">
              <a:latin typeface="Times New Roman" panose="02020603050405020304" pitchFamily="18" charset="0"/>
              <a:cs typeface="Times New Roman" panose="02020603050405020304" pitchFamily="18" charset="0"/>
            </a:endParaRPr>
          </a:p>
          <a:p>
            <a:r>
              <a:rPr lang="fr-CH" sz="1800" dirty="0">
                <a:latin typeface="Times New Roman" panose="02020603050405020304" pitchFamily="18" charset="0"/>
                <a:cs typeface="Times New Roman" panose="02020603050405020304" pitchFamily="18" charset="0"/>
              </a:rPr>
              <a:t>This </a:t>
            </a:r>
            <a:r>
              <a:rPr lang="fr-CH" sz="1800" dirty="0" err="1">
                <a:latin typeface="Times New Roman" panose="02020603050405020304" pitchFamily="18" charset="0"/>
                <a:cs typeface="Times New Roman" panose="02020603050405020304" pitchFamily="18" charset="0"/>
              </a:rPr>
              <a:t>is</a:t>
            </a:r>
            <a:r>
              <a:rPr lang="fr-CH" sz="1800" dirty="0">
                <a:latin typeface="Times New Roman" panose="02020603050405020304" pitchFamily="18" charset="0"/>
                <a:cs typeface="Times New Roman" panose="02020603050405020304" pitchFamily="18" charset="0"/>
              </a:rPr>
              <a:t> a </a:t>
            </a:r>
            <a:r>
              <a:rPr lang="fr-CH" sz="1800" dirty="0" err="1">
                <a:latin typeface="Times New Roman" panose="02020603050405020304" pitchFamily="18" charset="0"/>
                <a:cs typeface="Times New Roman" panose="02020603050405020304" pitchFamily="18" charset="0"/>
              </a:rPr>
              <a:t>sensationalized</a:t>
            </a:r>
            <a:r>
              <a:rPr lang="fr-CH" sz="1800" dirty="0">
                <a:latin typeface="Times New Roman" panose="02020603050405020304" pitchFamily="18" charset="0"/>
                <a:cs typeface="Times New Roman" panose="02020603050405020304" pitchFamily="18" charset="0"/>
              </a:rPr>
              <a:t> version of machine </a:t>
            </a:r>
            <a:r>
              <a:rPr lang="fr-CH" sz="1800" dirty="0" err="1">
                <a:latin typeface="Times New Roman" panose="02020603050405020304" pitchFamily="18" charset="0"/>
                <a:cs typeface="Times New Roman" panose="02020603050405020304" pitchFamily="18" charset="0"/>
              </a:rPr>
              <a:t>learning</a:t>
            </a:r>
            <a:r>
              <a:rPr lang="fr-CH" sz="1800" dirty="0">
                <a:latin typeface="Times New Roman" panose="02020603050405020304" pitchFamily="18" charset="0"/>
                <a:cs typeface="Times New Roman" panose="02020603050405020304" pitchFamily="18" charset="0"/>
              </a:rPr>
              <a:t>, and </a:t>
            </a:r>
            <a:r>
              <a:rPr lang="fr-CH" sz="1800" dirty="0" err="1">
                <a:latin typeface="Times New Roman" panose="02020603050405020304" pitchFamily="18" charset="0"/>
                <a:cs typeface="Times New Roman" panose="02020603050405020304" pitchFamily="18" charset="0"/>
              </a:rPr>
              <a:t>may</a:t>
            </a:r>
            <a:r>
              <a:rPr lang="fr-CH" sz="1800" dirty="0">
                <a:latin typeface="Times New Roman" panose="02020603050405020304" pitchFamily="18" charset="0"/>
                <a:cs typeface="Times New Roman" panose="02020603050405020304" pitchFamily="18" charset="0"/>
              </a:rPr>
              <a:t> </a:t>
            </a:r>
            <a:r>
              <a:rPr lang="fr-CH" sz="1800" dirty="0" err="1">
                <a:latin typeface="Times New Roman" panose="02020603050405020304" pitchFamily="18" charset="0"/>
                <a:cs typeface="Times New Roman" panose="02020603050405020304" pitchFamily="18" charset="0"/>
              </a:rPr>
              <a:t>still</a:t>
            </a:r>
            <a:r>
              <a:rPr lang="fr-CH" sz="1800" dirty="0">
                <a:latin typeface="Times New Roman" panose="02020603050405020304" pitchFamily="18" charset="0"/>
                <a:cs typeface="Times New Roman" panose="02020603050405020304" pitchFamily="18" charset="0"/>
              </a:rPr>
              <a:t> </a:t>
            </a:r>
            <a:r>
              <a:rPr lang="fr-CH" sz="1800" dirty="0" err="1">
                <a:latin typeface="Times New Roman" panose="02020603050405020304" pitchFamily="18" charset="0"/>
                <a:cs typeface="Times New Roman" panose="02020603050405020304" pitchFamily="18" charset="0"/>
              </a:rPr>
              <a:t>take</a:t>
            </a:r>
            <a:r>
              <a:rPr lang="fr-CH" sz="1800" dirty="0">
                <a:latin typeface="Times New Roman" panose="02020603050405020304" pitchFamily="18" charset="0"/>
                <a:cs typeface="Times New Roman" panose="02020603050405020304" pitchFamily="18" charset="0"/>
              </a:rPr>
              <a:t> </a:t>
            </a:r>
            <a:r>
              <a:rPr lang="fr-CH" sz="1800" dirty="0" err="1">
                <a:latin typeface="Times New Roman" panose="02020603050405020304" pitchFamily="18" charset="0"/>
                <a:cs typeface="Times New Roman" panose="02020603050405020304" pitchFamily="18" charset="0"/>
              </a:rPr>
              <a:t>decades</a:t>
            </a:r>
            <a:r>
              <a:rPr lang="fr-CH" sz="1800" dirty="0">
                <a:latin typeface="Times New Roman" panose="02020603050405020304" pitchFamily="18" charset="0"/>
                <a:cs typeface="Times New Roman" panose="02020603050405020304" pitchFamily="18" charset="0"/>
              </a:rPr>
              <a:t> to </a:t>
            </a:r>
            <a:r>
              <a:rPr lang="fr-CH" sz="1800" dirty="0" err="1">
                <a:latin typeface="Times New Roman" panose="02020603050405020304" pitchFamily="18" charset="0"/>
                <a:cs typeface="Times New Roman" panose="02020603050405020304" pitchFamily="18" charset="0"/>
              </a:rPr>
              <a:t>achieve</a:t>
            </a:r>
            <a:r>
              <a:rPr lang="fr-CH" sz="1800" dirty="0">
                <a:latin typeface="Times New Roman" panose="02020603050405020304" pitchFamily="18" charset="0"/>
                <a:cs typeface="Times New Roman" panose="02020603050405020304" pitchFamily="18" charset="0"/>
              </a:rPr>
              <a:t>!</a:t>
            </a:r>
          </a:p>
          <a:p>
            <a:pPr marL="0" indent="0">
              <a:buNone/>
            </a:pPr>
            <a:endParaRPr lang="fr-CH" sz="1800" dirty="0">
              <a:latin typeface="Times New Roman" panose="02020603050405020304" pitchFamily="18" charset="0"/>
              <a:cs typeface="Times New Roman" panose="02020603050405020304" pitchFamily="18" charset="0"/>
            </a:endParaRPr>
          </a:p>
          <a:p>
            <a:r>
              <a:rPr lang="fr-CH" sz="1800" dirty="0">
                <a:latin typeface="Times New Roman" panose="02020603050405020304" pitchFamily="18" charset="0"/>
                <a:cs typeface="Times New Roman" panose="02020603050405020304" pitchFamily="18" charset="0"/>
              </a:rPr>
              <a:t>More </a:t>
            </a:r>
            <a:r>
              <a:rPr lang="fr-CH" sz="1800" dirty="0" err="1">
                <a:latin typeface="Times New Roman" panose="02020603050405020304" pitchFamily="18" charset="0"/>
                <a:cs typeface="Times New Roman" panose="02020603050405020304" pitchFamily="18" charset="0"/>
              </a:rPr>
              <a:t>often</a:t>
            </a:r>
            <a:r>
              <a:rPr lang="fr-CH" sz="1800" dirty="0">
                <a:latin typeface="Times New Roman" panose="02020603050405020304" pitchFamily="18" charset="0"/>
                <a:cs typeface="Times New Roman" panose="02020603050405020304" pitchFamily="18" charset="0"/>
              </a:rPr>
              <a:t>, ML are </a:t>
            </a:r>
            <a:r>
              <a:rPr lang="fr-CH" sz="1800" dirty="0" err="1">
                <a:latin typeface="Times New Roman" panose="02020603050405020304" pitchFamily="18" charset="0"/>
                <a:cs typeface="Times New Roman" panose="02020603050405020304" pitchFamily="18" charset="0"/>
              </a:rPr>
              <a:t>just</a:t>
            </a:r>
            <a:r>
              <a:rPr lang="fr-CH" sz="1800" dirty="0">
                <a:latin typeface="Times New Roman" panose="02020603050405020304" pitchFamily="18" charset="0"/>
                <a:cs typeface="Times New Roman" panose="02020603050405020304" pitchFamily="18" charset="0"/>
              </a:rPr>
              <a:t> </a:t>
            </a:r>
            <a:r>
              <a:rPr lang="fr-CH" sz="1800" dirty="0" err="1">
                <a:latin typeface="Times New Roman" panose="02020603050405020304" pitchFamily="18" charset="0"/>
                <a:cs typeface="Times New Roman" panose="02020603050405020304" pitchFamily="18" charset="0"/>
              </a:rPr>
              <a:t>statistical</a:t>
            </a:r>
            <a:r>
              <a:rPr lang="fr-CH" sz="1800" dirty="0">
                <a:latin typeface="Times New Roman" panose="02020603050405020304" pitchFamily="18" charset="0"/>
                <a:cs typeface="Times New Roman" panose="02020603050405020304" pitchFamily="18" charset="0"/>
              </a:rPr>
              <a:t> </a:t>
            </a:r>
            <a:r>
              <a:rPr lang="fr-CH" sz="1800" dirty="0" err="1">
                <a:latin typeface="Times New Roman" panose="02020603050405020304" pitchFamily="18" charset="0"/>
                <a:cs typeface="Times New Roman" panose="02020603050405020304" pitchFamily="18" charset="0"/>
              </a:rPr>
              <a:t>algorithms</a:t>
            </a:r>
            <a:r>
              <a:rPr lang="fr-CH" sz="1800" dirty="0">
                <a:latin typeface="Times New Roman" panose="02020603050405020304" pitchFamily="18" charset="0"/>
                <a:cs typeface="Times New Roman" panose="02020603050405020304" pitchFamily="18" charset="0"/>
              </a:rPr>
              <a:t> </a:t>
            </a:r>
            <a:r>
              <a:rPr lang="fr-CH" sz="1800" dirty="0" err="1">
                <a:latin typeface="Times New Roman" panose="02020603050405020304" pitchFamily="18" charset="0"/>
                <a:cs typeface="Times New Roman" panose="02020603050405020304" pitchFamily="18" charset="0"/>
              </a:rPr>
              <a:t>that</a:t>
            </a:r>
            <a:r>
              <a:rPr lang="fr-CH" sz="1800" dirty="0">
                <a:latin typeface="Times New Roman" panose="02020603050405020304" pitchFamily="18" charset="0"/>
                <a:cs typeface="Times New Roman" panose="02020603050405020304" pitchFamily="18" charset="0"/>
              </a:rPr>
              <a:t> </a:t>
            </a:r>
            <a:r>
              <a:rPr lang="fr-CH" sz="1800" dirty="0" err="1">
                <a:latin typeface="Times New Roman" panose="02020603050405020304" pitchFamily="18" charset="0"/>
                <a:cs typeface="Times New Roman" panose="02020603050405020304" pitchFamily="18" charset="0"/>
              </a:rPr>
              <a:t>attempt</a:t>
            </a:r>
            <a:r>
              <a:rPr lang="fr-CH" sz="1800" dirty="0">
                <a:latin typeface="Times New Roman" panose="02020603050405020304" pitchFamily="18" charset="0"/>
                <a:cs typeface="Times New Roman" panose="02020603050405020304" pitchFamily="18" charset="0"/>
              </a:rPr>
              <a:t> to </a:t>
            </a:r>
            <a:r>
              <a:rPr lang="fr-CH" sz="1800" dirty="0" err="1">
                <a:latin typeface="Times New Roman" panose="02020603050405020304" pitchFamily="18" charset="0"/>
                <a:cs typeface="Times New Roman" panose="02020603050405020304" pitchFamily="18" charset="0"/>
              </a:rPr>
              <a:t>extract</a:t>
            </a:r>
            <a:r>
              <a:rPr lang="fr-CH" sz="1800" dirty="0">
                <a:latin typeface="Times New Roman" panose="02020603050405020304" pitchFamily="18" charset="0"/>
                <a:cs typeface="Times New Roman" panose="02020603050405020304" pitchFamily="18" charset="0"/>
              </a:rPr>
              <a:t> </a:t>
            </a:r>
            <a:r>
              <a:rPr lang="fr-CH" sz="1800" dirty="0" err="1">
                <a:latin typeface="Times New Roman" panose="02020603050405020304" pitchFamily="18" charset="0"/>
                <a:cs typeface="Times New Roman" panose="02020603050405020304" pitchFamily="18" charset="0"/>
              </a:rPr>
              <a:t>complex</a:t>
            </a:r>
            <a:r>
              <a:rPr lang="fr-CH" sz="1800" dirty="0">
                <a:latin typeface="Times New Roman" panose="02020603050405020304" pitchFamily="18" charset="0"/>
                <a:cs typeface="Times New Roman" panose="02020603050405020304" pitchFamily="18" charset="0"/>
              </a:rPr>
              <a:t> patterns </a:t>
            </a:r>
            <a:r>
              <a:rPr lang="fr-CH" sz="1800" dirty="0" err="1">
                <a:latin typeface="Times New Roman" panose="02020603050405020304" pitchFamily="18" charset="0"/>
                <a:cs typeface="Times New Roman" panose="02020603050405020304" pitchFamily="18" charset="0"/>
              </a:rPr>
              <a:t>from</a:t>
            </a:r>
            <a:r>
              <a:rPr lang="fr-CH" sz="1800" dirty="0">
                <a:latin typeface="Times New Roman" panose="02020603050405020304" pitchFamily="18" charset="0"/>
                <a:cs typeface="Times New Roman" panose="02020603050405020304" pitchFamily="18" charset="0"/>
              </a:rPr>
              <a:t> </a:t>
            </a:r>
            <a:r>
              <a:rPr lang="fr-CH" sz="1800" dirty="0" err="1">
                <a:latin typeface="Times New Roman" panose="02020603050405020304" pitchFamily="18" charset="0"/>
                <a:cs typeface="Times New Roman" panose="02020603050405020304" pitchFamily="18" charset="0"/>
              </a:rPr>
              <a:t>observed</a:t>
            </a:r>
            <a:r>
              <a:rPr lang="fr-CH" sz="1800" dirty="0">
                <a:latin typeface="Times New Roman" panose="02020603050405020304" pitchFamily="18" charset="0"/>
                <a:cs typeface="Times New Roman" panose="02020603050405020304" pitchFamily="18" charset="0"/>
              </a:rPr>
              <a:t> data sets (e.g., faces, </a:t>
            </a:r>
            <a:r>
              <a:rPr lang="fr-CH" sz="1800" dirty="0" err="1">
                <a:latin typeface="Times New Roman" panose="02020603050405020304" pitchFamily="18" charset="0"/>
                <a:cs typeface="Times New Roman" panose="02020603050405020304" pitchFamily="18" charset="0"/>
              </a:rPr>
              <a:t>voices</a:t>
            </a:r>
            <a:r>
              <a:rPr lang="fr-CH" sz="1800" dirty="0">
                <a:latin typeface="Times New Roman" panose="02020603050405020304" pitchFamily="18" charset="0"/>
                <a:cs typeface="Times New Roman" panose="02020603050405020304" pitchFamily="18" charset="0"/>
              </a:rPr>
              <a:t>). </a:t>
            </a:r>
            <a:r>
              <a:rPr lang="fr-CH" sz="1800" dirty="0" err="1">
                <a:latin typeface="Times New Roman" panose="02020603050405020304" pitchFamily="18" charset="0"/>
                <a:cs typeface="Times New Roman" panose="02020603050405020304" pitchFamily="18" charset="0"/>
              </a:rPr>
              <a:t>These</a:t>
            </a:r>
            <a:r>
              <a:rPr lang="fr-CH" sz="1800" dirty="0">
                <a:latin typeface="Times New Roman" panose="02020603050405020304" pitchFamily="18" charset="0"/>
                <a:cs typeface="Times New Roman" panose="02020603050405020304" pitchFamily="18" charset="0"/>
              </a:rPr>
              <a:t> </a:t>
            </a:r>
            <a:r>
              <a:rPr lang="fr-CH" sz="1800" dirty="0" err="1">
                <a:latin typeface="Times New Roman" panose="02020603050405020304" pitchFamily="18" charset="0"/>
                <a:cs typeface="Times New Roman" panose="02020603050405020304" pitchFamily="18" charset="0"/>
              </a:rPr>
              <a:t>algorithms</a:t>
            </a:r>
            <a:r>
              <a:rPr lang="fr-CH" sz="1800" dirty="0">
                <a:latin typeface="Times New Roman" panose="02020603050405020304" pitchFamily="18" charset="0"/>
                <a:cs typeface="Times New Roman" panose="02020603050405020304" pitchFamily="18" charset="0"/>
              </a:rPr>
              <a:t> are </a:t>
            </a:r>
            <a:r>
              <a:rPr lang="fr-CH" sz="1800" dirty="0" err="1">
                <a:latin typeface="Times New Roman" panose="02020603050405020304" pitchFamily="18" charset="0"/>
                <a:cs typeface="Times New Roman" panose="02020603050405020304" pitchFamily="18" charset="0"/>
              </a:rPr>
              <a:t>also</a:t>
            </a:r>
            <a:r>
              <a:rPr lang="fr-CH" sz="1800" dirty="0">
                <a:latin typeface="Times New Roman" panose="02020603050405020304" pitchFamily="18" charset="0"/>
                <a:cs typeface="Times New Roman" panose="02020603050405020304" pitchFamily="18" charset="0"/>
              </a:rPr>
              <a:t> </a:t>
            </a:r>
            <a:r>
              <a:rPr lang="fr-CH" sz="1800" dirty="0" err="1">
                <a:latin typeface="Times New Roman" panose="02020603050405020304" pitchFamily="18" charset="0"/>
                <a:cs typeface="Times New Roman" panose="02020603050405020304" pitchFamily="18" charset="0"/>
              </a:rPr>
              <a:t>referred</a:t>
            </a:r>
            <a:r>
              <a:rPr lang="fr-CH" sz="1800" dirty="0">
                <a:latin typeface="Times New Roman" panose="02020603050405020304" pitchFamily="18" charset="0"/>
                <a:cs typeface="Times New Roman" panose="02020603050405020304" pitchFamily="18" charset="0"/>
              </a:rPr>
              <a:t> to as "pattern recognition" or "data </a:t>
            </a:r>
            <a:r>
              <a:rPr lang="fr-CH" sz="1800" dirty="0" err="1">
                <a:latin typeface="Times New Roman" panose="02020603050405020304" pitchFamily="18" charset="0"/>
                <a:cs typeface="Times New Roman" panose="02020603050405020304" pitchFamily="18" charset="0"/>
              </a:rPr>
              <a:t>mining</a:t>
            </a:r>
            <a:r>
              <a:rPr lang="fr-CH" sz="1800" dirty="0">
                <a:latin typeface="Times New Roman" panose="02020603050405020304" pitchFamily="18" charset="0"/>
                <a:cs typeface="Times New Roman" panose="02020603050405020304" pitchFamily="18" charset="0"/>
              </a:rPr>
              <a:t>".</a:t>
            </a:r>
          </a:p>
          <a:p>
            <a:endParaRPr lang="fr-CH" sz="1800" dirty="0">
              <a:latin typeface="Times New Roman" panose="02020603050405020304" pitchFamily="18" charset="0"/>
              <a:cs typeface="Times New Roman" panose="02020603050405020304" pitchFamily="18" charset="0"/>
            </a:endParaRPr>
          </a:p>
          <a:p>
            <a:r>
              <a:rPr lang="fr-CH" sz="1800" dirty="0" err="1">
                <a:latin typeface="Times New Roman" panose="02020603050405020304" pitchFamily="18" charset="0"/>
                <a:cs typeface="Times New Roman" panose="02020603050405020304" pitchFamily="18" charset="0"/>
              </a:rPr>
              <a:t>Extracting</a:t>
            </a:r>
            <a:r>
              <a:rPr lang="fr-CH" sz="1800" dirty="0">
                <a:latin typeface="Times New Roman" panose="02020603050405020304" pitchFamily="18" charset="0"/>
                <a:cs typeface="Times New Roman" panose="02020603050405020304" pitchFamily="18" charset="0"/>
              </a:rPr>
              <a:t> data patterns </a:t>
            </a:r>
            <a:r>
              <a:rPr lang="fr-CH" sz="1800" dirty="0" err="1">
                <a:latin typeface="Times New Roman" panose="02020603050405020304" pitchFamily="18" charset="0"/>
                <a:cs typeface="Times New Roman" panose="02020603050405020304" pitchFamily="18" charset="0"/>
              </a:rPr>
              <a:t>with</a:t>
            </a:r>
            <a:r>
              <a:rPr lang="fr-CH" sz="1800" dirty="0">
                <a:latin typeface="Times New Roman" panose="02020603050405020304" pitchFamily="18" charset="0"/>
                <a:cs typeface="Times New Roman" panose="02020603050405020304" pitchFamily="18" charset="0"/>
              </a:rPr>
              <a:t> ML </a:t>
            </a:r>
            <a:r>
              <a:rPr lang="fr-CH" sz="1800" dirty="0" err="1">
                <a:latin typeface="Times New Roman" panose="02020603050405020304" pitchFamily="18" charset="0"/>
                <a:cs typeface="Times New Roman" panose="02020603050405020304" pitchFamily="18" charset="0"/>
              </a:rPr>
              <a:t>often</a:t>
            </a:r>
            <a:r>
              <a:rPr lang="fr-CH" sz="1800" dirty="0">
                <a:latin typeface="Times New Roman" panose="02020603050405020304" pitchFamily="18" charset="0"/>
                <a:cs typeface="Times New Roman" panose="02020603050405020304" pitchFamily="18" charset="0"/>
              </a:rPr>
              <a:t> </a:t>
            </a:r>
            <a:r>
              <a:rPr lang="fr-CH" sz="1800" dirty="0" err="1">
                <a:latin typeface="Times New Roman" panose="02020603050405020304" pitchFamily="18" charset="0"/>
                <a:cs typeface="Times New Roman" panose="02020603050405020304" pitchFamily="18" charset="0"/>
              </a:rPr>
              <a:t>involves</a:t>
            </a:r>
            <a:r>
              <a:rPr lang="fr-CH" sz="1800" dirty="0">
                <a:latin typeface="Times New Roman" panose="02020603050405020304" pitchFamily="18" charset="0"/>
                <a:cs typeface="Times New Roman" panose="02020603050405020304" pitchFamily="18" charset="0"/>
              </a:rPr>
              <a:t> the </a:t>
            </a:r>
            <a:r>
              <a:rPr lang="fr-CH" sz="1800" dirty="0" err="1">
                <a:latin typeface="Times New Roman" panose="02020603050405020304" pitchFamily="18" charset="0"/>
                <a:cs typeface="Times New Roman" panose="02020603050405020304" pitchFamily="18" charset="0"/>
              </a:rPr>
              <a:t>prediction</a:t>
            </a:r>
            <a:r>
              <a:rPr lang="fr-CH" sz="1800" dirty="0">
                <a:latin typeface="Times New Roman" panose="02020603050405020304" pitchFamily="18" charset="0"/>
                <a:cs typeface="Times New Roman" panose="02020603050405020304" pitchFamily="18" charset="0"/>
              </a:rPr>
              <a:t> of a certain </a:t>
            </a:r>
            <a:r>
              <a:rPr lang="fr-CH" sz="1800" dirty="0" err="1">
                <a:solidFill>
                  <a:srgbClr val="0070C0"/>
                </a:solidFill>
                <a:latin typeface="Times New Roman" panose="02020603050405020304" pitchFamily="18" charset="0"/>
                <a:cs typeface="Times New Roman" panose="02020603050405020304" pitchFamily="18" charset="0"/>
              </a:rPr>
              <a:t>dependent</a:t>
            </a:r>
            <a:r>
              <a:rPr lang="fr-CH" sz="1800" dirty="0">
                <a:solidFill>
                  <a:srgbClr val="0070C0"/>
                </a:solidFill>
                <a:latin typeface="Times New Roman" panose="02020603050405020304" pitchFamily="18" charset="0"/>
                <a:cs typeface="Times New Roman" panose="02020603050405020304" pitchFamily="18" charset="0"/>
              </a:rPr>
              <a:t> variable</a:t>
            </a:r>
            <a:r>
              <a:rPr lang="fr-CH" sz="1800" dirty="0">
                <a:latin typeface="Times New Roman" panose="02020603050405020304" pitchFamily="18" charset="0"/>
                <a:cs typeface="Times New Roman" panose="02020603050405020304" pitchFamily="18" charset="0"/>
              </a:rPr>
              <a:t>, </a:t>
            </a:r>
            <a:r>
              <a:rPr lang="fr-CH" sz="1800" dirty="0" err="1">
                <a:latin typeface="Times New Roman" panose="02020603050405020304" pitchFamily="18" charset="0"/>
                <a:cs typeface="Times New Roman" panose="02020603050405020304" pitchFamily="18" charset="0"/>
              </a:rPr>
              <a:t>given</a:t>
            </a:r>
            <a:r>
              <a:rPr lang="fr-CH" sz="1800" dirty="0">
                <a:latin typeface="Times New Roman" panose="02020603050405020304" pitchFamily="18" charset="0"/>
                <a:cs typeface="Times New Roman" panose="02020603050405020304" pitchFamily="18" charset="0"/>
              </a:rPr>
              <a:t> a </a:t>
            </a:r>
            <a:r>
              <a:rPr lang="fr-CH" sz="1800" dirty="0" err="1">
                <a:latin typeface="Times New Roman" panose="02020603050405020304" pitchFamily="18" charset="0"/>
                <a:cs typeface="Times New Roman" panose="02020603050405020304" pitchFamily="18" charset="0"/>
              </a:rPr>
              <a:t>number</a:t>
            </a:r>
            <a:r>
              <a:rPr lang="fr-CH" sz="1800" dirty="0">
                <a:latin typeface="Times New Roman" panose="02020603050405020304" pitchFamily="18" charset="0"/>
                <a:cs typeface="Times New Roman" panose="02020603050405020304" pitchFamily="18" charset="0"/>
              </a:rPr>
              <a:t> of </a:t>
            </a:r>
            <a:r>
              <a:rPr lang="fr-CH" sz="1800" dirty="0" err="1">
                <a:latin typeface="Times New Roman" panose="02020603050405020304" pitchFamily="18" charset="0"/>
                <a:cs typeface="Times New Roman" panose="02020603050405020304" pitchFamily="18" charset="0"/>
              </a:rPr>
              <a:t>predictors</a:t>
            </a:r>
            <a:r>
              <a:rPr lang="fr-CH" sz="1800" dirty="0">
                <a:latin typeface="Times New Roman" panose="02020603050405020304" pitchFamily="18" charset="0"/>
                <a:cs typeface="Times New Roman" panose="02020603050405020304" pitchFamily="18" charset="0"/>
              </a:rPr>
              <a:t> or </a:t>
            </a:r>
            <a:r>
              <a:rPr lang="fr-CH" sz="1800" dirty="0" err="1">
                <a:solidFill>
                  <a:srgbClr val="0070C0"/>
                </a:solidFill>
                <a:latin typeface="Times New Roman" panose="02020603050405020304" pitchFamily="18" charset="0"/>
                <a:cs typeface="Times New Roman" panose="02020603050405020304" pitchFamily="18" charset="0"/>
              </a:rPr>
              <a:t>independent</a:t>
            </a:r>
            <a:r>
              <a:rPr lang="fr-CH" sz="1800" dirty="0">
                <a:solidFill>
                  <a:srgbClr val="0070C0"/>
                </a:solidFill>
                <a:latin typeface="Times New Roman" panose="02020603050405020304" pitchFamily="18" charset="0"/>
                <a:cs typeface="Times New Roman" panose="02020603050405020304" pitchFamily="18" charset="0"/>
              </a:rPr>
              <a:t> variables</a:t>
            </a:r>
            <a:r>
              <a:rPr lang="fr-CH" sz="1800" dirty="0">
                <a:latin typeface="Times New Roman" panose="02020603050405020304" pitchFamily="18" charset="0"/>
                <a:cs typeface="Times New Roman" panose="02020603050405020304" pitchFamily="18" charset="0"/>
              </a:rPr>
              <a:t>. This </a:t>
            </a:r>
            <a:r>
              <a:rPr lang="fr-CH" sz="1800" dirty="0" err="1">
                <a:latin typeface="Times New Roman" panose="02020603050405020304" pitchFamily="18" charset="0"/>
                <a:cs typeface="Times New Roman" panose="02020603050405020304" pitchFamily="18" charset="0"/>
              </a:rPr>
              <a:t>is</a:t>
            </a:r>
            <a:r>
              <a:rPr lang="fr-CH" sz="1800" dirty="0">
                <a:latin typeface="Times New Roman" panose="02020603050405020304" pitchFamily="18" charset="0"/>
                <a:cs typeface="Times New Roman" panose="02020603050405020304" pitchFamily="18" charset="0"/>
              </a:rPr>
              <a:t> </a:t>
            </a:r>
            <a:r>
              <a:rPr lang="fr-CH" sz="1800" dirty="0" err="1">
                <a:latin typeface="Times New Roman" panose="02020603050405020304" pitchFamily="18" charset="0"/>
                <a:cs typeface="Times New Roman" panose="02020603050405020304" pitchFamily="18" charset="0"/>
              </a:rPr>
              <a:t>exactly</a:t>
            </a:r>
            <a:r>
              <a:rPr lang="fr-CH" sz="1800" dirty="0">
                <a:latin typeface="Times New Roman" panose="02020603050405020304" pitchFamily="18" charset="0"/>
                <a:cs typeface="Times New Roman" panose="02020603050405020304" pitchFamily="18" charset="0"/>
              </a:rPr>
              <a:t> the </a:t>
            </a:r>
            <a:r>
              <a:rPr lang="fr-CH" sz="1800" dirty="0" err="1">
                <a:latin typeface="Times New Roman" panose="02020603050405020304" pitchFamily="18" charset="0"/>
                <a:cs typeface="Times New Roman" panose="02020603050405020304" pitchFamily="18" charset="0"/>
              </a:rPr>
              <a:t>same</a:t>
            </a:r>
            <a:r>
              <a:rPr lang="fr-CH" sz="1800" dirty="0">
                <a:latin typeface="Times New Roman" panose="02020603050405020304" pitchFamily="18" charset="0"/>
                <a:cs typeface="Times New Roman" panose="02020603050405020304" pitchFamily="18" charset="0"/>
              </a:rPr>
              <a:t> as in </a:t>
            </a:r>
            <a:r>
              <a:rPr lang="fr-CH" sz="1800" dirty="0" err="1">
                <a:latin typeface="Times New Roman" panose="02020603050405020304" pitchFamily="18" charset="0"/>
                <a:cs typeface="Times New Roman" panose="02020603050405020304" pitchFamily="18" charset="0"/>
              </a:rPr>
              <a:t>linear</a:t>
            </a:r>
            <a:r>
              <a:rPr lang="fr-CH" sz="1800" dirty="0">
                <a:latin typeface="Times New Roman" panose="02020603050405020304" pitchFamily="18" charset="0"/>
                <a:cs typeface="Times New Roman" panose="02020603050405020304" pitchFamily="18" charset="0"/>
              </a:rPr>
              <a:t> </a:t>
            </a:r>
            <a:r>
              <a:rPr lang="fr-CH" sz="1800" dirty="0" err="1">
                <a:latin typeface="Times New Roman" panose="02020603050405020304" pitchFamily="18" charset="0"/>
                <a:cs typeface="Times New Roman" panose="02020603050405020304" pitchFamily="18" charset="0"/>
              </a:rPr>
              <a:t>regression</a:t>
            </a:r>
            <a:r>
              <a:rPr lang="fr-CH" sz="1800" dirty="0">
                <a:latin typeface="Times New Roman" panose="02020603050405020304" pitchFamily="18" charset="0"/>
                <a:cs typeface="Times New Roman" panose="02020603050405020304" pitchFamily="18" charset="0"/>
              </a:rPr>
              <a:t>…</a:t>
            </a:r>
          </a:p>
          <a:p>
            <a:endParaRPr lang="fr-CH" sz="1800" dirty="0">
              <a:latin typeface="Times New Roman" panose="02020603050405020304" pitchFamily="18" charset="0"/>
              <a:cs typeface="Times New Roman" panose="02020603050405020304" pitchFamily="18" charset="0"/>
            </a:endParaRPr>
          </a:p>
          <a:p>
            <a:endParaRPr lang="fr-CH" sz="1800" dirty="0">
              <a:latin typeface="Times New Roman" panose="02020603050405020304" pitchFamily="18" charset="0"/>
              <a:cs typeface="Times New Roman" panose="02020603050405020304" pitchFamily="18" charset="0"/>
            </a:endParaRPr>
          </a:p>
          <a:p>
            <a:endParaRPr lang="fr-CH" sz="1800" dirty="0">
              <a:latin typeface="Times New Roman" panose="02020603050405020304" pitchFamily="18" charset="0"/>
              <a:cs typeface="Times New Roman" panose="02020603050405020304" pitchFamily="18" charset="0"/>
            </a:endParaRPr>
          </a:p>
          <a:p>
            <a:endParaRPr lang="fr-CH" sz="1800" dirty="0">
              <a:latin typeface="Times New Roman" panose="02020603050405020304" pitchFamily="18" charset="0"/>
              <a:cs typeface="Times New Roman" panose="02020603050405020304" pitchFamily="18" charset="0"/>
            </a:endParaRPr>
          </a:p>
          <a:p>
            <a:pPr marL="0" indent="0">
              <a:buNone/>
            </a:pPr>
            <a:endParaRPr lang="fr-CH" sz="1800" dirty="0">
              <a:latin typeface="Times New Roman" panose="02020603050405020304" pitchFamily="18" charset="0"/>
              <a:cs typeface="Times New Roman" panose="02020603050405020304" pitchFamily="18" charset="0"/>
            </a:endParaRPr>
          </a:p>
          <a:p>
            <a:endParaRPr lang="fr-CH" sz="1800" dirty="0">
              <a:latin typeface="Times New Roman" panose="02020603050405020304" pitchFamily="18" charset="0"/>
              <a:cs typeface="Times New Roman" panose="02020603050405020304" pitchFamily="18" charset="0"/>
            </a:endParaRPr>
          </a:p>
          <a:p>
            <a:endParaRPr lang="fr-CH" sz="1800" dirty="0">
              <a:latin typeface="Times New Roman" panose="02020603050405020304" pitchFamily="18" charset="0"/>
              <a:cs typeface="Times New Roman" panose="02020603050405020304" pitchFamily="18" charset="0"/>
            </a:endParaRPr>
          </a:p>
          <a:p>
            <a:endParaRPr lang="fr-CH" sz="1800" dirty="0">
              <a:latin typeface="Times New Roman" panose="02020603050405020304" pitchFamily="18" charset="0"/>
              <a:cs typeface="Times New Roman" panose="02020603050405020304" pitchFamily="18" charset="0"/>
            </a:endParaRPr>
          </a:p>
        </p:txBody>
      </p:sp>
      <p:sp>
        <p:nvSpPr>
          <p:cNvPr id="4" name="TextBox 3"/>
          <p:cNvSpPr txBox="1"/>
          <p:nvPr/>
        </p:nvSpPr>
        <p:spPr>
          <a:xfrm>
            <a:off x="426129" y="188640"/>
            <a:ext cx="8178319" cy="584775"/>
          </a:xfrm>
          <a:prstGeom prst="rect">
            <a:avLst/>
          </a:prstGeom>
          <a:noFill/>
        </p:spPr>
        <p:txBody>
          <a:bodyPr wrap="square" rtlCol="0">
            <a:spAutoFit/>
          </a:bodyPr>
          <a:lstStyle/>
          <a:p>
            <a:r>
              <a:rPr lang="fr-CH" sz="3200">
                <a:solidFill>
                  <a:schemeClr val="tx2">
                    <a:lumMod val="75000"/>
                  </a:schemeClr>
                </a:solidFill>
                <a:latin typeface="Tw Cen MT" panose="020B0602020104020603" pitchFamily="34" charset="0"/>
              </a:rPr>
              <a:t>Machine learning as statistics</a:t>
            </a:r>
            <a:endParaRPr lang="en-GB" sz="3200">
              <a:solidFill>
                <a:schemeClr val="tx2">
                  <a:lumMod val="75000"/>
                </a:schemeClr>
              </a:solidFill>
              <a:latin typeface="Tw Cen MT" panose="020B0602020104020603" pitchFamily="34" charset="0"/>
            </a:endParaRPr>
          </a:p>
        </p:txBody>
      </p:sp>
      <p:cxnSp>
        <p:nvCxnSpPr>
          <p:cNvPr id="5" name="Straight Connector 4"/>
          <p:cNvCxnSpPr/>
          <p:nvPr/>
        </p:nvCxnSpPr>
        <p:spPr>
          <a:xfrm>
            <a:off x="395536" y="908720"/>
            <a:ext cx="8280920" cy="0"/>
          </a:xfrm>
          <a:prstGeom prst="line">
            <a:avLst/>
          </a:prstGeom>
          <a:ln w="28575">
            <a:solidFill>
              <a:schemeClr val="bg2">
                <a:lumMod val="25000"/>
              </a:schemeClr>
            </a:solidFill>
            <a:prstDash val="sysDot"/>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75B65C2B-DBE4-4F3F-8867-9ADF7368BFF4}"/>
              </a:ext>
            </a:extLst>
          </p:cNvPr>
          <p:cNvSpPr txBox="1"/>
          <p:nvPr/>
        </p:nvSpPr>
        <p:spPr>
          <a:xfrm>
            <a:off x="6372200" y="6386844"/>
            <a:ext cx="2633606" cy="276999"/>
          </a:xfrm>
          <a:prstGeom prst="rect">
            <a:avLst/>
          </a:prstGeom>
          <a:noFill/>
        </p:spPr>
        <p:txBody>
          <a:bodyPr wrap="none" rtlCol="0">
            <a:spAutoFit/>
          </a:bodyPr>
          <a:lstStyle/>
          <a:p>
            <a:r>
              <a:rPr lang="en-GB" sz="1200" dirty="0">
                <a:latin typeface="Franklin Gothic Book" panose="020B0503020102020204" pitchFamily="34" charset="0"/>
              </a:rPr>
              <a:t>(Hastie, </a:t>
            </a:r>
            <a:r>
              <a:rPr lang="en-GB" sz="1200" dirty="0" err="1">
                <a:latin typeface="Franklin Gothic Book" panose="020B0503020102020204" pitchFamily="34" charset="0"/>
              </a:rPr>
              <a:t>Tibshirani</a:t>
            </a:r>
            <a:r>
              <a:rPr lang="en-GB" sz="1200" dirty="0">
                <a:latin typeface="Franklin Gothic Book" panose="020B0503020102020204" pitchFamily="34" charset="0"/>
              </a:rPr>
              <a:t> &amp; Friedman, 2005)</a:t>
            </a:r>
            <a:endParaRPr lang="LID4096" sz="1200" dirty="0">
              <a:latin typeface="Franklin Gothic Book" panose="020B0503020102020204" pitchFamily="34" charset="0"/>
            </a:endParaRPr>
          </a:p>
        </p:txBody>
      </p:sp>
    </p:spTree>
    <p:extLst>
      <p:ext uri="{BB962C8B-B14F-4D97-AF65-F5344CB8AC3E}">
        <p14:creationId xmlns:p14="http://schemas.microsoft.com/office/powerpoint/2010/main" val="4637484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32268" y="3121804"/>
            <a:ext cx="7879465" cy="523220"/>
          </a:xfrm>
          <a:prstGeom prst="rect">
            <a:avLst/>
          </a:prstGeom>
          <a:noFill/>
        </p:spPr>
        <p:txBody>
          <a:bodyPr wrap="square" rtlCol="0">
            <a:spAutoFit/>
          </a:bodyPr>
          <a:lstStyle/>
          <a:p>
            <a:pPr algn="ctr"/>
            <a:r>
              <a:rPr lang="fr-CH" sz="2800" b="1" dirty="0">
                <a:solidFill>
                  <a:schemeClr val="tx2">
                    <a:lumMod val="75000"/>
                  </a:schemeClr>
                </a:solidFill>
                <a:latin typeface="Tw Cen MT" panose="020B0602020104020603" pitchFamily="34" charset="0"/>
              </a:rPr>
              <a:t>3. Machine </a:t>
            </a:r>
            <a:r>
              <a:rPr lang="fr-CH" sz="2800" b="1" dirty="0" err="1">
                <a:solidFill>
                  <a:schemeClr val="tx2">
                    <a:lumMod val="75000"/>
                  </a:schemeClr>
                </a:solidFill>
                <a:latin typeface="Tw Cen MT" panose="020B0602020104020603" pitchFamily="34" charset="0"/>
              </a:rPr>
              <a:t>learning</a:t>
            </a:r>
            <a:r>
              <a:rPr lang="fr-CH" sz="2800" b="1" dirty="0">
                <a:solidFill>
                  <a:schemeClr val="tx2">
                    <a:lumMod val="75000"/>
                  </a:schemeClr>
                </a:solidFill>
                <a:latin typeface="Tw Cen MT" panose="020B0602020104020603" pitchFamily="34" charset="0"/>
              </a:rPr>
              <a:t> and </a:t>
            </a:r>
            <a:r>
              <a:rPr lang="fr-CH" sz="2800" b="1" dirty="0" err="1">
                <a:solidFill>
                  <a:schemeClr val="tx2">
                    <a:lumMod val="75000"/>
                  </a:schemeClr>
                </a:solidFill>
                <a:latin typeface="Tw Cen MT" panose="020B0602020104020603" pitchFamily="34" charset="0"/>
              </a:rPr>
              <a:t>linear</a:t>
            </a:r>
            <a:r>
              <a:rPr lang="fr-CH" sz="2800" b="1" dirty="0">
                <a:solidFill>
                  <a:schemeClr val="tx2">
                    <a:lumMod val="75000"/>
                  </a:schemeClr>
                </a:solidFill>
                <a:latin typeface="Tw Cen MT" panose="020B0602020104020603" pitchFamily="34" charset="0"/>
              </a:rPr>
              <a:t> </a:t>
            </a:r>
            <a:r>
              <a:rPr lang="fr-CH" sz="2800" b="1" dirty="0" err="1">
                <a:solidFill>
                  <a:schemeClr val="tx2">
                    <a:lumMod val="75000"/>
                  </a:schemeClr>
                </a:solidFill>
                <a:latin typeface="Tw Cen MT" panose="020B0602020104020603" pitchFamily="34" charset="0"/>
              </a:rPr>
              <a:t>regression</a:t>
            </a:r>
            <a:endParaRPr lang="en-GB" sz="2800" b="1" dirty="0">
              <a:solidFill>
                <a:schemeClr val="tx2">
                  <a:lumMod val="75000"/>
                </a:schemeClr>
              </a:solidFill>
              <a:latin typeface="Tw Cen MT" panose="020B0602020104020603" pitchFamily="34" charset="0"/>
            </a:endParaRPr>
          </a:p>
        </p:txBody>
      </p:sp>
      <p:cxnSp>
        <p:nvCxnSpPr>
          <p:cNvPr id="6" name="Straight Connector 5"/>
          <p:cNvCxnSpPr/>
          <p:nvPr/>
        </p:nvCxnSpPr>
        <p:spPr>
          <a:xfrm>
            <a:off x="868999" y="2924944"/>
            <a:ext cx="7560840" cy="0"/>
          </a:xfrm>
          <a:prstGeom prst="line">
            <a:avLst/>
          </a:prstGeom>
          <a:ln w="28575">
            <a:solidFill>
              <a:schemeClr val="bg2">
                <a:lumMod val="2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868999" y="3861048"/>
            <a:ext cx="7560840" cy="0"/>
          </a:xfrm>
          <a:prstGeom prst="line">
            <a:avLst/>
          </a:prstGeom>
          <a:ln w="28575">
            <a:solidFill>
              <a:schemeClr val="bg2">
                <a:lumMod val="25000"/>
              </a:schemeClr>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62198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395536" y="908720"/>
            <a:ext cx="8280920" cy="0"/>
          </a:xfrm>
          <a:prstGeom prst="line">
            <a:avLst/>
          </a:prstGeom>
          <a:ln w="28575">
            <a:solidFill>
              <a:schemeClr val="bg2">
                <a:lumMod val="25000"/>
              </a:schemeClr>
            </a:solidFill>
            <a:prstDash val="sysDot"/>
          </a:ln>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87645" y="1268832"/>
            <a:ext cx="5075707" cy="5063476"/>
          </a:xfrm>
          <a:prstGeom prst="rect">
            <a:avLst/>
          </a:prstGeom>
        </p:spPr>
      </p:pic>
      <p:sp>
        <p:nvSpPr>
          <p:cNvPr id="19" name="TextBox 18"/>
          <p:cNvSpPr txBox="1"/>
          <p:nvPr/>
        </p:nvSpPr>
        <p:spPr>
          <a:xfrm>
            <a:off x="5796136" y="2060848"/>
            <a:ext cx="3024336" cy="3785652"/>
          </a:xfrm>
          <a:prstGeom prst="rect">
            <a:avLst/>
          </a:prstGeom>
          <a:noFill/>
        </p:spPr>
        <p:txBody>
          <a:bodyPr wrap="square" rtlCol="0">
            <a:spAutoFit/>
          </a:bodyPr>
          <a:lstStyle/>
          <a:p>
            <a:pPr marL="285750" indent="-285750">
              <a:buFont typeface="Arial" panose="020B0604020202020204" pitchFamily="34" charset="0"/>
              <a:buChar char="•"/>
            </a:pPr>
            <a:r>
              <a:rPr lang="en-GB" dirty="0">
                <a:latin typeface="Times New Roman" panose="02020603050405020304" pitchFamily="18" charset="0"/>
                <a:cs typeface="Times New Roman" panose="02020603050405020304" pitchFamily="18" charset="0"/>
              </a:rPr>
              <a:t>Continuous dependent </a:t>
            </a:r>
            <a:r>
              <a:rPr lang="en-GB" i="1" dirty="0">
                <a:latin typeface="Times New Roman" panose="02020603050405020304" pitchFamily="18" charset="0"/>
                <a:cs typeface="Times New Roman" panose="02020603050405020304" pitchFamily="18" charset="0"/>
              </a:rPr>
              <a:t>Y</a:t>
            </a:r>
          </a:p>
          <a:p>
            <a:pPr marL="285750" indent="-285750">
              <a:buFont typeface="Arial" panose="020B0604020202020204" pitchFamily="34" charset="0"/>
              <a:buChar char="•"/>
            </a:pPr>
            <a:endParaRPr lang="en-GB" i="1"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GB" dirty="0">
                <a:latin typeface="Times New Roman" panose="02020603050405020304" pitchFamily="18" charset="0"/>
                <a:cs typeface="Times New Roman" panose="02020603050405020304" pitchFamily="18" charset="0"/>
              </a:rPr>
              <a:t>Continuous independent </a:t>
            </a:r>
            <a:r>
              <a:rPr lang="en-GB" i="1" dirty="0">
                <a:latin typeface="Times New Roman" panose="02020603050405020304" pitchFamily="18" charset="0"/>
                <a:cs typeface="Times New Roman" panose="02020603050405020304" pitchFamily="18" charset="0"/>
              </a:rPr>
              <a:t>X</a:t>
            </a:r>
            <a:endParaRPr lang="fr-CH" i="1"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fr-CH" i="1"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fr-CH" i="1" dirty="0">
                <a:latin typeface="Times New Roman" panose="02020603050405020304" pitchFamily="18" charset="0"/>
                <a:cs typeface="Times New Roman" panose="02020603050405020304" pitchFamily="18" charset="0"/>
              </a:rPr>
              <a:t>Y</a:t>
            </a:r>
            <a:r>
              <a:rPr lang="fr-CH" i="1" baseline="-25000" dirty="0">
                <a:latin typeface="Times New Roman" panose="02020603050405020304" pitchFamily="18" charset="0"/>
                <a:cs typeface="Times New Roman" panose="02020603050405020304" pitchFamily="18" charset="0"/>
              </a:rPr>
              <a:t>i</a:t>
            </a:r>
            <a:r>
              <a:rPr lang="fr-CH" dirty="0">
                <a:latin typeface="Times New Roman" panose="02020603050405020304" pitchFamily="18" charset="0"/>
                <a:cs typeface="Times New Roman" panose="02020603050405020304" pitchFamily="18" charset="0"/>
              </a:rPr>
              <a:t> = </a:t>
            </a:r>
            <a:r>
              <a:rPr lang="el-GR" i="1" dirty="0">
                <a:latin typeface="Times New Roman" panose="02020603050405020304" pitchFamily="18" charset="0"/>
                <a:cs typeface="Times New Roman" panose="02020603050405020304" pitchFamily="18" charset="0"/>
              </a:rPr>
              <a:t>β</a:t>
            </a:r>
            <a:r>
              <a:rPr lang="fr-CH" i="1" baseline="-25000" dirty="0">
                <a:latin typeface="Times New Roman" panose="02020603050405020304" pitchFamily="18" charset="0"/>
                <a:cs typeface="Times New Roman" panose="02020603050405020304" pitchFamily="18" charset="0"/>
              </a:rPr>
              <a:t>0</a:t>
            </a:r>
            <a:r>
              <a:rPr lang="fr-CH" dirty="0">
                <a:latin typeface="Times New Roman" panose="02020603050405020304" pitchFamily="18" charset="0"/>
                <a:cs typeface="Times New Roman" panose="02020603050405020304" pitchFamily="18" charset="0"/>
              </a:rPr>
              <a:t> + </a:t>
            </a:r>
            <a:r>
              <a:rPr lang="el-GR" i="1" dirty="0">
                <a:latin typeface="Times New Roman" panose="02020603050405020304" pitchFamily="18" charset="0"/>
                <a:cs typeface="Times New Roman" panose="02020603050405020304" pitchFamily="18" charset="0"/>
              </a:rPr>
              <a:t>β</a:t>
            </a:r>
            <a:r>
              <a:rPr lang="fr-CH" i="1" baseline="-25000" dirty="0">
                <a:latin typeface="Times New Roman" panose="02020603050405020304" pitchFamily="18" charset="0"/>
                <a:cs typeface="Times New Roman" panose="02020603050405020304" pitchFamily="18" charset="0"/>
              </a:rPr>
              <a:t>1</a:t>
            </a:r>
            <a:r>
              <a:rPr lang="fr-CH" i="1" dirty="0">
                <a:latin typeface="Times New Roman" panose="02020603050405020304" pitchFamily="18" charset="0"/>
                <a:cs typeface="Times New Roman" panose="02020603050405020304" pitchFamily="18" charset="0"/>
              </a:rPr>
              <a:t>X</a:t>
            </a:r>
            <a:r>
              <a:rPr lang="fr-CH" i="1" baseline="-25000" dirty="0">
                <a:latin typeface="Times New Roman" panose="02020603050405020304" pitchFamily="18" charset="0"/>
                <a:cs typeface="Times New Roman" panose="02020603050405020304" pitchFamily="18" charset="0"/>
              </a:rPr>
              <a:t>i</a:t>
            </a:r>
            <a:r>
              <a:rPr lang="fr-CH" dirty="0">
                <a:latin typeface="Times New Roman" panose="02020603050405020304" pitchFamily="18" charset="0"/>
                <a:cs typeface="Times New Roman" panose="02020603050405020304" pitchFamily="18" charset="0"/>
              </a:rPr>
              <a:t> + </a:t>
            </a:r>
            <a:r>
              <a:rPr lang="el-GR" i="1" dirty="0">
                <a:latin typeface="Times New Roman" panose="02020603050405020304" pitchFamily="18" charset="0"/>
                <a:cs typeface="Times New Roman" panose="02020603050405020304" pitchFamily="18" charset="0"/>
              </a:rPr>
              <a:t>ε</a:t>
            </a:r>
            <a:r>
              <a:rPr lang="fr-CH" i="1" baseline="-25000" dirty="0">
                <a:latin typeface="Times New Roman" panose="02020603050405020304" pitchFamily="18" charset="0"/>
                <a:cs typeface="Times New Roman" panose="02020603050405020304" pitchFamily="18" charset="0"/>
              </a:rPr>
              <a:t>i</a:t>
            </a:r>
          </a:p>
          <a:p>
            <a:pPr marL="285750" indent="-285750">
              <a:buFont typeface="Arial" panose="020B0604020202020204" pitchFamily="34" charset="0"/>
              <a:buChar char="•"/>
            </a:pPr>
            <a:endParaRPr lang="fr-CH" i="1" baseline="-250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fr-CH" i="1" baseline="-250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fr-CH" i="1" baseline="-250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fr-CH" i="1" baseline="-250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fr-CH" i="1" baseline="-250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fr-CH" dirty="0" err="1">
                <a:latin typeface="Times New Roman" panose="02020603050405020304" pitchFamily="18" charset="0"/>
                <a:cs typeface="Times New Roman" panose="02020603050405020304" pitchFamily="18" charset="0"/>
              </a:rPr>
              <a:t>Regression</a:t>
            </a:r>
            <a:r>
              <a:rPr lang="fr-CH" dirty="0">
                <a:latin typeface="Times New Roman" panose="02020603050405020304" pitchFamily="18" charset="0"/>
                <a:cs typeface="Times New Roman" panose="02020603050405020304" pitchFamily="18" charset="0"/>
              </a:rPr>
              <a:t> </a:t>
            </a:r>
            <a:r>
              <a:rPr lang="fr-CH" dirty="0" err="1">
                <a:latin typeface="Times New Roman" panose="02020603050405020304" pitchFamily="18" charset="0"/>
                <a:cs typeface="Times New Roman" panose="02020603050405020304" pitchFamily="18" charset="0"/>
              </a:rPr>
              <a:t>function</a:t>
            </a:r>
            <a:r>
              <a:rPr lang="fr-CH" dirty="0">
                <a:latin typeface="Times New Roman" panose="02020603050405020304" pitchFamily="18" charset="0"/>
                <a:cs typeface="Times New Roman" panose="02020603050405020304" pitchFamily="18" charset="0"/>
              </a:rPr>
              <a:t> </a:t>
            </a:r>
            <a:r>
              <a:rPr lang="fr-CH" dirty="0" err="1">
                <a:latin typeface="Times New Roman" panose="02020603050405020304" pitchFamily="18" charset="0"/>
                <a:cs typeface="Times New Roman" panose="02020603050405020304" pitchFamily="18" charset="0"/>
              </a:rPr>
              <a:t>minimizes</a:t>
            </a:r>
            <a:r>
              <a:rPr lang="fr-CH" dirty="0">
                <a:latin typeface="Times New Roman" panose="02020603050405020304" pitchFamily="18" charset="0"/>
                <a:cs typeface="Times New Roman" panose="02020603050405020304" pitchFamily="18" charset="0"/>
              </a:rPr>
              <a:t> the </a:t>
            </a:r>
            <a:r>
              <a:rPr lang="fr-CH" dirty="0" err="1">
                <a:solidFill>
                  <a:srgbClr val="0070C0"/>
                </a:solidFill>
                <a:latin typeface="Times New Roman" panose="02020603050405020304" pitchFamily="18" charset="0"/>
                <a:cs typeface="Times New Roman" panose="02020603050405020304" pitchFamily="18" charset="0"/>
              </a:rPr>
              <a:t>sum</a:t>
            </a:r>
            <a:r>
              <a:rPr lang="fr-CH" dirty="0">
                <a:solidFill>
                  <a:srgbClr val="0070C0"/>
                </a:solidFill>
                <a:latin typeface="Times New Roman" panose="02020603050405020304" pitchFamily="18" charset="0"/>
                <a:cs typeface="Times New Roman" panose="02020603050405020304" pitchFamily="18" charset="0"/>
              </a:rPr>
              <a:t>-of-the </a:t>
            </a:r>
            <a:r>
              <a:rPr lang="fr-CH" dirty="0" err="1">
                <a:solidFill>
                  <a:srgbClr val="0070C0"/>
                </a:solidFill>
                <a:latin typeface="Times New Roman" panose="02020603050405020304" pitchFamily="18" charset="0"/>
                <a:cs typeface="Times New Roman" panose="02020603050405020304" pitchFamily="18" charset="0"/>
              </a:rPr>
              <a:t>squared</a:t>
            </a:r>
            <a:r>
              <a:rPr lang="fr-CH" dirty="0">
                <a:solidFill>
                  <a:srgbClr val="0070C0"/>
                </a:solidFill>
                <a:latin typeface="Times New Roman" panose="02020603050405020304" pitchFamily="18" charset="0"/>
                <a:cs typeface="Times New Roman" panose="02020603050405020304" pitchFamily="18" charset="0"/>
              </a:rPr>
              <a:t>-distances</a:t>
            </a:r>
            <a:r>
              <a:rPr lang="fr-CH" dirty="0">
                <a:latin typeface="Times New Roman" panose="02020603050405020304" pitchFamily="18" charset="0"/>
                <a:cs typeface="Times New Roman" panose="02020603050405020304" pitchFamily="18" charset="0"/>
              </a:rPr>
              <a:t> to the </a:t>
            </a:r>
            <a:r>
              <a:rPr lang="fr-CH">
                <a:latin typeface="Times New Roman" panose="02020603050405020304" pitchFamily="18" charset="0"/>
                <a:cs typeface="Times New Roman" panose="02020603050405020304" pitchFamily="18" charset="0"/>
              </a:rPr>
              <a:t>line. This is a measure of </a:t>
            </a:r>
            <a:r>
              <a:rPr lang="fr-CH">
                <a:solidFill>
                  <a:srgbClr val="0070C0"/>
                </a:solidFill>
                <a:latin typeface="Times New Roman" panose="02020603050405020304" pitchFamily="18" charset="0"/>
                <a:cs typeface="Times New Roman" panose="02020603050405020304" pitchFamily="18" charset="0"/>
              </a:rPr>
              <a:t>error</a:t>
            </a:r>
            <a:r>
              <a:rPr lang="fr-CH">
                <a:latin typeface="Times New Roman" panose="02020603050405020304" pitchFamily="18" charset="0"/>
                <a:cs typeface="Times New Roman" panose="02020603050405020304" pitchFamily="18" charset="0"/>
              </a:rPr>
              <a:t> for the model</a:t>
            </a:r>
            <a:endParaRPr lang="fr-CH" dirty="0">
              <a:latin typeface="Times New Roman" panose="02020603050405020304" pitchFamily="18" charset="0"/>
              <a:cs typeface="Times New Roman" panose="02020603050405020304" pitchFamily="18" charset="0"/>
            </a:endParaRPr>
          </a:p>
        </p:txBody>
      </p:sp>
      <p:sp>
        <p:nvSpPr>
          <p:cNvPr id="11" name="TextBox 10"/>
          <p:cNvSpPr txBox="1"/>
          <p:nvPr/>
        </p:nvSpPr>
        <p:spPr>
          <a:xfrm>
            <a:off x="426129" y="188640"/>
            <a:ext cx="6779575" cy="584775"/>
          </a:xfrm>
          <a:prstGeom prst="rect">
            <a:avLst/>
          </a:prstGeom>
          <a:noFill/>
        </p:spPr>
        <p:txBody>
          <a:bodyPr wrap="square" rtlCol="0">
            <a:spAutoFit/>
          </a:bodyPr>
          <a:lstStyle/>
          <a:p>
            <a:r>
              <a:rPr lang="fr-CH" sz="3200">
                <a:solidFill>
                  <a:schemeClr val="tx2">
                    <a:lumMod val="75000"/>
                  </a:schemeClr>
                </a:solidFill>
                <a:latin typeface="Tw Cen MT" panose="020B0602020104020603" pitchFamily="34" charset="0"/>
              </a:rPr>
              <a:t>Linear regression</a:t>
            </a:r>
            <a:endParaRPr lang="en-GB" sz="3200">
              <a:solidFill>
                <a:schemeClr val="tx2">
                  <a:lumMod val="75000"/>
                </a:schemeClr>
              </a:solidFill>
              <a:latin typeface="Tw Cen MT" panose="020B0602020104020603" pitchFamily="34" charset="0"/>
            </a:endParaRPr>
          </a:p>
        </p:txBody>
      </p:sp>
      <p:pic>
        <p:nvPicPr>
          <p:cNvPr id="12" name="Picture 11">
            <a:extLst>
              <a:ext uri="{FF2B5EF4-FFF2-40B4-BE49-F238E27FC236}">
                <a16:creationId xmlns:a16="http://schemas.microsoft.com/office/drawing/2014/main" id="{A16D615D-A6E5-46A7-A018-64AB56EA99D9}"/>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a:ext>
            </a:extLst>
          </a:blip>
          <a:stretch>
            <a:fillRect/>
          </a:stretch>
        </p:blipFill>
        <p:spPr>
          <a:xfrm>
            <a:off x="387645" y="1268832"/>
            <a:ext cx="5075706" cy="5063475"/>
          </a:xfrm>
          <a:prstGeom prst="rect">
            <a:avLst/>
          </a:prstGeom>
        </p:spPr>
      </p:pic>
      <p:cxnSp>
        <p:nvCxnSpPr>
          <p:cNvPr id="3" name="Straight Arrow Connector 2"/>
          <p:cNvCxnSpPr/>
          <p:nvPr/>
        </p:nvCxnSpPr>
        <p:spPr>
          <a:xfrm flipV="1">
            <a:off x="1486232" y="4066569"/>
            <a:ext cx="0" cy="792088"/>
          </a:xfrm>
          <a:prstGeom prst="straightConnector1">
            <a:avLst/>
          </a:prstGeom>
          <a:ln w="38100">
            <a:solidFill>
              <a:srgbClr val="C00000"/>
            </a:solidFill>
            <a:headEnd type="stealth"/>
            <a:tailEnd type="stealth" w="med" len="med"/>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1547664" y="4066569"/>
            <a:ext cx="1377834" cy="0"/>
          </a:xfrm>
          <a:prstGeom prst="line">
            <a:avLst/>
          </a:prstGeom>
          <a:ln w="38100">
            <a:solidFill>
              <a:srgbClr val="C00000"/>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V="1">
            <a:off x="2987824" y="3356992"/>
            <a:ext cx="0" cy="720080"/>
          </a:xfrm>
          <a:prstGeom prst="straightConnector1">
            <a:avLst/>
          </a:prstGeom>
          <a:ln w="38100">
            <a:solidFill>
              <a:srgbClr val="C00000"/>
            </a:solidFill>
            <a:headEnd type="stealth"/>
            <a:tailEnd type="stealth" w="med" len="med"/>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1619672" y="4277947"/>
            <a:ext cx="1367169" cy="338554"/>
          </a:xfrm>
          <a:prstGeom prst="rect">
            <a:avLst/>
          </a:prstGeom>
          <a:noFill/>
        </p:spPr>
        <p:txBody>
          <a:bodyPr wrap="none" rtlCol="0">
            <a:spAutoFit/>
          </a:bodyPr>
          <a:lstStyle/>
          <a:p>
            <a:r>
              <a:rPr lang="el-GR" sz="1600" b="1" i="1">
                <a:solidFill>
                  <a:srgbClr val="C00000"/>
                </a:solidFill>
                <a:latin typeface="Times New Roman" panose="02020603050405020304" pitchFamily="18" charset="0"/>
                <a:cs typeface="Times New Roman" panose="02020603050405020304" pitchFamily="18" charset="0"/>
              </a:rPr>
              <a:t>β</a:t>
            </a:r>
            <a:r>
              <a:rPr lang="fr-CH" sz="1600" b="1" i="1" baseline="-25000">
                <a:solidFill>
                  <a:srgbClr val="C00000"/>
                </a:solidFill>
                <a:latin typeface="Times New Roman" panose="02020603050405020304" pitchFamily="18" charset="0"/>
                <a:cs typeface="Times New Roman" panose="02020603050405020304" pitchFamily="18" charset="0"/>
              </a:rPr>
              <a:t>0  </a:t>
            </a:r>
            <a:r>
              <a:rPr lang="fr-CH" sz="1600" b="1">
                <a:solidFill>
                  <a:srgbClr val="C00000"/>
                </a:solidFill>
                <a:latin typeface="Times New Roman" panose="02020603050405020304" pitchFamily="18" charset="0"/>
                <a:cs typeface="Times New Roman" panose="02020603050405020304" pitchFamily="18" charset="0"/>
              </a:rPr>
              <a:t>   intercept</a:t>
            </a:r>
            <a:endParaRPr lang="en-GB" sz="1600" b="1" i="1" baseline="-25000">
              <a:solidFill>
                <a:srgbClr val="C00000"/>
              </a:solidFill>
              <a:latin typeface="Times New Roman" panose="02020603050405020304" pitchFamily="18" charset="0"/>
              <a:cs typeface="Times New Roman" panose="02020603050405020304" pitchFamily="18" charset="0"/>
            </a:endParaRPr>
          </a:p>
        </p:txBody>
      </p:sp>
      <p:sp>
        <p:nvSpPr>
          <p:cNvPr id="20" name="TextBox 19"/>
          <p:cNvSpPr txBox="1"/>
          <p:nvPr/>
        </p:nvSpPr>
        <p:spPr>
          <a:xfrm>
            <a:off x="3132331" y="3468914"/>
            <a:ext cx="1026243" cy="338554"/>
          </a:xfrm>
          <a:prstGeom prst="rect">
            <a:avLst/>
          </a:prstGeom>
          <a:noFill/>
        </p:spPr>
        <p:txBody>
          <a:bodyPr wrap="none" rtlCol="0">
            <a:spAutoFit/>
          </a:bodyPr>
          <a:lstStyle/>
          <a:p>
            <a:r>
              <a:rPr lang="el-GR" sz="1600" b="1" i="1">
                <a:solidFill>
                  <a:srgbClr val="C00000"/>
                </a:solidFill>
                <a:latin typeface="Times New Roman" panose="02020603050405020304" pitchFamily="18" charset="0"/>
                <a:cs typeface="Times New Roman" panose="02020603050405020304" pitchFamily="18" charset="0"/>
              </a:rPr>
              <a:t>β</a:t>
            </a:r>
            <a:r>
              <a:rPr lang="fr-CH" sz="1600" b="1" i="1" baseline="-25000">
                <a:solidFill>
                  <a:srgbClr val="C00000"/>
                </a:solidFill>
                <a:latin typeface="Times New Roman" panose="02020603050405020304" pitchFamily="18" charset="0"/>
                <a:cs typeface="Times New Roman" panose="02020603050405020304" pitchFamily="18" charset="0"/>
              </a:rPr>
              <a:t>1  </a:t>
            </a:r>
            <a:r>
              <a:rPr lang="fr-CH" sz="1600" b="1">
                <a:solidFill>
                  <a:srgbClr val="C00000"/>
                </a:solidFill>
                <a:latin typeface="Times New Roman" panose="02020603050405020304" pitchFamily="18" charset="0"/>
                <a:cs typeface="Times New Roman" panose="02020603050405020304" pitchFamily="18" charset="0"/>
              </a:rPr>
              <a:t>   slope</a:t>
            </a:r>
            <a:endParaRPr lang="en-GB" sz="1600" b="1" i="1" baseline="-25000">
              <a:solidFill>
                <a:srgbClr val="C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446342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395536" y="908720"/>
            <a:ext cx="8280920" cy="0"/>
          </a:xfrm>
          <a:prstGeom prst="line">
            <a:avLst/>
          </a:prstGeom>
          <a:ln w="28575">
            <a:solidFill>
              <a:schemeClr val="bg2">
                <a:lumMod val="25000"/>
              </a:schemeClr>
            </a:solidFill>
            <a:prstDash val="sysDot"/>
          </a:ln>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152781" y="1196752"/>
            <a:ext cx="4838438" cy="4867342"/>
          </a:xfrm>
          <a:prstGeom prst="rect">
            <a:avLst/>
          </a:prstGeom>
        </p:spPr>
      </p:pic>
      <p:sp>
        <p:nvSpPr>
          <p:cNvPr id="19" name="TextBox 18"/>
          <p:cNvSpPr txBox="1"/>
          <p:nvPr/>
        </p:nvSpPr>
        <p:spPr>
          <a:xfrm>
            <a:off x="575556" y="6165304"/>
            <a:ext cx="8316924" cy="400110"/>
          </a:xfrm>
          <a:prstGeom prst="rect">
            <a:avLst/>
          </a:prstGeom>
          <a:noFill/>
        </p:spPr>
        <p:txBody>
          <a:bodyPr wrap="square" rtlCol="0">
            <a:spAutoFit/>
          </a:bodyPr>
          <a:lstStyle/>
          <a:p>
            <a:pPr marL="285750" indent="-285750">
              <a:buFont typeface="Arial" panose="020B0604020202020204" pitchFamily="34" charset="0"/>
              <a:buChar char="•"/>
            </a:pPr>
            <a:r>
              <a:rPr lang="fr-CH" sz="2000" i="1">
                <a:latin typeface="Times New Roman" panose="02020603050405020304" pitchFamily="18" charset="0"/>
                <a:cs typeface="Times New Roman" panose="02020603050405020304" pitchFamily="18" charset="0"/>
              </a:rPr>
              <a:t>Y</a:t>
            </a:r>
            <a:r>
              <a:rPr lang="fr-CH" sz="2000" i="1" baseline="-25000">
                <a:latin typeface="Times New Roman" panose="02020603050405020304" pitchFamily="18" charset="0"/>
                <a:cs typeface="Times New Roman" panose="02020603050405020304" pitchFamily="18" charset="0"/>
              </a:rPr>
              <a:t>i</a:t>
            </a:r>
            <a:r>
              <a:rPr lang="fr-CH" sz="2000">
                <a:latin typeface="Times New Roman" panose="02020603050405020304" pitchFamily="18" charset="0"/>
                <a:cs typeface="Times New Roman" panose="02020603050405020304" pitchFamily="18" charset="0"/>
              </a:rPr>
              <a:t> = </a:t>
            </a:r>
            <a:r>
              <a:rPr lang="el-GR" sz="2000" i="1">
                <a:latin typeface="Times New Roman" panose="02020603050405020304" pitchFamily="18" charset="0"/>
                <a:cs typeface="Times New Roman" panose="02020603050405020304" pitchFamily="18" charset="0"/>
              </a:rPr>
              <a:t>β</a:t>
            </a:r>
            <a:r>
              <a:rPr lang="fr-CH" sz="2000" i="1" baseline="-25000">
                <a:latin typeface="Times New Roman" panose="02020603050405020304" pitchFamily="18" charset="0"/>
                <a:cs typeface="Times New Roman" panose="02020603050405020304" pitchFamily="18" charset="0"/>
              </a:rPr>
              <a:t>0</a:t>
            </a:r>
            <a:r>
              <a:rPr lang="fr-CH" sz="2000">
                <a:latin typeface="Times New Roman" panose="02020603050405020304" pitchFamily="18" charset="0"/>
                <a:cs typeface="Times New Roman" panose="02020603050405020304" pitchFamily="18" charset="0"/>
              </a:rPr>
              <a:t> + </a:t>
            </a:r>
            <a:r>
              <a:rPr lang="el-GR" sz="2000" i="1">
                <a:latin typeface="Times New Roman" panose="02020603050405020304" pitchFamily="18" charset="0"/>
                <a:cs typeface="Times New Roman" panose="02020603050405020304" pitchFamily="18" charset="0"/>
              </a:rPr>
              <a:t>β</a:t>
            </a:r>
            <a:r>
              <a:rPr lang="fr-CH" sz="2000" i="1" baseline="-25000">
                <a:latin typeface="Times New Roman" panose="02020603050405020304" pitchFamily="18" charset="0"/>
                <a:cs typeface="Times New Roman" panose="02020603050405020304" pitchFamily="18" charset="0"/>
              </a:rPr>
              <a:t>1</a:t>
            </a:r>
            <a:r>
              <a:rPr lang="fr-CH" sz="2000" i="1">
                <a:latin typeface="Times New Roman" panose="02020603050405020304" pitchFamily="18" charset="0"/>
                <a:cs typeface="Times New Roman" panose="02020603050405020304" pitchFamily="18" charset="0"/>
              </a:rPr>
              <a:t>X</a:t>
            </a:r>
            <a:r>
              <a:rPr lang="fr-CH" sz="2000" i="1" baseline="-25000">
                <a:latin typeface="Times New Roman" panose="02020603050405020304" pitchFamily="18" charset="0"/>
                <a:cs typeface="Times New Roman" panose="02020603050405020304" pitchFamily="18" charset="0"/>
              </a:rPr>
              <a:t>i1</a:t>
            </a:r>
            <a:r>
              <a:rPr lang="fr-CH" sz="2000">
                <a:latin typeface="Times New Roman" panose="02020603050405020304" pitchFamily="18" charset="0"/>
                <a:cs typeface="Times New Roman" panose="02020603050405020304" pitchFamily="18" charset="0"/>
              </a:rPr>
              <a:t> + … + </a:t>
            </a:r>
            <a:r>
              <a:rPr lang="el-GR" sz="2000" i="1">
                <a:latin typeface="Times New Roman" panose="02020603050405020304" pitchFamily="18" charset="0"/>
                <a:cs typeface="Times New Roman" panose="02020603050405020304" pitchFamily="18" charset="0"/>
              </a:rPr>
              <a:t>β</a:t>
            </a:r>
            <a:r>
              <a:rPr lang="fr-CH" sz="2000" i="1" baseline="-25000">
                <a:latin typeface="Times New Roman" panose="02020603050405020304" pitchFamily="18" charset="0"/>
                <a:cs typeface="Times New Roman" panose="02020603050405020304" pitchFamily="18" charset="0"/>
              </a:rPr>
              <a:t>p</a:t>
            </a:r>
            <a:r>
              <a:rPr lang="fr-CH" sz="2000" i="1">
                <a:latin typeface="Times New Roman" panose="02020603050405020304" pitchFamily="18" charset="0"/>
                <a:cs typeface="Times New Roman" panose="02020603050405020304" pitchFamily="18" charset="0"/>
              </a:rPr>
              <a:t>X</a:t>
            </a:r>
            <a:r>
              <a:rPr lang="fr-CH" sz="2000" i="1" baseline="-25000">
                <a:latin typeface="Times New Roman" panose="02020603050405020304" pitchFamily="18" charset="0"/>
                <a:cs typeface="Times New Roman" panose="02020603050405020304" pitchFamily="18" charset="0"/>
              </a:rPr>
              <a:t>ip</a:t>
            </a:r>
            <a:r>
              <a:rPr lang="fr-CH" sz="2000">
                <a:latin typeface="Times New Roman" panose="02020603050405020304" pitchFamily="18" charset="0"/>
                <a:cs typeface="Times New Roman" panose="02020603050405020304" pitchFamily="18" charset="0"/>
              </a:rPr>
              <a:t> + </a:t>
            </a:r>
            <a:r>
              <a:rPr lang="el-GR" sz="2000" i="1">
                <a:latin typeface="Times New Roman" panose="02020603050405020304" pitchFamily="18" charset="0"/>
                <a:cs typeface="Times New Roman" panose="02020603050405020304" pitchFamily="18" charset="0"/>
              </a:rPr>
              <a:t>ε</a:t>
            </a:r>
            <a:r>
              <a:rPr lang="en-GB" sz="2000" i="1" baseline="-25000">
                <a:latin typeface="Times New Roman" panose="02020603050405020304" pitchFamily="18" charset="0"/>
                <a:cs typeface="Times New Roman" panose="02020603050405020304" pitchFamily="18" charset="0"/>
              </a:rPr>
              <a:t>i</a:t>
            </a:r>
            <a:endParaRPr lang="fr-CH">
              <a:latin typeface="Times New Roman" panose="02020603050405020304" pitchFamily="18" charset="0"/>
              <a:cs typeface="Times New Roman" panose="02020603050405020304" pitchFamily="18" charset="0"/>
            </a:endParaRPr>
          </a:p>
        </p:txBody>
      </p:sp>
      <p:cxnSp>
        <p:nvCxnSpPr>
          <p:cNvPr id="7" name="Straight Arrow Connector 6"/>
          <p:cNvCxnSpPr/>
          <p:nvPr/>
        </p:nvCxnSpPr>
        <p:spPr>
          <a:xfrm flipV="1">
            <a:off x="3995936" y="4797152"/>
            <a:ext cx="0" cy="720080"/>
          </a:xfrm>
          <a:prstGeom prst="straightConnector1">
            <a:avLst/>
          </a:prstGeom>
          <a:ln w="38100">
            <a:solidFill>
              <a:srgbClr val="C00000"/>
            </a:solidFill>
            <a:headEnd type="stealth"/>
            <a:tailEnd type="stealth" w="med" len="med"/>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V="1">
            <a:off x="4085946" y="4437112"/>
            <a:ext cx="648072" cy="360040"/>
          </a:xfrm>
          <a:prstGeom prst="straightConnector1">
            <a:avLst/>
          </a:prstGeom>
          <a:ln w="38100">
            <a:solidFill>
              <a:srgbClr val="C00000"/>
            </a:solidFill>
            <a:headEnd type="stealth"/>
            <a:tailEnd type="stealth" w="med" len="med"/>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H="1" flipV="1">
            <a:off x="3635896" y="4221088"/>
            <a:ext cx="268743" cy="576064"/>
          </a:xfrm>
          <a:prstGeom prst="straightConnector1">
            <a:avLst/>
          </a:prstGeom>
          <a:ln w="38100">
            <a:solidFill>
              <a:srgbClr val="C00000"/>
            </a:solidFill>
            <a:headEnd type="stealth"/>
            <a:tailEnd type="stealth" w="med" len="med"/>
          </a:ln>
        </p:spPr>
        <p:style>
          <a:lnRef idx="1">
            <a:schemeClr val="accent1"/>
          </a:lnRef>
          <a:fillRef idx="0">
            <a:schemeClr val="accent1"/>
          </a:fillRef>
          <a:effectRef idx="0">
            <a:schemeClr val="accent1"/>
          </a:effectRef>
          <a:fontRef idx="minor">
            <a:schemeClr val="tx1"/>
          </a:fontRef>
        </p:style>
      </p:cxnSp>
      <p:sp>
        <p:nvSpPr>
          <p:cNvPr id="2" name="Rectangle 1"/>
          <p:cNvSpPr/>
          <p:nvPr/>
        </p:nvSpPr>
        <p:spPr>
          <a:xfrm>
            <a:off x="4693256" y="4437112"/>
            <a:ext cx="444352" cy="400110"/>
          </a:xfrm>
          <a:prstGeom prst="rect">
            <a:avLst/>
          </a:prstGeom>
        </p:spPr>
        <p:txBody>
          <a:bodyPr wrap="none">
            <a:spAutoFit/>
          </a:bodyPr>
          <a:lstStyle/>
          <a:p>
            <a:r>
              <a:rPr lang="el-GR" sz="2000" b="1" i="1">
                <a:solidFill>
                  <a:srgbClr val="C00000"/>
                </a:solidFill>
                <a:latin typeface="Times New Roman" panose="02020603050405020304" pitchFamily="18" charset="0"/>
                <a:cs typeface="Times New Roman" panose="02020603050405020304" pitchFamily="18" charset="0"/>
              </a:rPr>
              <a:t>β</a:t>
            </a:r>
            <a:r>
              <a:rPr lang="fr-CH" sz="2000" b="1" i="1" baseline="-25000">
                <a:solidFill>
                  <a:srgbClr val="C00000"/>
                </a:solidFill>
                <a:latin typeface="Times New Roman" panose="02020603050405020304" pitchFamily="18" charset="0"/>
                <a:cs typeface="Times New Roman" panose="02020603050405020304" pitchFamily="18" charset="0"/>
              </a:rPr>
              <a:t>1 </a:t>
            </a:r>
            <a:endParaRPr lang="en-GB" sz="2000">
              <a:solidFill>
                <a:srgbClr val="C00000"/>
              </a:solidFill>
            </a:endParaRPr>
          </a:p>
        </p:txBody>
      </p:sp>
      <p:sp>
        <p:nvSpPr>
          <p:cNvPr id="10" name="Rectangle 9"/>
          <p:cNvSpPr/>
          <p:nvPr/>
        </p:nvSpPr>
        <p:spPr>
          <a:xfrm>
            <a:off x="3232413" y="4109010"/>
            <a:ext cx="444352" cy="400110"/>
          </a:xfrm>
          <a:prstGeom prst="rect">
            <a:avLst/>
          </a:prstGeom>
        </p:spPr>
        <p:txBody>
          <a:bodyPr wrap="none">
            <a:spAutoFit/>
          </a:bodyPr>
          <a:lstStyle/>
          <a:p>
            <a:r>
              <a:rPr lang="el-GR" sz="2000" b="1" i="1">
                <a:solidFill>
                  <a:srgbClr val="C00000"/>
                </a:solidFill>
                <a:latin typeface="Times New Roman" panose="02020603050405020304" pitchFamily="18" charset="0"/>
                <a:cs typeface="Times New Roman" panose="02020603050405020304" pitchFamily="18" charset="0"/>
              </a:rPr>
              <a:t>β</a:t>
            </a:r>
            <a:r>
              <a:rPr lang="fr-CH" sz="2000" b="1" i="1" baseline="-25000">
                <a:solidFill>
                  <a:srgbClr val="C00000"/>
                </a:solidFill>
                <a:latin typeface="Times New Roman" panose="02020603050405020304" pitchFamily="18" charset="0"/>
                <a:cs typeface="Times New Roman" panose="02020603050405020304" pitchFamily="18" charset="0"/>
              </a:rPr>
              <a:t>2 </a:t>
            </a:r>
            <a:endParaRPr lang="en-GB" sz="2000">
              <a:solidFill>
                <a:srgbClr val="C00000"/>
              </a:solidFill>
            </a:endParaRPr>
          </a:p>
        </p:txBody>
      </p:sp>
      <p:sp>
        <p:nvSpPr>
          <p:cNvPr id="11" name="Rectangle 10"/>
          <p:cNvSpPr/>
          <p:nvPr/>
        </p:nvSpPr>
        <p:spPr>
          <a:xfrm>
            <a:off x="4050812" y="4870126"/>
            <a:ext cx="444352" cy="400110"/>
          </a:xfrm>
          <a:prstGeom prst="rect">
            <a:avLst/>
          </a:prstGeom>
        </p:spPr>
        <p:txBody>
          <a:bodyPr wrap="none">
            <a:spAutoFit/>
          </a:bodyPr>
          <a:lstStyle/>
          <a:p>
            <a:r>
              <a:rPr lang="el-GR" sz="2000" b="1" i="1">
                <a:solidFill>
                  <a:srgbClr val="C00000"/>
                </a:solidFill>
                <a:latin typeface="Times New Roman" panose="02020603050405020304" pitchFamily="18" charset="0"/>
                <a:cs typeface="Times New Roman" panose="02020603050405020304" pitchFamily="18" charset="0"/>
              </a:rPr>
              <a:t>β</a:t>
            </a:r>
            <a:r>
              <a:rPr lang="fr-CH" sz="2000" b="1" i="1" baseline="-25000">
                <a:solidFill>
                  <a:srgbClr val="C00000"/>
                </a:solidFill>
                <a:latin typeface="Times New Roman" panose="02020603050405020304" pitchFamily="18" charset="0"/>
                <a:cs typeface="Times New Roman" panose="02020603050405020304" pitchFamily="18" charset="0"/>
              </a:rPr>
              <a:t>0 </a:t>
            </a:r>
            <a:endParaRPr lang="en-GB" sz="2000">
              <a:solidFill>
                <a:srgbClr val="C00000"/>
              </a:solidFill>
            </a:endParaRPr>
          </a:p>
        </p:txBody>
      </p:sp>
      <p:sp>
        <p:nvSpPr>
          <p:cNvPr id="12" name="TextBox 11"/>
          <p:cNvSpPr txBox="1"/>
          <p:nvPr/>
        </p:nvSpPr>
        <p:spPr>
          <a:xfrm>
            <a:off x="426129" y="188640"/>
            <a:ext cx="6779575" cy="584775"/>
          </a:xfrm>
          <a:prstGeom prst="rect">
            <a:avLst/>
          </a:prstGeom>
          <a:noFill/>
        </p:spPr>
        <p:txBody>
          <a:bodyPr wrap="square" rtlCol="0">
            <a:spAutoFit/>
          </a:bodyPr>
          <a:lstStyle/>
          <a:p>
            <a:r>
              <a:rPr lang="fr-CH" sz="3200">
                <a:solidFill>
                  <a:schemeClr val="tx2">
                    <a:lumMod val="75000"/>
                  </a:schemeClr>
                </a:solidFill>
                <a:latin typeface="Tw Cen MT" panose="020B0602020104020603" pitchFamily="34" charset="0"/>
              </a:rPr>
              <a:t>Linear regression</a:t>
            </a:r>
            <a:endParaRPr lang="en-GB" sz="3200">
              <a:solidFill>
                <a:schemeClr val="tx2">
                  <a:lumMod val="75000"/>
                </a:schemeClr>
              </a:solidFill>
              <a:latin typeface="Tw Cen MT" panose="020B0602020104020603" pitchFamily="34" charset="0"/>
            </a:endParaRPr>
          </a:p>
        </p:txBody>
      </p:sp>
    </p:spTree>
    <p:extLst>
      <p:ext uri="{BB962C8B-B14F-4D97-AF65-F5344CB8AC3E}">
        <p14:creationId xmlns:p14="http://schemas.microsoft.com/office/powerpoint/2010/main" val="41149974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00200"/>
            <a:ext cx="8229600" cy="4925144"/>
          </a:xfrm>
        </p:spPr>
        <p:txBody>
          <a:bodyPr>
            <a:normAutofit/>
          </a:bodyPr>
          <a:lstStyle/>
          <a:p>
            <a:r>
              <a:rPr lang="fr-CH" sz="1800" dirty="0" err="1">
                <a:latin typeface="Times New Roman" panose="02020603050405020304" pitchFamily="18" charset="0"/>
                <a:cs typeface="Times New Roman" panose="02020603050405020304" pitchFamily="18" charset="0"/>
              </a:rPr>
              <a:t>When</a:t>
            </a:r>
            <a:r>
              <a:rPr lang="fr-CH" sz="1800" dirty="0">
                <a:latin typeface="Times New Roman" panose="02020603050405020304" pitchFamily="18" charset="0"/>
                <a:cs typeface="Times New Roman" panose="02020603050405020304" pitchFamily="18" charset="0"/>
              </a:rPr>
              <a:t> </a:t>
            </a:r>
            <a:r>
              <a:rPr lang="fr-CH" sz="1800" dirty="0" err="1">
                <a:latin typeface="Times New Roman" panose="02020603050405020304" pitchFamily="18" charset="0"/>
                <a:cs typeface="Times New Roman" panose="02020603050405020304" pitchFamily="18" charset="0"/>
              </a:rPr>
              <a:t>you</a:t>
            </a:r>
            <a:r>
              <a:rPr lang="fr-CH" sz="1800" dirty="0">
                <a:latin typeface="Times New Roman" panose="02020603050405020304" pitchFamily="18" charset="0"/>
                <a:cs typeface="Times New Roman" panose="02020603050405020304" pitchFamily="18" charset="0"/>
              </a:rPr>
              <a:t> </a:t>
            </a:r>
            <a:r>
              <a:rPr lang="fr-CH" sz="1800" dirty="0" err="1">
                <a:latin typeface="Times New Roman" panose="02020603050405020304" pitchFamily="18" charset="0"/>
                <a:cs typeface="Times New Roman" panose="02020603050405020304" pitchFamily="18" charset="0"/>
              </a:rPr>
              <a:t>analyze</a:t>
            </a:r>
            <a:r>
              <a:rPr lang="fr-CH" sz="1800" dirty="0">
                <a:latin typeface="Times New Roman" panose="02020603050405020304" pitchFamily="18" charset="0"/>
                <a:cs typeface="Times New Roman" panose="02020603050405020304" pitchFamily="18" charset="0"/>
              </a:rPr>
              <a:t> data, </a:t>
            </a:r>
            <a:r>
              <a:rPr lang="fr-CH" sz="1800" dirty="0" err="1">
                <a:latin typeface="Times New Roman" panose="02020603050405020304" pitchFamily="18" charset="0"/>
                <a:cs typeface="Times New Roman" panose="02020603050405020304" pitchFamily="18" charset="0"/>
              </a:rPr>
              <a:t>you</a:t>
            </a:r>
            <a:r>
              <a:rPr lang="fr-CH" sz="1800" dirty="0">
                <a:latin typeface="Times New Roman" panose="02020603050405020304" pitchFamily="18" charset="0"/>
                <a:cs typeface="Times New Roman" panose="02020603050405020304" pitchFamily="18" charset="0"/>
              </a:rPr>
              <a:t> are </a:t>
            </a:r>
            <a:r>
              <a:rPr lang="fr-CH" sz="1800" dirty="0" err="1">
                <a:latin typeface="Times New Roman" panose="02020603050405020304" pitchFamily="18" charset="0"/>
                <a:cs typeface="Times New Roman" panose="02020603050405020304" pitchFamily="18" charset="0"/>
              </a:rPr>
              <a:t>probably</a:t>
            </a:r>
            <a:r>
              <a:rPr lang="fr-CH" sz="1800" dirty="0">
                <a:latin typeface="Times New Roman" panose="02020603050405020304" pitchFamily="18" charset="0"/>
                <a:cs typeface="Times New Roman" panose="02020603050405020304" pitchFamily="18" charset="0"/>
              </a:rPr>
              <a:t> </a:t>
            </a:r>
            <a:r>
              <a:rPr lang="fr-CH" sz="1800" dirty="0" err="1">
                <a:latin typeface="Times New Roman" panose="02020603050405020304" pitchFamily="18" charset="0"/>
                <a:cs typeface="Times New Roman" panose="02020603050405020304" pitchFamily="18" charset="0"/>
              </a:rPr>
              <a:t>using</a:t>
            </a:r>
            <a:r>
              <a:rPr lang="fr-CH" sz="1800" dirty="0">
                <a:latin typeface="Times New Roman" panose="02020603050405020304" pitchFamily="18" charset="0"/>
                <a:cs typeface="Times New Roman" panose="02020603050405020304" pitchFamily="18" charset="0"/>
              </a:rPr>
              <a:t> </a:t>
            </a:r>
            <a:r>
              <a:rPr lang="fr-CH" sz="1800" dirty="0" err="1">
                <a:latin typeface="Times New Roman" panose="02020603050405020304" pitchFamily="18" charset="0"/>
                <a:cs typeface="Times New Roman" panose="02020603050405020304" pitchFamily="18" charset="0"/>
              </a:rPr>
              <a:t>some</a:t>
            </a:r>
            <a:r>
              <a:rPr lang="fr-CH" sz="1800" dirty="0">
                <a:latin typeface="Times New Roman" panose="02020603050405020304" pitchFamily="18" charset="0"/>
                <a:cs typeface="Times New Roman" panose="02020603050405020304" pitchFamily="18" charset="0"/>
              </a:rPr>
              <a:t> </a:t>
            </a:r>
            <a:r>
              <a:rPr lang="fr-CH" sz="1800" dirty="0" err="1">
                <a:latin typeface="Times New Roman" panose="02020603050405020304" pitchFamily="18" charset="0"/>
                <a:cs typeface="Times New Roman" panose="02020603050405020304" pitchFamily="18" charset="0"/>
              </a:rPr>
              <a:t>special</a:t>
            </a:r>
            <a:r>
              <a:rPr lang="fr-CH" sz="1800" dirty="0">
                <a:latin typeface="Times New Roman" panose="02020603050405020304" pitchFamily="18" charset="0"/>
                <a:cs typeface="Times New Roman" panose="02020603050405020304" pitchFamily="18" charset="0"/>
              </a:rPr>
              <a:t> version of the </a:t>
            </a:r>
            <a:r>
              <a:rPr lang="fr-CH" sz="1800" dirty="0" err="1">
                <a:latin typeface="Times New Roman" panose="02020603050405020304" pitchFamily="18" charset="0"/>
                <a:cs typeface="Times New Roman" panose="02020603050405020304" pitchFamily="18" charset="0"/>
              </a:rPr>
              <a:t>preceding</a:t>
            </a:r>
            <a:r>
              <a:rPr lang="fr-CH" sz="1800" dirty="0">
                <a:latin typeface="Times New Roman" panose="02020603050405020304" pitchFamily="18" charset="0"/>
                <a:cs typeface="Times New Roman" panose="02020603050405020304" pitchFamily="18" charset="0"/>
              </a:rPr>
              <a:t> model:</a:t>
            </a:r>
          </a:p>
        </p:txBody>
      </p:sp>
      <p:graphicFrame>
        <p:nvGraphicFramePr>
          <p:cNvPr id="6" name="Table 5"/>
          <p:cNvGraphicFramePr>
            <a:graphicFrameLocks noGrp="1"/>
          </p:cNvGraphicFramePr>
          <p:nvPr/>
        </p:nvGraphicFramePr>
        <p:xfrm>
          <a:off x="755576" y="2636912"/>
          <a:ext cx="7921663" cy="3754120"/>
        </p:xfrm>
        <a:graphic>
          <a:graphicData uri="http://schemas.openxmlformats.org/drawingml/2006/table">
            <a:tbl>
              <a:tblPr firstRow="1" bandRow="1">
                <a:tableStyleId>{2D5ABB26-0587-4C30-8999-92F81FD0307C}</a:tableStyleId>
              </a:tblPr>
              <a:tblGrid>
                <a:gridCol w="3240360">
                  <a:extLst>
                    <a:ext uri="{9D8B030D-6E8A-4147-A177-3AD203B41FA5}">
                      <a16:colId xmlns:a16="http://schemas.microsoft.com/office/drawing/2014/main" val="20000"/>
                    </a:ext>
                  </a:extLst>
                </a:gridCol>
                <a:gridCol w="4681303">
                  <a:extLst>
                    <a:ext uri="{9D8B030D-6E8A-4147-A177-3AD203B41FA5}">
                      <a16:colId xmlns:a16="http://schemas.microsoft.com/office/drawing/2014/main" val="20001"/>
                    </a:ext>
                  </a:extLst>
                </a:gridCol>
              </a:tblGrid>
              <a:tr h="370840">
                <a:tc>
                  <a:txBody>
                    <a:bodyPr/>
                    <a:lstStyle/>
                    <a:p>
                      <a:pPr marL="285750" indent="-285750">
                        <a:buFont typeface="Arial" panose="020B0604020202020204" pitchFamily="34" charset="0"/>
                        <a:buChar char="•"/>
                      </a:pPr>
                      <a:r>
                        <a:rPr lang="en-GB" sz="1600">
                          <a:latin typeface="Times New Roman" panose="02020603050405020304" pitchFamily="18" charset="0"/>
                          <a:cs typeface="Times New Roman" panose="02020603050405020304" pitchFamily="18" charset="0"/>
                        </a:rPr>
                        <a:t>One-way regression</a:t>
                      </a:r>
                    </a:p>
                  </a:txBody>
                  <a:tcP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r>
                        <a:rPr lang="en-GB" sz="1600">
                          <a:latin typeface="Times New Roman" panose="02020603050405020304" pitchFamily="18" charset="0"/>
                          <a:cs typeface="Times New Roman" panose="02020603050405020304" pitchFamily="18" charset="0"/>
                        </a:rPr>
                        <a:t>One continuous independent</a:t>
                      </a:r>
                    </a:p>
                  </a:txBody>
                  <a:tcP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370840">
                <a:tc>
                  <a:txBody>
                    <a:bodyPr/>
                    <a:lstStyle/>
                    <a:p>
                      <a:pPr marL="285750" indent="-285750">
                        <a:buFont typeface="Arial" panose="020B0604020202020204" pitchFamily="34" charset="0"/>
                        <a:buChar char="•"/>
                      </a:pPr>
                      <a:r>
                        <a:rPr lang="en-GB" sz="1600">
                          <a:latin typeface="Times New Roman" panose="02020603050405020304" pitchFamily="18" charset="0"/>
                          <a:cs typeface="Times New Roman" panose="02020603050405020304" pitchFamily="18" charset="0"/>
                        </a:rPr>
                        <a:t>Multiple regression</a:t>
                      </a:r>
                    </a:p>
                  </a:txBody>
                  <a:tcPr>
                    <a:lnL>
                      <a:noFill/>
                    </a:lnL>
                    <a:lnR>
                      <a:noFill/>
                    </a:lnR>
                    <a:lnT>
                      <a:noFill/>
                    </a:lnT>
                    <a:lnB>
                      <a:noFill/>
                    </a:lnB>
                    <a:lnTlToBr w="12700" cmpd="sng">
                      <a:noFill/>
                      <a:prstDash val="solid"/>
                    </a:lnTlToBr>
                    <a:lnBlToTr w="12700" cmpd="sng">
                      <a:noFill/>
                      <a:prstDash val="solid"/>
                    </a:lnBlToTr>
                  </a:tcPr>
                </a:tc>
                <a:tc>
                  <a:txBody>
                    <a:bodyPr/>
                    <a:lstStyle/>
                    <a:p>
                      <a:r>
                        <a:rPr lang="en-GB" sz="1600">
                          <a:latin typeface="Times New Roman" panose="02020603050405020304" pitchFamily="18" charset="0"/>
                          <a:cs typeface="Times New Roman" panose="02020603050405020304" pitchFamily="18" charset="0"/>
                        </a:rPr>
                        <a:t>Multiple continuous independents</a:t>
                      </a:r>
                    </a:p>
                  </a:txBody>
                  <a:tcP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370840">
                <a:tc>
                  <a:txBody>
                    <a:bodyPr/>
                    <a:lstStyle/>
                    <a:p>
                      <a:pPr marL="285750" indent="-285750">
                        <a:buFont typeface="Arial" panose="020B0604020202020204" pitchFamily="34" charset="0"/>
                        <a:buChar char="•"/>
                      </a:pPr>
                      <a:r>
                        <a:rPr lang="en-GB" sz="1600" i="0">
                          <a:latin typeface="Times New Roman" panose="02020603050405020304" pitchFamily="18" charset="0"/>
                          <a:cs typeface="Times New Roman" panose="02020603050405020304" pitchFamily="18" charset="0"/>
                        </a:rPr>
                        <a:t>Independent</a:t>
                      </a:r>
                      <a:r>
                        <a:rPr lang="en-GB" sz="1600" i="0" baseline="0">
                          <a:latin typeface="Times New Roman" panose="02020603050405020304" pitchFamily="18" charset="0"/>
                          <a:cs typeface="Times New Roman" panose="02020603050405020304" pitchFamily="18" charset="0"/>
                        </a:rPr>
                        <a:t> samples </a:t>
                      </a:r>
                      <a:r>
                        <a:rPr lang="en-GB" sz="1600" i="1">
                          <a:latin typeface="Times New Roman" panose="02020603050405020304" pitchFamily="18" charset="0"/>
                          <a:cs typeface="Times New Roman" panose="02020603050405020304" pitchFamily="18" charset="0"/>
                        </a:rPr>
                        <a:t>t</a:t>
                      </a:r>
                      <a:r>
                        <a:rPr lang="en-GB" sz="1600">
                          <a:latin typeface="Times New Roman" panose="02020603050405020304" pitchFamily="18" charset="0"/>
                          <a:cs typeface="Times New Roman" panose="02020603050405020304" pitchFamily="18" charset="0"/>
                        </a:rPr>
                        <a:t>-test</a:t>
                      </a:r>
                    </a:p>
                  </a:txBody>
                  <a:tcPr>
                    <a:lnL>
                      <a:noFill/>
                    </a:lnL>
                    <a:lnR>
                      <a:noFill/>
                    </a:lnR>
                    <a:lnT>
                      <a:noFill/>
                    </a:lnT>
                    <a:lnB>
                      <a:noFill/>
                    </a:lnB>
                    <a:lnTlToBr w="12700" cmpd="sng">
                      <a:noFill/>
                      <a:prstDash val="solid"/>
                    </a:lnTlToBr>
                    <a:lnBlToTr w="12700" cmpd="sng">
                      <a:noFill/>
                      <a:prstDash val="solid"/>
                    </a:lnBlToTr>
                  </a:tcPr>
                </a:tc>
                <a:tc>
                  <a:txBody>
                    <a:bodyPr/>
                    <a:lstStyle/>
                    <a:p>
                      <a:r>
                        <a:rPr lang="en-GB" sz="1600">
                          <a:latin typeface="Times New Roman" panose="02020603050405020304" pitchFamily="18" charset="0"/>
                          <a:cs typeface="Times New Roman" panose="02020603050405020304" pitchFamily="18" charset="0"/>
                        </a:rPr>
                        <a:t>One categorical independent</a:t>
                      </a:r>
                      <a:r>
                        <a:rPr lang="en-GB" sz="1600" baseline="0">
                          <a:latin typeface="Times New Roman" panose="02020603050405020304" pitchFamily="18" charset="0"/>
                          <a:cs typeface="Times New Roman" panose="02020603050405020304" pitchFamily="18" charset="0"/>
                        </a:rPr>
                        <a:t> (2 levels)</a:t>
                      </a:r>
                      <a:endParaRPr lang="en-GB" sz="1600">
                        <a:latin typeface="Times New Roman" panose="02020603050405020304" pitchFamily="18" charset="0"/>
                        <a:cs typeface="Times New Roman" panose="02020603050405020304" pitchFamily="18" charset="0"/>
                      </a:endParaRPr>
                    </a:p>
                  </a:txBody>
                  <a:tcP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370840">
                <a:tc>
                  <a:txBody>
                    <a:bodyPr/>
                    <a:lstStyle/>
                    <a:p>
                      <a:pPr marL="285750" indent="-285750">
                        <a:buFont typeface="Arial" panose="020B0604020202020204" pitchFamily="34" charset="0"/>
                        <a:buChar char="•"/>
                      </a:pPr>
                      <a:r>
                        <a:rPr lang="en-GB" sz="1600">
                          <a:latin typeface="Times New Roman" panose="02020603050405020304" pitchFamily="18" charset="0"/>
                          <a:cs typeface="Times New Roman" panose="02020603050405020304" pitchFamily="18" charset="0"/>
                        </a:rPr>
                        <a:t>One-way</a:t>
                      </a:r>
                      <a:r>
                        <a:rPr lang="en-GB" sz="1600" baseline="0">
                          <a:latin typeface="Times New Roman" panose="02020603050405020304" pitchFamily="18" charset="0"/>
                          <a:cs typeface="Times New Roman" panose="02020603050405020304" pitchFamily="18" charset="0"/>
                        </a:rPr>
                        <a:t> ANOVA</a:t>
                      </a:r>
                      <a:endParaRPr lang="en-GB" sz="1600">
                        <a:latin typeface="Times New Roman" panose="02020603050405020304" pitchFamily="18" charset="0"/>
                        <a:cs typeface="Times New Roman" panose="02020603050405020304" pitchFamily="18" charset="0"/>
                      </a:endParaRPr>
                    </a:p>
                  </a:txBody>
                  <a:tcPr>
                    <a:lnL>
                      <a:noFill/>
                    </a:lnL>
                    <a:lnR>
                      <a:noFill/>
                    </a:lnR>
                    <a:lnT>
                      <a:noFill/>
                    </a:lnT>
                    <a:lnB>
                      <a:noFill/>
                    </a:lnB>
                    <a:lnTlToBr w="12700" cmpd="sng">
                      <a:noFill/>
                      <a:prstDash val="solid"/>
                    </a:lnTlToBr>
                    <a:lnBlToTr w="12700" cmpd="sng">
                      <a:noFill/>
                      <a:prstDash val="solid"/>
                    </a:lnBlToTr>
                  </a:tcPr>
                </a:tc>
                <a:tc>
                  <a:txBody>
                    <a:bodyPr/>
                    <a:lstStyle/>
                    <a:p>
                      <a:r>
                        <a:rPr lang="en-GB" sz="1600">
                          <a:latin typeface="Times New Roman" panose="02020603050405020304" pitchFamily="18" charset="0"/>
                          <a:cs typeface="Times New Roman" panose="02020603050405020304" pitchFamily="18" charset="0"/>
                        </a:rPr>
                        <a:t>One categorical independent (&gt;2 levels)</a:t>
                      </a:r>
                    </a:p>
                  </a:txBody>
                  <a:tcP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370840">
                <a:tc>
                  <a:txBody>
                    <a:bodyPr/>
                    <a:lstStyle/>
                    <a:p>
                      <a:pPr marL="285750" indent="-285750">
                        <a:buFont typeface="Arial" panose="020B0604020202020204" pitchFamily="34" charset="0"/>
                        <a:buChar char="•"/>
                      </a:pPr>
                      <a:r>
                        <a:rPr lang="en-GB" sz="1600">
                          <a:latin typeface="Times New Roman" panose="02020603050405020304" pitchFamily="18" charset="0"/>
                          <a:cs typeface="Times New Roman" panose="02020603050405020304" pitchFamily="18" charset="0"/>
                        </a:rPr>
                        <a:t>Multi-way ANOVA</a:t>
                      </a:r>
                    </a:p>
                  </a:txBody>
                  <a:tcPr>
                    <a:lnL>
                      <a:noFill/>
                    </a:lnL>
                    <a:lnR>
                      <a:noFill/>
                    </a:lnR>
                    <a:lnT>
                      <a:noFill/>
                    </a:lnT>
                    <a:lnB>
                      <a:noFill/>
                    </a:lnB>
                    <a:lnTlToBr w="12700" cmpd="sng">
                      <a:noFill/>
                      <a:prstDash val="solid"/>
                    </a:lnTlToBr>
                    <a:lnBlToTr w="12700" cmpd="sng">
                      <a:noFill/>
                      <a:prstDash val="solid"/>
                    </a:lnBlToTr>
                  </a:tcPr>
                </a:tc>
                <a:tc>
                  <a:txBody>
                    <a:bodyPr/>
                    <a:lstStyle/>
                    <a:p>
                      <a:r>
                        <a:rPr lang="en-GB" sz="1600">
                          <a:latin typeface="Times New Roman" panose="02020603050405020304" pitchFamily="18" charset="0"/>
                          <a:cs typeface="Times New Roman" panose="02020603050405020304" pitchFamily="18" charset="0"/>
                        </a:rPr>
                        <a:t>Multiple categorical independents</a:t>
                      </a:r>
                    </a:p>
                  </a:txBody>
                  <a:tcP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370840">
                <a:tc>
                  <a:txBody>
                    <a:bodyPr/>
                    <a:lstStyle/>
                    <a:p>
                      <a:pPr marL="285750" indent="-285750">
                        <a:buFont typeface="Arial" panose="020B0604020202020204" pitchFamily="34" charset="0"/>
                        <a:buChar char="•"/>
                      </a:pPr>
                      <a:r>
                        <a:rPr lang="en-GB" sz="1600">
                          <a:latin typeface="Times New Roman" panose="02020603050405020304" pitchFamily="18" charset="0"/>
                          <a:cs typeface="Times New Roman" panose="02020603050405020304" pitchFamily="18" charset="0"/>
                        </a:rPr>
                        <a:t>ANCOVA</a:t>
                      </a:r>
                    </a:p>
                  </a:txBody>
                  <a:tcPr>
                    <a:lnL>
                      <a:noFill/>
                    </a:lnL>
                    <a:lnR>
                      <a:noFill/>
                    </a:lnR>
                    <a:lnT>
                      <a:noFill/>
                    </a:lnT>
                    <a:lnB w="12700" cap="flat" cmpd="sng" algn="ctr">
                      <a:noFill/>
                      <a:prstDash val="sysDot"/>
                      <a:round/>
                      <a:headEnd type="none" w="med" len="med"/>
                      <a:tailEnd type="none" w="med" len="med"/>
                    </a:lnB>
                    <a:lnTlToBr w="12700" cmpd="sng">
                      <a:noFill/>
                      <a:prstDash val="solid"/>
                    </a:lnTlToBr>
                    <a:lnBlToTr w="12700" cmpd="sng">
                      <a:noFill/>
                      <a:prstDash val="solid"/>
                    </a:lnBlToTr>
                  </a:tcPr>
                </a:tc>
                <a:tc>
                  <a:txBody>
                    <a:bodyPr/>
                    <a:lstStyle/>
                    <a:p>
                      <a:r>
                        <a:rPr lang="en-GB" sz="1600">
                          <a:latin typeface="Times New Roman" panose="02020603050405020304" pitchFamily="18" charset="0"/>
                          <a:cs typeface="Times New Roman" panose="02020603050405020304" pitchFamily="18" charset="0"/>
                        </a:rPr>
                        <a:t>Mix</a:t>
                      </a:r>
                      <a:r>
                        <a:rPr lang="en-GB" sz="1600" baseline="0">
                          <a:latin typeface="Times New Roman" panose="02020603050405020304" pitchFamily="18" charset="0"/>
                          <a:cs typeface="Times New Roman" panose="02020603050405020304" pitchFamily="18" charset="0"/>
                        </a:rPr>
                        <a:t> of c</a:t>
                      </a:r>
                      <a:r>
                        <a:rPr lang="en-GB" sz="1600">
                          <a:latin typeface="Times New Roman" panose="02020603050405020304" pitchFamily="18" charset="0"/>
                          <a:cs typeface="Times New Roman" panose="02020603050405020304" pitchFamily="18" charset="0"/>
                        </a:rPr>
                        <a:t>ategorical and continues independents</a:t>
                      </a:r>
                    </a:p>
                  </a:txBody>
                  <a:tcPr>
                    <a:lnL>
                      <a:noFill/>
                    </a:lnL>
                    <a:lnR>
                      <a:noFill/>
                    </a:lnR>
                    <a:lnT>
                      <a:noFill/>
                    </a:lnT>
                    <a:lnB w="12700" cap="flat" cmpd="sng" algn="ctr">
                      <a:no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70840">
                <a:tc>
                  <a:txBody>
                    <a:bodyPr/>
                    <a:lstStyle/>
                    <a:p>
                      <a:pPr marL="285750" indent="-285750">
                        <a:buFont typeface="Arial" panose="020B0604020202020204" pitchFamily="34" charset="0"/>
                        <a:buChar char="•"/>
                      </a:pPr>
                      <a:r>
                        <a:rPr lang="en-GB" sz="1600">
                          <a:latin typeface="Times New Roman" panose="02020603050405020304" pitchFamily="18" charset="0"/>
                          <a:cs typeface="Times New Roman" panose="02020603050405020304" pitchFamily="18" charset="0"/>
                        </a:rPr>
                        <a:t>Pearson correlation</a:t>
                      </a:r>
                    </a:p>
                  </a:txBody>
                  <a:tcPr>
                    <a:lnL>
                      <a:noFill/>
                    </a:lnL>
                    <a:lnR>
                      <a:noFill/>
                    </a:lnR>
                    <a:lnT>
                      <a:noFill/>
                    </a:lnT>
                    <a:lnB w="12700" cap="flat" cmpd="sng" algn="ctr">
                      <a:noFill/>
                      <a:prstDash val="sysDot"/>
                      <a:round/>
                      <a:headEnd type="none" w="med" len="med"/>
                      <a:tailEnd type="none" w="med" len="med"/>
                    </a:lnB>
                    <a:lnTlToBr w="12700" cmpd="sng">
                      <a:noFill/>
                      <a:prstDash val="solid"/>
                    </a:lnTlToBr>
                    <a:lnBlToTr w="12700" cmpd="sng">
                      <a:noFill/>
                      <a:prstDash val="solid"/>
                    </a:lnBlToTr>
                  </a:tcPr>
                </a:tc>
                <a:tc>
                  <a:txBody>
                    <a:bodyPr/>
                    <a:lstStyle/>
                    <a:p>
                      <a:r>
                        <a:rPr lang="en-GB" sz="1600">
                          <a:latin typeface="Times New Roman" panose="02020603050405020304" pitchFamily="18" charset="0"/>
                          <a:cs typeface="Times New Roman" panose="02020603050405020304" pitchFamily="18" charset="0"/>
                        </a:rPr>
                        <a:t>One continuous independent.</a:t>
                      </a:r>
                      <a:r>
                        <a:rPr lang="en-GB" sz="1600" baseline="0">
                          <a:latin typeface="Times New Roman" panose="02020603050405020304" pitchFamily="18" charset="0"/>
                          <a:cs typeface="Times New Roman" panose="02020603050405020304" pitchFamily="18" charset="0"/>
                        </a:rPr>
                        <a:t> Dependent and independent standardized.</a:t>
                      </a:r>
                      <a:endParaRPr lang="en-GB" sz="1600">
                        <a:latin typeface="Times New Roman" panose="02020603050405020304" pitchFamily="18" charset="0"/>
                        <a:cs typeface="Times New Roman" panose="02020603050405020304" pitchFamily="18" charset="0"/>
                      </a:endParaRPr>
                    </a:p>
                  </a:txBody>
                  <a:tcPr>
                    <a:lnL>
                      <a:noFill/>
                    </a:lnL>
                    <a:lnR>
                      <a:noFill/>
                    </a:lnR>
                    <a:lnT>
                      <a:noFill/>
                    </a:lnT>
                    <a:lnB w="12700" cap="flat" cmpd="sng" algn="ctr">
                      <a:no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370840">
                <a:tc>
                  <a:txBody>
                    <a:bodyPr/>
                    <a:lstStyle/>
                    <a:p>
                      <a:pPr marL="285750" indent="-285750">
                        <a:buFont typeface="Arial" panose="020B0604020202020204" pitchFamily="34" charset="0"/>
                        <a:buChar char="•"/>
                      </a:pPr>
                      <a:r>
                        <a:rPr lang="fr-CH" sz="1600">
                          <a:latin typeface="Times New Roman" panose="02020603050405020304" pitchFamily="18" charset="0"/>
                          <a:cs typeface="Times New Roman" panose="02020603050405020304" pitchFamily="18" charset="0"/>
                        </a:rPr>
                        <a:t>One-sample </a:t>
                      </a:r>
                      <a:r>
                        <a:rPr lang="fr-CH" sz="1600" i="1">
                          <a:latin typeface="Times New Roman" panose="02020603050405020304" pitchFamily="18" charset="0"/>
                          <a:cs typeface="Times New Roman" panose="02020603050405020304" pitchFamily="18" charset="0"/>
                        </a:rPr>
                        <a:t>t</a:t>
                      </a:r>
                      <a:r>
                        <a:rPr lang="fr-CH" sz="1600">
                          <a:latin typeface="Times New Roman" panose="02020603050405020304" pitchFamily="18" charset="0"/>
                          <a:cs typeface="Times New Roman" panose="02020603050405020304" pitchFamily="18" charset="0"/>
                        </a:rPr>
                        <a:t>-test</a:t>
                      </a:r>
                      <a:endParaRPr lang="en-GB" sz="1600">
                        <a:latin typeface="Times New Roman" panose="02020603050405020304" pitchFamily="18" charset="0"/>
                        <a:cs typeface="Times New Roman" panose="02020603050405020304" pitchFamily="18" charset="0"/>
                      </a:endParaRPr>
                    </a:p>
                  </a:txBody>
                  <a:tcPr>
                    <a:lnL>
                      <a:noFill/>
                    </a:lnL>
                    <a:lnR>
                      <a:noFill/>
                    </a:lnR>
                    <a:lnT>
                      <a:noFill/>
                    </a:lnT>
                    <a:lnB w="12700" cap="flat" cmpd="sng" algn="ctr">
                      <a:noFill/>
                      <a:prstDash val="sysDot"/>
                      <a:round/>
                      <a:headEnd type="none" w="med" len="med"/>
                      <a:tailEnd type="none" w="med" len="med"/>
                    </a:lnB>
                    <a:lnTlToBr w="12700" cmpd="sng">
                      <a:noFill/>
                      <a:prstDash val="solid"/>
                    </a:lnTlToBr>
                    <a:lnBlToTr w="12700" cmpd="sng">
                      <a:noFill/>
                      <a:prstDash val="solid"/>
                    </a:lnBlToTr>
                  </a:tcPr>
                </a:tc>
                <a:tc>
                  <a:txBody>
                    <a:bodyPr/>
                    <a:lstStyle/>
                    <a:p>
                      <a:r>
                        <a:rPr lang="fr-CH" sz="1600">
                          <a:latin typeface="Times New Roman" panose="02020603050405020304" pitchFamily="18" charset="0"/>
                          <a:cs typeface="Times New Roman" panose="02020603050405020304" pitchFamily="18" charset="0"/>
                        </a:rPr>
                        <a:t>Intercept-only</a:t>
                      </a:r>
                      <a:r>
                        <a:rPr lang="fr-CH" sz="1600" baseline="0">
                          <a:latin typeface="Times New Roman" panose="02020603050405020304" pitchFamily="18" charset="0"/>
                          <a:cs typeface="Times New Roman" panose="02020603050405020304" pitchFamily="18" charset="0"/>
                        </a:rPr>
                        <a:t> as independent.</a:t>
                      </a:r>
                      <a:endParaRPr lang="en-GB" sz="1600">
                        <a:latin typeface="Times New Roman" panose="02020603050405020304" pitchFamily="18" charset="0"/>
                        <a:cs typeface="Times New Roman" panose="02020603050405020304" pitchFamily="18" charset="0"/>
                      </a:endParaRPr>
                    </a:p>
                  </a:txBody>
                  <a:tcPr>
                    <a:lnL>
                      <a:noFill/>
                    </a:lnL>
                    <a:lnR>
                      <a:noFill/>
                    </a:lnR>
                    <a:lnT>
                      <a:noFill/>
                    </a:lnT>
                    <a:lnB w="12700" cap="flat" cmpd="sng" algn="ctr">
                      <a:no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370840">
                <a:tc>
                  <a:txBody>
                    <a:bodyPr/>
                    <a:lstStyle/>
                    <a:p>
                      <a:pPr marL="285750" indent="-285750">
                        <a:buFont typeface="Arial" panose="020B0604020202020204" pitchFamily="34" charset="0"/>
                        <a:buChar char="•"/>
                      </a:pPr>
                      <a:r>
                        <a:rPr lang="en-GB" sz="1600">
                          <a:latin typeface="Times New Roman" panose="02020603050405020304" pitchFamily="18" charset="0"/>
                          <a:cs typeface="Times New Roman" panose="02020603050405020304" pitchFamily="18" charset="0"/>
                        </a:rPr>
                        <a:t>Paired </a:t>
                      </a:r>
                      <a:r>
                        <a:rPr lang="en-GB" sz="1600" i="1">
                          <a:latin typeface="Times New Roman" panose="02020603050405020304" pitchFamily="18" charset="0"/>
                          <a:cs typeface="Times New Roman" panose="02020603050405020304" pitchFamily="18" charset="0"/>
                        </a:rPr>
                        <a:t>t</a:t>
                      </a:r>
                      <a:r>
                        <a:rPr lang="en-GB" sz="1600" i="0">
                          <a:latin typeface="Times New Roman" panose="02020603050405020304" pitchFamily="18" charset="0"/>
                          <a:cs typeface="Times New Roman" panose="02020603050405020304" pitchFamily="18" charset="0"/>
                        </a:rPr>
                        <a:t>-test</a:t>
                      </a:r>
                      <a:endParaRPr lang="en-GB" sz="1600">
                        <a:latin typeface="Times New Roman" panose="02020603050405020304" pitchFamily="18" charset="0"/>
                        <a:cs typeface="Times New Roman" panose="02020603050405020304" pitchFamily="18" charset="0"/>
                      </a:endParaRPr>
                    </a:p>
                  </a:txBody>
                  <a:tcPr>
                    <a:lnL>
                      <a:noFill/>
                    </a:lnL>
                    <a:lnR>
                      <a:noFill/>
                    </a:lnR>
                    <a:lnT>
                      <a:noFill/>
                    </a:lnT>
                    <a:lnB w="12700" cap="flat" cmpd="sng" algn="ctr">
                      <a:noFill/>
                      <a:prstDash val="sysDot"/>
                      <a:round/>
                      <a:headEnd type="none" w="med" len="med"/>
                      <a:tailEnd type="none" w="med" len="med"/>
                    </a:lnB>
                    <a:lnTlToBr w="12700" cmpd="sng">
                      <a:noFill/>
                      <a:prstDash val="solid"/>
                    </a:lnTlToBr>
                    <a:lnBlToTr w="12700" cmpd="sng">
                      <a:noFill/>
                      <a:prstDash val="solid"/>
                    </a:lnBlToTr>
                  </a:tcPr>
                </a:tc>
                <a:tc>
                  <a:txBody>
                    <a:bodyPr/>
                    <a:lstStyle/>
                    <a:p>
                      <a:r>
                        <a:rPr lang="en-GB" sz="1600">
                          <a:latin typeface="Times New Roman" panose="02020603050405020304" pitchFamily="18" charset="0"/>
                          <a:cs typeface="Times New Roman" panose="02020603050405020304" pitchFamily="18" charset="0"/>
                        </a:rPr>
                        <a:t>Difference score as dependent. Intercept-only as independent.</a:t>
                      </a:r>
                    </a:p>
                  </a:txBody>
                  <a:tcPr>
                    <a:lnL>
                      <a:noFill/>
                    </a:lnL>
                    <a:lnR>
                      <a:noFill/>
                    </a:lnR>
                    <a:lnT>
                      <a:noFill/>
                    </a:lnT>
                    <a:lnB w="12700" cap="flat" cmpd="sng" algn="ctr">
                      <a:no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bl>
          </a:graphicData>
        </a:graphic>
      </p:graphicFrame>
      <p:sp>
        <p:nvSpPr>
          <p:cNvPr id="10" name="TextBox 9">
            <a:extLst>
              <a:ext uri="{FF2B5EF4-FFF2-40B4-BE49-F238E27FC236}">
                <a16:creationId xmlns:a16="http://schemas.microsoft.com/office/drawing/2014/main" id="{4E68D6C8-69A4-4B80-AFBF-3A2211E0DD40}"/>
              </a:ext>
            </a:extLst>
          </p:cNvPr>
          <p:cNvSpPr txBox="1"/>
          <p:nvPr/>
        </p:nvSpPr>
        <p:spPr>
          <a:xfrm>
            <a:off x="426129" y="188640"/>
            <a:ext cx="8034303" cy="584775"/>
          </a:xfrm>
          <a:prstGeom prst="rect">
            <a:avLst/>
          </a:prstGeom>
          <a:noFill/>
        </p:spPr>
        <p:txBody>
          <a:bodyPr wrap="square" rtlCol="0">
            <a:spAutoFit/>
          </a:bodyPr>
          <a:lstStyle/>
          <a:p>
            <a:r>
              <a:rPr lang="fr-CH" sz="3200" dirty="0" err="1">
                <a:solidFill>
                  <a:schemeClr val="tx2">
                    <a:lumMod val="75000"/>
                  </a:schemeClr>
                </a:solidFill>
                <a:latin typeface="Tw Cen MT" panose="020B0602020104020603" pitchFamily="34" charset="0"/>
              </a:rPr>
              <a:t>Linear</a:t>
            </a:r>
            <a:r>
              <a:rPr lang="fr-CH" sz="3200" dirty="0">
                <a:solidFill>
                  <a:schemeClr val="tx2">
                    <a:lumMod val="75000"/>
                  </a:schemeClr>
                </a:solidFill>
                <a:latin typeface="Tw Cen MT" panose="020B0602020104020603" pitchFamily="34" charset="0"/>
              </a:rPr>
              <a:t> </a:t>
            </a:r>
            <a:r>
              <a:rPr lang="fr-CH" sz="3200" dirty="0" err="1">
                <a:solidFill>
                  <a:schemeClr val="tx2">
                    <a:lumMod val="75000"/>
                  </a:schemeClr>
                </a:solidFill>
                <a:latin typeface="Tw Cen MT" panose="020B0602020104020603" pitchFamily="34" charset="0"/>
              </a:rPr>
              <a:t>regression</a:t>
            </a:r>
            <a:endParaRPr lang="en-GB" sz="3200" dirty="0">
              <a:solidFill>
                <a:schemeClr val="tx2">
                  <a:lumMod val="75000"/>
                </a:schemeClr>
              </a:solidFill>
              <a:latin typeface="Tw Cen MT" panose="020B0602020104020603" pitchFamily="34" charset="0"/>
            </a:endParaRPr>
          </a:p>
        </p:txBody>
      </p:sp>
      <p:cxnSp>
        <p:nvCxnSpPr>
          <p:cNvPr id="11" name="Straight Connector 10">
            <a:extLst>
              <a:ext uri="{FF2B5EF4-FFF2-40B4-BE49-F238E27FC236}">
                <a16:creationId xmlns:a16="http://schemas.microsoft.com/office/drawing/2014/main" id="{D7D6775F-869E-438F-9821-0AC742C5AF6B}"/>
              </a:ext>
            </a:extLst>
          </p:cNvPr>
          <p:cNvCxnSpPr/>
          <p:nvPr/>
        </p:nvCxnSpPr>
        <p:spPr>
          <a:xfrm>
            <a:off x="395536" y="908720"/>
            <a:ext cx="8280920" cy="0"/>
          </a:xfrm>
          <a:prstGeom prst="line">
            <a:avLst/>
          </a:prstGeom>
          <a:ln w="28575">
            <a:solidFill>
              <a:schemeClr val="bg2">
                <a:lumMod val="25000"/>
              </a:schemeClr>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19438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00200"/>
            <a:ext cx="8229600" cy="4925144"/>
          </a:xfrm>
        </p:spPr>
        <p:txBody>
          <a:bodyPr>
            <a:normAutofit/>
          </a:bodyPr>
          <a:lstStyle/>
          <a:p>
            <a:r>
              <a:rPr lang="fr-CH" sz="1800" dirty="0" err="1">
                <a:latin typeface="Times New Roman" panose="02020603050405020304" pitchFamily="18" charset="0"/>
                <a:cs typeface="Times New Roman" panose="02020603050405020304" pitchFamily="18" charset="0"/>
              </a:rPr>
              <a:t>Linear</a:t>
            </a:r>
            <a:r>
              <a:rPr lang="fr-CH" sz="1800" dirty="0">
                <a:latin typeface="Times New Roman" panose="02020603050405020304" pitchFamily="18" charset="0"/>
                <a:cs typeface="Times New Roman" panose="02020603050405020304" pitchFamily="18" charset="0"/>
              </a:rPr>
              <a:t> </a:t>
            </a:r>
            <a:r>
              <a:rPr lang="fr-CH" sz="1800" dirty="0" err="1">
                <a:latin typeface="Times New Roman" panose="02020603050405020304" pitchFamily="18" charset="0"/>
                <a:cs typeface="Times New Roman" panose="02020603050405020304" pitchFamily="18" charset="0"/>
              </a:rPr>
              <a:t>regression</a:t>
            </a:r>
            <a:r>
              <a:rPr lang="fr-CH" sz="1800" dirty="0">
                <a:latin typeface="Times New Roman" panose="02020603050405020304" pitchFamily="18" charset="0"/>
                <a:cs typeface="Times New Roman" panose="02020603050405020304" pitchFamily="18" charset="0"/>
              </a:rPr>
              <a:t> </a:t>
            </a:r>
            <a:r>
              <a:rPr lang="fr-CH" sz="1800" dirty="0" err="1">
                <a:latin typeface="Times New Roman" panose="02020603050405020304" pitchFamily="18" charset="0"/>
                <a:cs typeface="Times New Roman" panose="02020603050405020304" pitchFamily="18" charset="0"/>
              </a:rPr>
              <a:t>is</a:t>
            </a:r>
            <a:r>
              <a:rPr lang="fr-CH" sz="1800" dirty="0">
                <a:latin typeface="Times New Roman" panose="02020603050405020304" pitchFamily="18" charset="0"/>
                <a:cs typeface="Times New Roman" panose="02020603050405020304" pitchFamily="18" charset="0"/>
              </a:rPr>
              <a:t> </a:t>
            </a:r>
            <a:r>
              <a:rPr lang="fr-CH" sz="1800" dirty="0" err="1">
                <a:latin typeface="Times New Roman" panose="02020603050405020304" pitchFamily="18" charset="0"/>
                <a:cs typeface="Times New Roman" panose="02020603050405020304" pitchFamily="18" charset="0"/>
              </a:rPr>
              <a:t>itself</a:t>
            </a:r>
            <a:r>
              <a:rPr lang="fr-CH" sz="1800" dirty="0">
                <a:latin typeface="Times New Roman" panose="02020603050405020304" pitchFamily="18" charset="0"/>
                <a:cs typeface="Times New Roman" panose="02020603050405020304" pitchFamily="18" charset="0"/>
              </a:rPr>
              <a:t> a </a:t>
            </a:r>
            <a:r>
              <a:rPr lang="fr-CH" sz="1800" dirty="0" err="1">
                <a:latin typeface="Times New Roman" panose="02020603050405020304" pitchFamily="18" charset="0"/>
                <a:cs typeface="Times New Roman" panose="02020603050405020304" pitchFamily="18" charset="0"/>
              </a:rPr>
              <a:t>statistical</a:t>
            </a:r>
            <a:r>
              <a:rPr lang="fr-CH" sz="1800" dirty="0">
                <a:latin typeface="Times New Roman" panose="02020603050405020304" pitchFamily="18" charset="0"/>
                <a:cs typeface="Times New Roman" panose="02020603050405020304" pitchFamily="18" charset="0"/>
              </a:rPr>
              <a:t> </a:t>
            </a:r>
            <a:r>
              <a:rPr lang="en-GB" sz="1800" dirty="0">
                <a:latin typeface="Times New Roman" panose="02020603050405020304" pitchFamily="18" charset="0"/>
                <a:cs typeface="Times New Roman" panose="02020603050405020304" pitchFamily="18" charset="0"/>
              </a:rPr>
              <a:t>learner </a:t>
            </a:r>
            <a:r>
              <a:rPr lang="fr-CH" sz="1800" dirty="0">
                <a:latin typeface="Times New Roman" panose="02020603050405020304" pitchFamily="18" charset="0"/>
                <a:cs typeface="Times New Roman" panose="02020603050405020304" pitchFamily="18" charset="0"/>
              </a:rPr>
              <a:t>and can </a:t>
            </a:r>
            <a:r>
              <a:rPr lang="fr-CH" sz="1800" dirty="0" err="1">
                <a:latin typeface="Times New Roman" panose="02020603050405020304" pitchFamily="18" charset="0"/>
                <a:cs typeface="Times New Roman" panose="02020603050405020304" pitchFamily="18" charset="0"/>
              </a:rPr>
              <a:t>be</a:t>
            </a:r>
            <a:r>
              <a:rPr lang="fr-CH" sz="1800" dirty="0">
                <a:latin typeface="Times New Roman" panose="02020603050405020304" pitchFamily="18" charset="0"/>
                <a:cs typeface="Times New Roman" panose="02020603050405020304" pitchFamily="18" charset="0"/>
              </a:rPr>
              <a:t> </a:t>
            </a:r>
            <a:r>
              <a:rPr lang="fr-CH" sz="1800" dirty="0" err="1">
                <a:latin typeface="Times New Roman" panose="02020603050405020304" pitchFamily="18" charset="0"/>
                <a:cs typeface="Times New Roman" panose="02020603050405020304" pitchFamily="18" charset="0"/>
              </a:rPr>
              <a:t>considered</a:t>
            </a:r>
            <a:r>
              <a:rPr lang="fr-CH" sz="1800" dirty="0">
                <a:latin typeface="Times New Roman" panose="02020603050405020304" pitchFamily="18" charset="0"/>
                <a:cs typeface="Times New Roman" panose="02020603050405020304" pitchFamily="18" charset="0"/>
              </a:rPr>
              <a:t> a machine </a:t>
            </a:r>
            <a:r>
              <a:rPr lang="fr-CH" sz="1800" dirty="0" err="1">
                <a:latin typeface="Times New Roman" panose="02020603050405020304" pitchFamily="18" charset="0"/>
                <a:cs typeface="Times New Roman" panose="02020603050405020304" pitchFamily="18" charset="0"/>
              </a:rPr>
              <a:t>learning</a:t>
            </a:r>
            <a:r>
              <a:rPr lang="fr-CH" sz="1800" dirty="0">
                <a:latin typeface="Times New Roman" panose="02020603050405020304" pitchFamily="18" charset="0"/>
                <a:cs typeface="Times New Roman" panose="02020603050405020304" pitchFamily="18" charset="0"/>
              </a:rPr>
              <a:t> model. </a:t>
            </a:r>
            <a:r>
              <a:rPr lang="fr-CH" sz="1800" dirty="0" err="1">
                <a:latin typeface="Times New Roman" panose="02020603050405020304" pitchFamily="18" charset="0"/>
                <a:cs typeface="Times New Roman" panose="02020603050405020304" pitchFamily="18" charset="0"/>
              </a:rPr>
              <a:t>Moreover</a:t>
            </a:r>
            <a:r>
              <a:rPr lang="fr-CH" sz="1800" dirty="0">
                <a:latin typeface="Times New Roman" panose="02020603050405020304" pitchFamily="18" charset="0"/>
                <a:cs typeface="Times New Roman" panose="02020603050405020304" pitchFamily="18" charset="0"/>
              </a:rPr>
              <a:t>, </a:t>
            </a:r>
            <a:r>
              <a:rPr lang="fr-CH" sz="1800" dirty="0" err="1">
                <a:latin typeface="Times New Roman" panose="02020603050405020304" pitchFamily="18" charset="0"/>
                <a:cs typeface="Times New Roman" panose="02020603050405020304" pitchFamily="18" charset="0"/>
              </a:rPr>
              <a:t>many</a:t>
            </a:r>
            <a:r>
              <a:rPr lang="fr-CH" sz="1800" dirty="0">
                <a:latin typeface="Times New Roman" panose="02020603050405020304" pitchFamily="18" charset="0"/>
                <a:cs typeface="Times New Roman" panose="02020603050405020304" pitchFamily="18" charset="0"/>
              </a:rPr>
              <a:t> </a:t>
            </a:r>
            <a:r>
              <a:rPr lang="en-GB" sz="1800" dirty="0">
                <a:latin typeface="Times New Roman" panose="02020603050405020304" pitchFamily="18" charset="0"/>
                <a:cs typeface="Times New Roman" panose="02020603050405020304" pitchFamily="18" charset="0"/>
              </a:rPr>
              <a:t>advanced </a:t>
            </a:r>
            <a:r>
              <a:rPr lang="fr-CH" sz="1800" dirty="0" err="1">
                <a:latin typeface="Times New Roman" panose="02020603050405020304" pitchFamily="18" charset="0"/>
                <a:cs typeface="Times New Roman" panose="02020603050405020304" pitchFamily="18" charset="0"/>
              </a:rPr>
              <a:t>models</a:t>
            </a:r>
            <a:r>
              <a:rPr lang="fr-CH" sz="1800" dirty="0">
                <a:latin typeface="Times New Roman" panose="02020603050405020304" pitchFamily="18" charset="0"/>
                <a:cs typeface="Times New Roman" panose="02020603050405020304" pitchFamily="18" charset="0"/>
              </a:rPr>
              <a:t> for machine </a:t>
            </a:r>
            <a:r>
              <a:rPr lang="fr-CH" sz="1800" dirty="0" err="1">
                <a:latin typeface="Times New Roman" panose="02020603050405020304" pitchFamily="18" charset="0"/>
                <a:cs typeface="Times New Roman" panose="02020603050405020304" pitchFamily="18" charset="0"/>
              </a:rPr>
              <a:t>learning</a:t>
            </a:r>
            <a:r>
              <a:rPr lang="fr-CH" sz="1800" dirty="0">
                <a:latin typeface="Times New Roman" panose="02020603050405020304" pitchFamily="18" charset="0"/>
                <a:cs typeface="Times New Roman" panose="02020603050405020304" pitchFamily="18" charset="0"/>
              </a:rPr>
              <a:t> can </a:t>
            </a:r>
            <a:r>
              <a:rPr lang="fr-CH" sz="1800" dirty="0" err="1">
                <a:latin typeface="Times New Roman" panose="02020603050405020304" pitchFamily="18" charset="0"/>
                <a:cs typeface="Times New Roman" panose="02020603050405020304" pitchFamily="18" charset="0"/>
              </a:rPr>
              <a:t>be</a:t>
            </a:r>
            <a:r>
              <a:rPr lang="fr-CH" sz="1800" dirty="0">
                <a:latin typeface="Times New Roman" panose="02020603050405020304" pitchFamily="18" charset="0"/>
                <a:cs typeface="Times New Roman" panose="02020603050405020304" pitchFamily="18" charset="0"/>
              </a:rPr>
              <a:t> </a:t>
            </a:r>
            <a:r>
              <a:rPr lang="fr-CH" sz="1800" dirty="0" err="1">
                <a:latin typeface="Times New Roman" panose="02020603050405020304" pitchFamily="18" charset="0"/>
                <a:cs typeface="Times New Roman" panose="02020603050405020304" pitchFamily="18" charset="0"/>
              </a:rPr>
              <a:t>rewritten</a:t>
            </a:r>
            <a:r>
              <a:rPr lang="fr-CH" sz="1800" dirty="0">
                <a:latin typeface="Times New Roman" panose="02020603050405020304" pitchFamily="18" charset="0"/>
                <a:cs typeface="Times New Roman" panose="02020603050405020304" pitchFamily="18" charset="0"/>
              </a:rPr>
              <a:t> in </a:t>
            </a:r>
            <a:r>
              <a:rPr lang="fr-CH" sz="1800" dirty="0" err="1">
                <a:latin typeface="Times New Roman" panose="02020603050405020304" pitchFamily="18" charset="0"/>
                <a:cs typeface="Times New Roman" panose="02020603050405020304" pitchFamily="18" charset="0"/>
              </a:rPr>
              <a:t>regression</a:t>
            </a:r>
            <a:r>
              <a:rPr lang="fr-CH" sz="1800" dirty="0">
                <a:latin typeface="Times New Roman" panose="02020603050405020304" pitchFamily="18" charset="0"/>
                <a:cs typeface="Times New Roman" panose="02020603050405020304" pitchFamily="18" charset="0"/>
              </a:rPr>
              <a:t> </a:t>
            </a:r>
            <a:r>
              <a:rPr lang="fr-CH" sz="1800" dirty="0" err="1">
                <a:latin typeface="Times New Roman" panose="02020603050405020304" pitchFamily="18" charset="0"/>
                <a:cs typeface="Times New Roman" panose="02020603050405020304" pitchFamily="18" charset="0"/>
              </a:rPr>
              <a:t>language</a:t>
            </a:r>
            <a:r>
              <a:rPr lang="fr-CH" sz="1800" dirty="0">
                <a:latin typeface="Times New Roman" panose="02020603050405020304" pitchFamily="18" charset="0"/>
                <a:cs typeface="Times New Roman" panose="02020603050405020304" pitchFamily="18" charset="0"/>
              </a:rPr>
              <a:t>.</a:t>
            </a:r>
          </a:p>
          <a:p>
            <a:pPr marL="0" indent="0">
              <a:buNone/>
            </a:pPr>
            <a:endParaRPr lang="fr-CH" sz="1800" dirty="0">
              <a:latin typeface="Times New Roman" panose="02020603050405020304" pitchFamily="18" charset="0"/>
              <a:cs typeface="Times New Roman" panose="02020603050405020304" pitchFamily="18" charset="0"/>
            </a:endParaRPr>
          </a:p>
          <a:p>
            <a:r>
              <a:rPr lang="fr-CH" sz="1800" dirty="0">
                <a:latin typeface="Times New Roman" panose="02020603050405020304" pitchFamily="18" charset="0"/>
                <a:cs typeface="Times New Roman" panose="02020603050405020304" pitchFamily="18" charset="0"/>
              </a:rPr>
              <a:t>In </a:t>
            </a:r>
            <a:r>
              <a:rPr lang="fr-CH" sz="1800" dirty="0" err="1">
                <a:latin typeface="Times New Roman" panose="02020603050405020304" pitchFamily="18" charset="0"/>
                <a:cs typeface="Times New Roman" panose="02020603050405020304" pitchFamily="18" charset="0"/>
              </a:rPr>
              <a:t>linear</a:t>
            </a:r>
            <a:r>
              <a:rPr lang="fr-CH" sz="1800" dirty="0">
                <a:latin typeface="Times New Roman" panose="02020603050405020304" pitchFamily="18" charset="0"/>
                <a:cs typeface="Times New Roman" panose="02020603050405020304" pitchFamily="18" charset="0"/>
              </a:rPr>
              <a:t> </a:t>
            </a:r>
            <a:r>
              <a:rPr lang="fr-CH" sz="1800" dirty="0" err="1">
                <a:latin typeface="Times New Roman" panose="02020603050405020304" pitchFamily="18" charset="0"/>
                <a:cs typeface="Times New Roman" panose="02020603050405020304" pitchFamily="18" charset="0"/>
              </a:rPr>
              <a:t>regression</a:t>
            </a:r>
            <a:r>
              <a:rPr lang="fr-CH" sz="1800" dirty="0">
                <a:latin typeface="Times New Roman" panose="02020603050405020304" pitchFamily="18" charset="0"/>
                <a:cs typeface="Times New Roman" panose="02020603050405020304" pitchFamily="18" charset="0"/>
              </a:rPr>
              <a:t> </a:t>
            </a:r>
            <a:r>
              <a:rPr lang="fr-CH" sz="1800" dirty="0" err="1">
                <a:latin typeface="Times New Roman" panose="02020603050405020304" pitchFamily="18" charset="0"/>
                <a:cs typeface="Times New Roman" panose="02020603050405020304" pitchFamily="18" charset="0"/>
              </a:rPr>
              <a:t>we</a:t>
            </a:r>
            <a:r>
              <a:rPr lang="fr-CH" sz="1800" dirty="0">
                <a:latin typeface="Times New Roman" panose="02020603050405020304" pitchFamily="18" charset="0"/>
                <a:cs typeface="Times New Roman" panose="02020603050405020304" pitchFamily="18" charset="0"/>
              </a:rPr>
              <a:t> </a:t>
            </a:r>
            <a:r>
              <a:rPr lang="fr-CH" sz="1800" dirty="0" err="1">
                <a:latin typeface="Times New Roman" panose="02020603050405020304" pitchFamily="18" charset="0"/>
                <a:cs typeface="Times New Roman" panose="02020603050405020304" pitchFamily="18" charset="0"/>
              </a:rPr>
              <a:t>often</a:t>
            </a:r>
            <a:r>
              <a:rPr lang="fr-CH" sz="1800" dirty="0">
                <a:latin typeface="Times New Roman" panose="02020603050405020304" pitchFamily="18" charset="0"/>
                <a:cs typeface="Times New Roman" panose="02020603050405020304" pitchFamily="18" charset="0"/>
              </a:rPr>
              <a:t> </a:t>
            </a:r>
            <a:r>
              <a:rPr lang="fr-CH" sz="1800" dirty="0" err="1">
                <a:latin typeface="Times New Roman" panose="02020603050405020304" pitchFamily="18" charset="0"/>
                <a:cs typeface="Times New Roman" panose="02020603050405020304" pitchFamily="18" charset="0"/>
              </a:rPr>
              <a:t>evaluate</a:t>
            </a:r>
            <a:r>
              <a:rPr lang="fr-CH" sz="1800" dirty="0">
                <a:latin typeface="Times New Roman" panose="02020603050405020304" pitchFamily="18" charset="0"/>
                <a:cs typeface="Times New Roman" panose="02020603050405020304" pitchFamily="18" charset="0"/>
              </a:rPr>
              <a:t>:</a:t>
            </a:r>
          </a:p>
          <a:p>
            <a:endParaRPr lang="fr-CH" sz="1800" b="1" dirty="0">
              <a:latin typeface="Times New Roman" panose="02020603050405020304" pitchFamily="18" charset="0"/>
              <a:cs typeface="Times New Roman" panose="02020603050405020304" pitchFamily="18" charset="0"/>
            </a:endParaRPr>
          </a:p>
          <a:p>
            <a:pPr marL="457200" lvl="1" indent="0">
              <a:buNone/>
            </a:pPr>
            <a:r>
              <a:rPr lang="fr-CH" sz="1800" b="1" dirty="0">
                <a:solidFill>
                  <a:srgbClr val="0070C0"/>
                </a:solidFill>
                <a:latin typeface="Times New Roman" panose="02020603050405020304" pitchFamily="18" charset="0"/>
                <a:cs typeface="Times New Roman" panose="02020603050405020304" pitchFamily="18" charset="0"/>
              </a:rPr>
              <a:t>A) </a:t>
            </a:r>
            <a:r>
              <a:rPr lang="fr-CH" sz="1800" dirty="0">
                <a:latin typeface="Times New Roman" panose="02020603050405020304" pitchFamily="18" charset="0"/>
                <a:cs typeface="Times New Roman" panose="02020603050405020304" pitchFamily="18" charset="0"/>
              </a:rPr>
              <a:t>The relevance/</a:t>
            </a:r>
            <a:r>
              <a:rPr lang="fr-CH" sz="1800" dirty="0" err="1">
                <a:latin typeface="Times New Roman" panose="02020603050405020304" pitchFamily="18" charset="0"/>
                <a:cs typeface="Times New Roman" panose="02020603050405020304" pitchFamily="18" charset="0"/>
              </a:rPr>
              <a:t>significance</a:t>
            </a:r>
            <a:r>
              <a:rPr lang="fr-CH" sz="1800" dirty="0">
                <a:latin typeface="Times New Roman" panose="02020603050405020304" pitchFamily="18" charset="0"/>
                <a:cs typeface="Times New Roman" panose="02020603050405020304" pitchFamily="18" charset="0"/>
              </a:rPr>
              <a:t> of </a:t>
            </a:r>
            <a:r>
              <a:rPr lang="fr-CH" sz="1800" dirty="0" err="1">
                <a:latin typeface="Times New Roman" panose="02020603050405020304" pitchFamily="18" charset="0"/>
                <a:cs typeface="Times New Roman" panose="02020603050405020304" pitchFamily="18" charset="0"/>
              </a:rPr>
              <a:t>IVs</a:t>
            </a:r>
            <a:r>
              <a:rPr lang="fr-CH" sz="1800" dirty="0">
                <a:latin typeface="Times New Roman" panose="02020603050405020304" pitchFamily="18" charset="0"/>
                <a:cs typeface="Times New Roman" panose="02020603050405020304" pitchFamily="18" charset="0"/>
              </a:rPr>
              <a:t>/</a:t>
            </a:r>
            <a:r>
              <a:rPr lang="fr-CH" sz="1800" dirty="0" err="1">
                <a:latin typeface="Times New Roman" panose="02020603050405020304" pitchFamily="18" charset="0"/>
                <a:cs typeface="Times New Roman" panose="02020603050405020304" pitchFamily="18" charset="0"/>
              </a:rPr>
              <a:t>predictors</a:t>
            </a:r>
            <a:r>
              <a:rPr lang="fr-CH" sz="1800" dirty="0">
                <a:latin typeface="Times New Roman" panose="02020603050405020304" pitchFamily="18" charset="0"/>
                <a:cs typeface="Times New Roman" panose="02020603050405020304" pitchFamily="18" charset="0"/>
              </a:rPr>
              <a:t> </a:t>
            </a:r>
            <a:r>
              <a:rPr lang="fr-CH" sz="1800" dirty="0" err="1">
                <a:latin typeface="Times New Roman" panose="02020603050405020304" pitchFamily="18" charset="0"/>
                <a:cs typeface="Times New Roman" panose="02020603050405020304" pitchFamily="18" charset="0"/>
              </a:rPr>
              <a:t>with</a:t>
            </a:r>
            <a:r>
              <a:rPr lang="fr-CH" sz="1800" dirty="0">
                <a:latin typeface="Times New Roman" panose="02020603050405020304" pitchFamily="18" charset="0"/>
                <a:cs typeface="Times New Roman" panose="02020603050405020304" pitchFamily="18" charset="0"/>
              </a:rPr>
              <a:t> </a:t>
            </a:r>
            <a:r>
              <a:rPr lang="fr-CH" sz="1800" i="1" dirty="0">
                <a:latin typeface="Times New Roman" panose="02020603050405020304" pitchFamily="18" charset="0"/>
                <a:cs typeface="Times New Roman" panose="02020603050405020304" pitchFamily="18" charset="0"/>
              </a:rPr>
              <a:t>p</a:t>
            </a:r>
            <a:r>
              <a:rPr lang="fr-CH" sz="1800" dirty="0">
                <a:latin typeface="Times New Roman" panose="02020603050405020304" pitchFamily="18" charset="0"/>
                <a:cs typeface="Times New Roman" panose="02020603050405020304" pitchFamily="18" charset="0"/>
              </a:rPr>
              <a:t>-values</a:t>
            </a:r>
          </a:p>
          <a:p>
            <a:pPr marL="457200" lvl="1" indent="0">
              <a:buNone/>
            </a:pPr>
            <a:r>
              <a:rPr lang="fr-CH" sz="1800" b="1" dirty="0">
                <a:solidFill>
                  <a:srgbClr val="0070C0"/>
                </a:solidFill>
                <a:latin typeface="Times New Roman" panose="02020603050405020304" pitchFamily="18" charset="0"/>
                <a:cs typeface="Times New Roman" panose="02020603050405020304" pitchFamily="18" charset="0"/>
              </a:rPr>
              <a:t>B) </a:t>
            </a:r>
            <a:r>
              <a:rPr lang="fr-CH" sz="1800" dirty="0">
                <a:latin typeface="Times New Roman" panose="02020603050405020304" pitchFamily="18" charset="0"/>
                <a:cs typeface="Times New Roman" panose="02020603050405020304" pitchFamily="18" charset="0"/>
              </a:rPr>
              <a:t>The </a:t>
            </a:r>
            <a:r>
              <a:rPr lang="fr-CH" sz="1800" dirty="0" err="1">
                <a:latin typeface="Times New Roman" panose="02020603050405020304" pitchFamily="18" charset="0"/>
                <a:cs typeface="Times New Roman" panose="02020603050405020304" pitchFamily="18" charset="0"/>
              </a:rPr>
              <a:t>model’s</a:t>
            </a:r>
            <a:r>
              <a:rPr lang="fr-CH" sz="1800" dirty="0">
                <a:latin typeface="Times New Roman" panose="02020603050405020304" pitchFamily="18" charset="0"/>
                <a:cs typeface="Times New Roman" panose="02020603050405020304" pitchFamily="18" charset="0"/>
              </a:rPr>
              <a:t> fit to the </a:t>
            </a:r>
            <a:r>
              <a:rPr lang="fr-CH" sz="1800" dirty="0" err="1">
                <a:latin typeface="Times New Roman" panose="02020603050405020304" pitchFamily="18" charset="0"/>
                <a:cs typeface="Times New Roman" panose="02020603050405020304" pitchFamily="18" charset="0"/>
              </a:rPr>
              <a:t>dependent</a:t>
            </a:r>
            <a:r>
              <a:rPr lang="fr-CH" sz="1800" dirty="0">
                <a:latin typeface="Times New Roman" panose="02020603050405020304" pitchFamily="18" charset="0"/>
                <a:cs typeface="Times New Roman" panose="02020603050405020304" pitchFamily="18" charset="0"/>
              </a:rPr>
              <a:t> data </a:t>
            </a:r>
            <a:r>
              <a:rPr lang="fr-CH" sz="1800" dirty="0" err="1">
                <a:latin typeface="Times New Roman" panose="02020603050405020304" pitchFamily="18" charset="0"/>
                <a:cs typeface="Times New Roman" panose="02020603050405020304" pitchFamily="18" charset="0"/>
              </a:rPr>
              <a:t>with</a:t>
            </a:r>
            <a:r>
              <a:rPr lang="fr-CH" sz="1800" dirty="0">
                <a:latin typeface="Times New Roman" panose="02020603050405020304" pitchFamily="18" charset="0"/>
                <a:cs typeface="Times New Roman" panose="02020603050405020304" pitchFamily="18" charset="0"/>
              </a:rPr>
              <a:t> an </a:t>
            </a:r>
            <a:r>
              <a:rPr lang="fr-CH" sz="1800" i="1" dirty="0">
                <a:latin typeface="Times New Roman" panose="02020603050405020304" pitchFamily="18" charset="0"/>
                <a:cs typeface="Times New Roman" panose="02020603050405020304" pitchFamily="18" charset="0"/>
              </a:rPr>
              <a:t>R</a:t>
            </a:r>
            <a:r>
              <a:rPr lang="fr-CH" sz="1800" i="1" baseline="30000" dirty="0">
                <a:latin typeface="Times New Roman" panose="02020603050405020304" pitchFamily="18" charset="0"/>
                <a:cs typeface="Times New Roman" panose="02020603050405020304" pitchFamily="18" charset="0"/>
              </a:rPr>
              <a:t>2</a:t>
            </a:r>
            <a:r>
              <a:rPr lang="fr-CH" sz="1800" dirty="0">
                <a:latin typeface="Times New Roman" panose="02020603050405020304" pitchFamily="18" charset="0"/>
                <a:cs typeface="Times New Roman" panose="02020603050405020304" pitchFamily="18" charset="0"/>
              </a:rPr>
              <a:t> value.</a:t>
            </a:r>
          </a:p>
          <a:p>
            <a:pPr marL="0" indent="0">
              <a:buNone/>
            </a:pPr>
            <a:endParaRPr lang="fr-CH" sz="1800" dirty="0">
              <a:latin typeface="Times New Roman" panose="02020603050405020304" pitchFamily="18" charset="0"/>
              <a:cs typeface="Times New Roman" panose="02020603050405020304" pitchFamily="18" charset="0"/>
            </a:endParaRPr>
          </a:p>
          <a:p>
            <a:pPr marL="0" indent="0">
              <a:buNone/>
            </a:pPr>
            <a:endParaRPr lang="fr-CH" sz="1800" dirty="0">
              <a:latin typeface="Times New Roman" panose="02020603050405020304" pitchFamily="18" charset="0"/>
              <a:cs typeface="Times New Roman" panose="02020603050405020304" pitchFamily="18" charset="0"/>
            </a:endParaRPr>
          </a:p>
          <a:p>
            <a:r>
              <a:rPr lang="fr-CH" sz="1800" dirty="0" err="1">
                <a:latin typeface="Times New Roman" panose="02020603050405020304" pitchFamily="18" charset="0"/>
                <a:cs typeface="Times New Roman" panose="02020603050405020304" pitchFamily="18" charset="0"/>
              </a:rPr>
              <a:t>These</a:t>
            </a:r>
            <a:r>
              <a:rPr lang="fr-CH" sz="1800" dirty="0">
                <a:latin typeface="Times New Roman" panose="02020603050405020304" pitchFamily="18" charset="0"/>
                <a:cs typeface="Times New Roman" panose="02020603050405020304" pitchFamily="18" charset="0"/>
              </a:rPr>
              <a:t> </a:t>
            </a:r>
            <a:r>
              <a:rPr lang="fr-CH" sz="1800" dirty="0" err="1">
                <a:latin typeface="Times New Roman" panose="02020603050405020304" pitchFamily="18" charset="0"/>
                <a:cs typeface="Times New Roman" panose="02020603050405020304" pitchFamily="18" charset="0"/>
              </a:rPr>
              <a:t>two</a:t>
            </a:r>
            <a:r>
              <a:rPr lang="fr-CH" sz="1800" dirty="0">
                <a:latin typeface="Times New Roman" panose="02020603050405020304" pitchFamily="18" charset="0"/>
                <a:cs typeface="Times New Roman" panose="02020603050405020304" pitchFamily="18" charset="0"/>
              </a:rPr>
              <a:t> goals have a more </a:t>
            </a:r>
            <a:r>
              <a:rPr lang="fr-CH" sz="1800" dirty="0" err="1">
                <a:latin typeface="Times New Roman" panose="02020603050405020304" pitchFamily="18" charset="0"/>
                <a:cs typeface="Times New Roman" panose="02020603050405020304" pitchFamily="18" charset="0"/>
              </a:rPr>
              <a:t>general</a:t>
            </a:r>
            <a:r>
              <a:rPr lang="fr-CH" sz="1800" dirty="0">
                <a:latin typeface="Times New Roman" panose="02020603050405020304" pitchFamily="18" charset="0"/>
                <a:cs typeface="Times New Roman" panose="02020603050405020304" pitchFamily="18" charset="0"/>
              </a:rPr>
              <a:t> </a:t>
            </a:r>
            <a:r>
              <a:rPr lang="fr-CH" sz="1800" dirty="0" err="1">
                <a:latin typeface="Times New Roman" panose="02020603050405020304" pitchFamily="18" charset="0"/>
                <a:cs typeface="Times New Roman" panose="02020603050405020304" pitchFamily="18" charset="0"/>
              </a:rPr>
              <a:t>counterpart</a:t>
            </a:r>
            <a:r>
              <a:rPr lang="fr-CH" sz="1800" dirty="0">
                <a:latin typeface="Times New Roman" panose="02020603050405020304" pitchFamily="18" charset="0"/>
                <a:cs typeface="Times New Roman" panose="02020603050405020304" pitchFamily="18" charset="0"/>
              </a:rPr>
              <a:t> in machine </a:t>
            </a:r>
            <a:r>
              <a:rPr lang="fr-CH" sz="1800" dirty="0" err="1">
                <a:latin typeface="Times New Roman" panose="02020603050405020304" pitchFamily="18" charset="0"/>
                <a:cs typeface="Times New Roman" panose="02020603050405020304" pitchFamily="18" charset="0"/>
              </a:rPr>
              <a:t>learning</a:t>
            </a:r>
            <a:r>
              <a:rPr lang="fr-CH" sz="1800" dirty="0">
                <a:latin typeface="Times New Roman" panose="02020603050405020304" pitchFamily="18" charset="0"/>
                <a:cs typeface="Times New Roman" panose="02020603050405020304" pitchFamily="18" charset="0"/>
              </a:rPr>
              <a:t>…</a:t>
            </a:r>
          </a:p>
          <a:p>
            <a:endParaRPr lang="fr-CH" sz="1800" dirty="0">
              <a:latin typeface="Times New Roman" panose="02020603050405020304" pitchFamily="18" charset="0"/>
              <a:cs typeface="Times New Roman" panose="02020603050405020304" pitchFamily="18" charset="0"/>
            </a:endParaRPr>
          </a:p>
        </p:txBody>
      </p:sp>
      <p:sp>
        <p:nvSpPr>
          <p:cNvPr id="4" name="TextBox 3"/>
          <p:cNvSpPr txBox="1"/>
          <p:nvPr/>
        </p:nvSpPr>
        <p:spPr>
          <a:xfrm>
            <a:off x="426129" y="188640"/>
            <a:ext cx="8034303" cy="584775"/>
          </a:xfrm>
          <a:prstGeom prst="rect">
            <a:avLst/>
          </a:prstGeom>
          <a:noFill/>
        </p:spPr>
        <p:txBody>
          <a:bodyPr wrap="square" rtlCol="0">
            <a:spAutoFit/>
          </a:bodyPr>
          <a:lstStyle/>
          <a:p>
            <a:r>
              <a:rPr lang="fr-CH" sz="3200" dirty="0" err="1">
                <a:solidFill>
                  <a:schemeClr val="tx2">
                    <a:lumMod val="75000"/>
                  </a:schemeClr>
                </a:solidFill>
                <a:latin typeface="Tw Cen MT" panose="020B0602020104020603" pitchFamily="34" charset="0"/>
              </a:rPr>
              <a:t>Regression</a:t>
            </a:r>
            <a:r>
              <a:rPr lang="fr-CH" sz="3200" dirty="0">
                <a:solidFill>
                  <a:schemeClr val="tx2">
                    <a:lumMod val="75000"/>
                  </a:schemeClr>
                </a:solidFill>
                <a:latin typeface="Tw Cen MT" panose="020B0602020104020603" pitchFamily="34" charset="0"/>
              </a:rPr>
              <a:t> as a machine </a:t>
            </a:r>
            <a:r>
              <a:rPr lang="fr-CH" sz="3200" dirty="0" err="1">
                <a:solidFill>
                  <a:schemeClr val="tx2">
                    <a:lumMod val="75000"/>
                  </a:schemeClr>
                </a:solidFill>
                <a:latin typeface="Tw Cen MT" panose="020B0602020104020603" pitchFamily="34" charset="0"/>
              </a:rPr>
              <a:t>learner</a:t>
            </a:r>
            <a:endParaRPr lang="en-GB" sz="3200" dirty="0">
              <a:solidFill>
                <a:schemeClr val="tx2">
                  <a:lumMod val="75000"/>
                </a:schemeClr>
              </a:solidFill>
              <a:latin typeface="Tw Cen MT" panose="020B0602020104020603" pitchFamily="34" charset="0"/>
            </a:endParaRPr>
          </a:p>
        </p:txBody>
      </p:sp>
      <p:cxnSp>
        <p:nvCxnSpPr>
          <p:cNvPr id="5" name="Straight Connector 4"/>
          <p:cNvCxnSpPr/>
          <p:nvPr/>
        </p:nvCxnSpPr>
        <p:spPr>
          <a:xfrm>
            <a:off x="395536" y="908720"/>
            <a:ext cx="8280920" cy="0"/>
          </a:xfrm>
          <a:prstGeom prst="line">
            <a:avLst/>
          </a:prstGeom>
          <a:ln w="28575">
            <a:solidFill>
              <a:schemeClr val="bg2">
                <a:lumMod val="25000"/>
              </a:schemeClr>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443439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26129" y="188640"/>
            <a:ext cx="8034303" cy="584775"/>
          </a:xfrm>
          <a:prstGeom prst="rect">
            <a:avLst/>
          </a:prstGeom>
          <a:noFill/>
        </p:spPr>
        <p:txBody>
          <a:bodyPr wrap="square" rtlCol="0">
            <a:spAutoFit/>
          </a:bodyPr>
          <a:lstStyle/>
          <a:p>
            <a:r>
              <a:rPr lang="fr-CH" sz="3200">
                <a:solidFill>
                  <a:schemeClr val="tx2">
                    <a:lumMod val="75000"/>
                  </a:schemeClr>
                </a:solidFill>
                <a:latin typeface="Tw Cen MT" panose="020B0602020104020603" pitchFamily="34" charset="0"/>
              </a:rPr>
              <a:t>Same concept, different word…</a:t>
            </a:r>
            <a:endParaRPr lang="en-GB" sz="3200">
              <a:solidFill>
                <a:schemeClr val="tx2">
                  <a:lumMod val="75000"/>
                </a:schemeClr>
              </a:solidFill>
              <a:latin typeface="Tw Cen MT" panose="020B0602020104020603" pitchFamily="34" charset="0"/>
            </a:endParaRPr>
          </a:p>
        </p:txBody>
      </p:sp>
      <p:cxnSp>
        <p:nvCxnSpPr>
          <p:cNvPr id="5" name="Straight Connector 4"/>
          <p:cNvCxnSpPr/>
          <p:nvPr/>
        </p:nvCxnSpPr>
        <p:spPr>
          <a:xfrm>
            <a:off x="395536" y="908720"/>
            <a:ext cx="8280920" cy="0"/>
          </a:xfrm>
          <a:prstGeom prst="line">
            <a:avLst/>
          </a:prstGeom>
          <a:ln w="28575">
            <a:solidFill>
              <a:schemeClr val="bg2">
                <a:lumMod val="25000"/>
              </a:schemeClr>
            </a:solidFill>
            <a:prstDash val="sysDot"/>
          </a:ln>
        </p:spPr>
        <p:style>
          <a:lnRef idx="1">
            <a:schemeClr val="accent1"/>
          </a:lnRef>
          <a:fillRef idx="0">
            <a:schemeClr val="accent1"/>
          </a:fillRef>
          <a:effectRef idx="0">
            <a:schemeClr val="accent1"/>
          </a:effectRef>
          <a:fontRef idx="minor">
            <a:schemeClr val="tx1"/>
          </a:fontRef>
        </p:style>
      </p:cxnSp>
      <p:graphicFrame>
        <p:nvGraphicFramePr>
          <p:cNvPr id="2" name="Table 1"/>
          <p:cNvGraphicFramePr>
            <a:graphicFrameLocks noGrp="1"/>
          </p:cNvGraphicFramePr>
          <p:nvPr/>
        </p:nvGraphicFramePr>
        <p:xfrm>
          <a:off x="755576" y="1484784"/>
          <a:ext cx="7632847" cy="4737930"/>
        </p:xfrm>
        <a:graphic>
          <a:graphicData uri="http://schemas.openxmlformats.org/drawingml/2006/table">
            <a:tbl>
              <a:tblPr firstRow="1" bandRow="1">
                <a:tableStyleId>{5C22544A-7EE6-4342-B048-85BDC9FD1C3A}</a:tableStyleId>
              </a:tblPr>
              <a:tblGrid>
                <a:gridCol w="2249681">
                  <a:extLst>
                    <a:ext uri="{9D8B030D-6E8A-4147-A177-3AD203B41FA5}">
                      <a16:colId xmlns:a16="http://schemas.microsoft.com/office/drawing/2014/main" val="20000"/>
                    </a:ext>
                  </a:extLst>
                </a:gridCol>
                <a:gridCol w="2691583">
                  <a:extLst>
                    <a:ext uri="{9D8B030D-6E8A-4147-A177-3AD203B41FA5}">
                      <a16:colId xmlns:a16="http://schemas.microsoft.com/office/drawing/2014/main" val="20001"/>
                    </a:ext>
                  </a:extLst>
                </a:gridCol>
                <a:gridCol w="2691583">
                  <a:extLst>
                    <a:ext uri="{9D8B030D-6E8A-4147-A177-3AD203B41FA5}">
                      <a16:colId xmlns:a16="http://schemas.microsoft.com/office/drawing/2014/main" val="20002"/>
                    </a:ext>
                  </a:extLst>
                </a:gridCol>
              </a:tblGrid>
              <a:tr h="431401">
                <a:tc>
                  <a:txBody>
                    <a:bodyPr/>
                    <a:lstStyle/>
                    <a:p>
                      <a:r>
                        <a:rPr lang="fr-CH" sz="1400" b="0">
                          <a:latin typeface="Calibri Light" panose="020F0302020204030204" pitchFamily="34" charset="0"/>
                          <a:cs typeface="Calibri Light" panose="020F0302020204030204" pitchFamily="34" charset="0"/>
                        </a:rPr>
                        <a:t>Concept</a:t>
                      </a:r>
                      <a:endParaRPr lang="en-GB" sz="1400" b="0">
                        <a:latin typeface="Calibri Light" panose="020F0302020204030204" pitchFamily="34" charset="0"/>
                        <a:cs typeface="Calibri Light" panose="020F0302020204030204" pitchFamily="34" charset="0"/>
                      </a:endParaRPr>
                    </a:p>
                  </a:txBody>
                  <a:tcPr anchor="ctr">
                    <a:solidFill>
                      <a:schemeClr val="accent1">
                        <a:lumMod val="75000"/>
                      </a:schemeClr>
                    </a:solidFill>
                  </a:tcPr>
                </a:tc>
                <a:tc>
                  <a:txBody>
                    <a:bodyPr/>
                    <a:lstStyle/>
                    <a:p>
                      <a:pPr algn="ctr"/>
                      <a:r>
                        <a:rPr lang="fr-CH" sz="1400" b="0">
                          <a:latin typeface="Calibri Light" panose="020F0302020204030204" pitchFamily="34" charset="0"/>
                          <a:cs typeface="Calibri Light" panose="020F0302020204030204" pitchFamily="34" charset="0"/>
                        </a:rPr>
                        <a:t>Classic</a:t>
                      </a:r>
                      <a:r>
                        <a:rPr lang="fr-CH" sz="1400" b="0" baseline="0">
                          <a:latin typeface="Calibri Light" panose="020F0302020204030204" pitchFamily="34" charset="0"/>
                          <a:cs typeface="Calibri Light" panose="020F0302020204030204" pitchFamily="34" charset="0"/>
                        </a:rPr>
                        <a:t> regression term</a:t>
                      </a:r>
                      <a:endParaRPr lang="en-GB" sz="1400" b="0">
                        <a:latin typeface="Calibri Light" panose="020F0302020204030204" pitchFamily="34" charset="0"/>
                        <a:cs typeface="Calibri Light" panose="020F0302020204030204" pitchFamily="34" charset="0"/>
                      </a:endParaRPr>
                    </a:p>
                  </a:txBody>
                  <a:tcPr anchor="ctr">
                    <a:solidFill>
                      <a:schemeClr val="accent1">
                        <a:lumMod val="75000"/>
                      </a:schemeClr>
                    </a:solidFill>
                  </a:tcPr>
                </a:tc>
                <a:tc>
                  <a:txBody>
                    <a:bodyPr/>
                    <a:lstStyle/>
                    <a:p>
                      <a:pPr algn="ctr"/>
                      <a:r>
                        <a:rPr lang="fr-CH" sz="1400" b="0" dirty="0">
                          <a:latin typeface="Calibri Light" panose="020F0302020204030204" pitchFamily="34" charset="0"/>
                          <a:cs typeface="Calibri Light" panose="020F0302020204030204" pitchFamily="34" charset="0"/>
                        </a:rPr>
                        <a:t>Machine </a:t>
                      </a:r>
                      <a:r>
                        <a:rPr lang="fr-CH" sz="1400" b="0" dirty="0" err="1">
                          <a:latin typeface="Calibri Light" panose="020F0302020204030204" pitchFamily="34" charset="0"/>
                          <a:cs typeface="Calibri Light" panose="020F0302020204030204" pitchFamily="34" charset="0"/>
                        </a:rPr>
                        <a:t>learning</a:t>
                      </a:r>
                      <a:r>
                        <a:rPr lang="fr-CH" sz="1400" b="0" dirty="0">
                          <a:latin typeface="Calibri Light" panose="020F0302020204030204" pitchFamily="34" charset="0"/>
                          <a:cs typeface="Calibri Light" panose="020F0302020204030204" pitchFamily="34" charset="0"/>
                        </a:rPr>
                        <a:t> </a:t>
                      </a:r>
                      <a:r>
                        <a:rPr lang="fr-CH" sz="1400" b="0" dirty="0" err="1">
                          <a:latin typeface="Calibri Light" panose="020F0302020204030204" pitchFamily="34" charset="0"/>
                          <a:cs typeface="Calibri Light" panose="020F0302020204030204" pitchFamily="34" charset="0"/>
                        </a:rPr>
                        <a:t>term</a:t>
                      </a:r>
                      <a:endParaRPr lang="en-GB" sz="1400" b="0" dirty="0">
                        <a:latin typeface="Calibri Light" panose="020F0302020204030204" pitchFamily="34" charset="0"/>
                        <a:cs typeface="Calibri Light" panose="020F0302020204030204" pitchFamily="34" charset="0"/>
                      </a:endParaRPr>
                    </a:p>
                  </a:txBody>
                  <a:tcPr anchor="ctr">
                    <a:solidFill>
                      <a:schemeClr val="accent1">
                        <a:lumMod val="75000"/>
                      </a:schemeClr>
                    </a:solidFill>
                  </a:tcPr>
                </a:tc>
                <a:extLst>
                  <a:ext uri="{0D108BD9-81ED-4DB2-BD59-A6C34878D82A}">
                    <a16:rowId xmlns:a16="http://schemas.microsoft.com/office/drawing/2014/main" val="10000"/>
                  </a:ext>
                </a:extLst>
              </a:tr>
              <a:tr h="531865">
                <a:tc>
                  <a:txBody>
                    <a:bodyPr/>
                    <a:lstStyle/>
                    <a:p>
                      <a:r>
                        <a:rPr lang="fr-CH" sz="1400" b="0">
                          <a:latin typeface="Calibri Light" panose="020F0302020204030204" pitchFamily="34" charset="0"/>
                          <a:cs typeface="Calibri Light" panose="020F0302020204030204" pitchFamily="34" charset="0"/>
                        </a:rPr>
                        <a:t>Data</a:t>
                      </a:r>
                      <a:endParaRPr lang="en-GB" sz="1400" b="0">
                        <a:latin typeface="Calibri Light" panose="020F0302020204030204" pitchFamily="34" charset="0"/>
                        <a:cs typeface="Calibri Light" panose="020F0302020204030204" pitchFamily="34" charset="0"/>
                      </a:endParaRPr>
                    </a:p>
                  </a:txBody>
                  <a:tcPr anchor="ctr">
                    <a:solidFill>
                      <a:schemeClr val="bg1">
                        <a:lumMod val="85000"/>
                      </a:schemeClr>
                    </a:solidFill>
                  </a:tcPr>
                </a:tc>
                <a:tc>
                  <a:txBody>
                    <a:bodyPr/>
                    <a:lstStyle/>
                    <a:p>
                      <a:pPr algn="ctr"/>
                      <a:r>
                        <a:rPr lang="fr-CH" sz="1400">
                          <a:latin typeface="Calibri Light" panose="020F0302020204030204" pitchFamily="34" charset="0"/>
                          <a:cs typeface="Calibri Light" panose="020F0302020204030204" pitchFamily="34" charset="0"/>
                        </a:rPr>
                        <a:t>Observations</a:t>
                      </a:r>
                      <a:endParaRPr lang="en-GB" sz="1400">
                        <a:latin typeface="Calibri Light" panose="020F0302020204030204" pitchFamily="34" charset="0"/>
                        <a:cs typeface="Calibri Light" panose="020F0302020204030204" pitchFamily="34" charset="0"/>
                      </a:endParaRPr>
                    </a:p>
                  </a:txBody>
                  <a:tcPr anchor="ctr">
                    <a:solidFill>
                      <a:schemeClr val="bg1">
                        <a:lumMod val="95000"/>
                      </a:schemeClr>
                    </a:solidFill>
                  </a:tcPr>
                </a:tc>
                <a:tc>
                  <a:txBody>
                    <a:bodyPr/>
                    <a:lstStyle/>
                    <a:p>
                      <a:pPr algn="ctr"/>
                      <a:r>
                        <a:rPr lang="fr-CH" sz="1400" dirty="0">
                          <a:latin typeface="Calibri Light" panose="020F0302020204030204" pitchFamily="34" charset="0"/>
                          <a:cs typeface="Calibri Light" panose="020F0302020204030204" pitchFamily="34" charset="0"/>
                        </a:rPr>
                        <a:t>Cases</a:t>
                      </a:r>
                      <a:endParaRPr lang="en-GB" sz="1400" dirty="0">
                        <a:latin typeface="Calibri Light" panose="020F0302020204030204" pitchFamily="34" charset="0"/>
                        <a:cs typeface="Calibri Light" panose="020F0302020204030204" pitchFamily="34" charset="0"/>
                      </a:endParaRPr>
                    </a:p>
                  </a:txBody>
                  <a:tcPr anchor="ctr">
                    <a:solidFill>
                      <a:schemeClr val="bg1">
                        <a:lumMod val="95000"/>
                      </a:schemeClr>
                    </a:solidFill>
                  </a:tcPr>
                </a:tc>
                <a:extLst>
                  <a:ext uri="{0D108BD9-81ED-4DB2-BD59-A6C34878D82A}">
                    <a16:rowId xmlns:a16="http://schemas.microsoft.com/office/drawing/2014/main" val="10001"/>
                  </a:ext>
                </a:extLst>
              </a:tr>
              <a:tr h="531865">
                <a:tc>
                  <a:txBody>
                    <a:bodyPr/>
                    <a:lstStyle/>
                    <a:p>
                      <a:r>
                        <a:rPr lang="fr-CH" sz="1400" b="0" i="1">
                          <a:latin typeface="Calibri Light" panose="020F0302020204030204" pitchFamily="34" charset="0"/>
                          <a:cs typeface="Calibri Light" panose="020F0302020204030204" pitchFamily="34" charset="0"/>
                        </a:rPr>
                        <a:t>Y</a:t>
                      </a:r>
                      <a:r>
                        <a:rPr lang="fr-CH" sz="1400" b="0">
                          <a:latin typeface="Calibri Light" panose="020F0302020204030204" pitchFamily="34" charset="0"/>
                          <a:cs typeface="Calibri Light" panose="020F0302020204030204" pitchFamily="34" charset="0"/>
                        </a:rPr>
                        <a:t> variables</a:t>
                      </a:r>
                      <a:endParaRPr lang="en-GB" sz="1400" b="0">
                        <a:latin typeface="Calibri Light" panose="020F0302020204030204" pitchFamily="34" charset="0"/>
                        <a:cs typeface="Calibri Light" panose="020F0302020204030204" pitchFamily="34" charset="0"/>
                      </a:endParaRPr>
                    </a:p>
                  </a:txBody>
                  <a:tcPr anchor="ctr">
                    <a:solidFill>
                      <a:schemeClr val="bg1">
                        <a:lumMod val="85000"/>
                      </a:schemeClr>
                    </a:solidFill>
                  </a:tcPr>
                </a:tc>
                <a:tc>
                  <a:txBody>
                    <a:bodyPr/>
                    <a:lstStyle/>
                    <a:p>
                      <a:pPr algn="ctr"/>
                      <a:r>
                        <a:rPr lang="fr-CH" sz="1400">
                          <a:latin typeface="Calibri Light" panose="020F0302020204030204" pitchFamily="34" charset="0"/>
                          <a:cs typeface="Calibri Light" panose="020F0302020204030204" pitchFamily="34" charset="0"/>
                        </a:rPr>
                        <a:t>Dependents</a:t>
                      </a:r>
                      <a:endParaRPr lang="en-GB" sz="1400">
                        <a:latin typeface="Calibri Light" panose="020F0302020204030204" pitchFamily="34" charset="0"/>
                        <a:cs typeface="Calibri Light" panose="020F0302020204030204" pitchFamily="34" charset="0"/>
                      </a:endParaRPr>
                    </a:p>
                  </a:txBody>
                  <a:tcPr anchor="ctr">
                    <a:solidFill>
                      <a:schemeClr val="bg1">
                        <a:lumMod val="95000"/>
                      </a:schemeClr>
                    </a:solidFill>
                  </a:tcPr>
                </a:tc>
                <a:tc>
                  <a:txBody>
                    <a:bodyPr/>
                    <a:lstStyle/>
                    <a:p>
                      <a:pPr algn="ctr"/>
                      <a:r>
                        <a:rPr lang="fr-CH" sz="1400">
                          <a:latin typeface="Calibri Light" panose="020F0302020204030204" pitchFamily="34" charset="0"/>
                          <a:cs typeface="Calibri Light" panose="020F0302020204030204" pitchFamily="34" charset="0"/>
                        </a:rPr>
                        <a:t>Responses / Targets / Outcomes</a:t>
                      </a:r>
                      <a:endParaRPr lang="en-GB" sz="1400">
                        <a:latin typeface="Calibri Light" panose="020F0302020204030204" pitchFamily="34" charset="0"/>
                        <a:cs typeface="Calibri Light" panose="020F0302020204030204" pitchFamily="34" charset="0"/>
                      </a:endParaRPr>
                    </a:p>
                  </a:txBody>
                  <a:tcPr anchor="ctr">
                    <a:solidFill>
                      <a:schemeClr val="bg1">
                        <a:lumMod val="95000"/>
                      </a:schemeClr>
                    </a:solidFill>
                  </a:tcPr>
                </a:tc>
                <a:extLst>
                  <a:ext uri="{0D108BD9-81ED-4DB2-BD59-A6C34878D82A}">
                    <a16:rowId xmlns:a16="http://schemas.microsoft.com/office/drawing/2014/main" val="10002"/>
                  </a:ext>
                </a:extLst>
              </a:tr>
              <a:tr h="549068">
                <a:tc>
                  <a:txBody>
                    <a:bodyPr/>
                    <a:lstStyle/>
                    <a:p>
                      <a:r>
                        <a:rPr lang="fr-CH" sz="1400" b="0" i="1">
                          <a:latin typeface="Calibri Light" panose="020F0302020204030204" pitchFamily="34" charset="0"/>
                          <a:cs typeface="Calibri Light" panose="020F0302020204030204" pitchFamily="34" charset="0"/>
                        </a:rPr>
                        <a:t>X</a:t>
                      </a:r>
                      <a:r>
                        <a:rPr lang="fr-CH" sz="1400" b="0">
                          <a:latin typeface="Calibri Light" panose="020F0302020204030204" pitchFamily="34" charset="0"/>
                          <a:cs typeface="Calibri Light" panose="020F0302020204030204" pitchFamily="34" charset="0"/>
                        </a:rPr>
                        <a:t> variables</a:t>
                      </a:r>
                      <a:endParaRPr lang="en-GB" sz="1400" b="0">
                        <a:latin typeface="Calibri Light" panose="020F0302020204030204" pitchFamily="34" charset="0"/>
                        <a:cs typeface="Calibri Light" panose="020F0302020204030204" pitchFamily="34" charset="0"/>
                      </a:endParaRPr>
                    </a:p>
                  </a:txBody>
                  <a:tcPr anchor="ctr">
                    <a:solidFill>
                      <a:schemeClr val="bg1">
                        <a:lumMod val="85000"/>
                      </a:schemeClr>
                    </a:solidFill>
                  </a:tcPr>
                </a:tc>
                <a:tc>
                  <a:txBody>
                    <a:bodyPr/>
                    <a:lstStyle/>
                    <a:p>
                      <a:pPr algn="ctr"/>
                      <a:r>
                        <a:rPr lang="fr-CH" sz="1400">
                          <a:latin typeface="Calibri Light" panose="020F0302020204030204" pitchFamily="34" charset="0"/>
                          <a:cs typeface="Calibri Light" panose="020F0302020204030204" pitchFamily="34" charset="0"/>
                        </a:rPr>
                        <a:t>Independents / Predictors / Regressors</a:t>
                      </a:r>
                      <a:endParaRPr lang="en-GB" sz="1400">
                        <a:latin typeface="Calibri Light" panose="020F0302020204030204" pitchFamily="34" charset="0"/>
                        <a:cs typeface="Calibri Light" panose="020F0302020204030204" pitchFamily="34" charset="0"/>
                      </a:endParaRPr>
                    </a:p>
                  </a:txBody>
                  <a:tcPr anchor="ctr">
                    <a:solidFill>
                      <a:schemeClr val="bg1">
                        <a:lumMod val="95000"/>
                      </a:schemeClr>
                    </a:solidFill>
                  </a:tcPr>
                </a:tc>
                <a:tc>
                  <a:txBody>
                    <a:bodyPr/>
                    <a:lstStyle/>
                    <a:p>
                      <a:pPr algn="ctr"/>
                      <a:r>
                        <a:rPr lang="fr-CH" sz="1400">
                          <a:latin typeface="Calibri Light" panose="020F0302020204030204" pitchFamily="34" charset="0"/>
                          <a:cs typeface="Calibri Light" panose="020F0302020204030204" pitchFamily="34" charset="0"/>
                        </a:rPr>
                        <a:t>Features / Inputs</a:t>
                      </a:r>
                      <a:endParaRPr lang="en-GB" sz="1400">
                        <a:latin typeface="Calibri Light" panose="020F0302020204030204" pitchFamily="34" charset="0"/>
                        <a:cs typeface="Calibri Light" panose="020F0302020204030204" pitchFamily="34" charset="0"/>
                      </a:endParaRPr>
                    </a:p>
                  </a:txBody>
                  <a:tcPr anchor="ctr">
                    <a:solidFill>
                      <a:schemeClr val="bg1">
                        <a:lumMod val="95000"/>
                      </a:schemeClr>
                    </a:solidFill>
                  </a:tcPr>
                </a:tc>
                <a:extLst>
                  <a:ext uri="{0D108BD9-81ED-4DB2-BD59-A6C34878D82A}">
                    <a16:rowId xmlns:a16="http://schemas.microsoft.com/office/drawing/2014/main" val="10003"/>
                  </a:ext>
                </a:extLst>
              </a:tr>
              <a:tr h="531865">
                <a:tc>
                  <a:txBody>
                    <a:bodyPr/>
                    <a:lstStyle/>
                    <a:p>
                      <a:r>
                        <a:rPr lang="fr-CH" sz="1400" b="0">
                          <a:latin typeface="Calibri Light" panose="020F0302020204030204" pitchFamily="34" charset="0"/>
                          <a:cs typeface="Calibri Light" panose="020F0302020204030204" pitchFamily="34" charset="0"/>
                        </a:rPr>
                        <a:t>Parameters</a:t>
                      </a:r>
                      <a:endParaRPr lang="en-GB" sz="1400" b="0">
                        <a:latin typeface="Calibri Light" panose="020F0302020204030204" pitchFamily="34" charset="0"/>
                        <a:cs typeface="Calibri Light" panose="020F0302020204030204" pitchFamily="34" charset="0"/>
                      </a:endParaRPr>
                    </a:p>
                  </a:txBody>
                  <a:tcPr anchor="ctr">
                    <a:solidFill>
                      <a:schemeClr val="bg1">
                        <a:lumMod val="85000"/>
                      </a:schemeClr>
                    </a:solidFill>
                  </a:tcPr>
                </a:tc>
                <a:tc>
                  <a:txBody>
                    <a:bodyPr/>
                    <a:lstStyle/>
                    <a:p>
                      <a:pPr algn="ctr"/>
                      <a:r>
                        <a:rPr lang="fr-CH" sz="1400">
                          <a:latin typeface="Calibri Light" panose="020F0302020204030204" pitchFamily="34" charset="0"/>
                          <a:cs typeface="Calibri Light" panose="020F0302020204030204" pitchFamily="34" charset="0"/>
                        </a:rPr>
                        <a:t>Coefficients</a:t>
                      </a:r>
                      <a:endParaRPr lang="en-GB" sz="1400">
                        <a:latin typeface="Calibri Light" panose="020F0302020204030204" pitchFamily="34" charset="0"/>
                        <a:cs typeface="Calibri Light" panose="020F0302020204030204" pitchFamily="34" charset="0"/>
                      </a:endParaRPr>
                    </a:p>
                  </a:txBody>
                  <a:tcPr anchor="ctr">
                    <a:solidFill>
                      <a:schemeClr val="bg1">
                        <a:lumMod val="95000"/>
                      </a:schemeClr>
                    </a:solidFill>
                  </a:tcPr>
                </a:tc>
                <a:tc>
                  <a:txBody>
                    <a:bodyPr/>
                    <a:lstStyle/>
                    <a:p>
                      <a:pPr algn="ctr"/>
                      <a:r>
                        <a:rPr lang="fr-CH" sz="1400">
                          <a:latin typeface="Calibri Light" panose="020F0302020204030204" pitchFamily="34" charset="0"/>
                          <a:cs typeface="Calibri Light" panose="020F0302020204030204" pitchFamily="34" charset="0"/>
                        </a:rPr>
                        <a:t>Weights</a:t>
                      </a:r>
                      <a:endParaRPr lang="en-GB" sz="1400">
                        <a:latin typeface="Calibri Light" panose="020F0302020204030204" pitchFamily="34" charset="0"/>
                        <a:cs typeface="Calibri Light" panose="020F0302020204030204" pitchFamily="34" charset="0"/>
                      </a:endParaRPr>
                    </a:p>
                  </a:txBody>
                  <a:tcPr anchor="ctr">
                    <a:solidFill>
                      <a:schemeClr val="bg1">
                        <a:lumMod val="95000"/>
                      </a:schemeClr>
                    </a:solidFill>
                  </a:tcPr>
                </a:tc>
                <a:extLst>
                  <a:ext uri="{0D108BD9-81ED-4DB2-BD59-A6C34878D82A}">
                    <a16:rowId xmlns:a16="http://schemas.microsoft.com/office/drawing/2014/main" val="10004"/>
                  </a:ext>
                </a:extLst>
              </a:tr>
              <a:tr h="531865">
                <a:tc>
                  <a:txBody>
                    <a:bodyPr/>
                    <a:lstStyle/>
                    <a:p>
                      <a:r>
                        <a:rPr lang="fr-CH" sz="1400" b="0">
                          <a:latin typeface="Calibri Light" panose="020F0302020204030204" pitchFamily="34" charset="0"/>
                          <a:cs typeface="Calibri Light" panose="020F0302020204030204" pitchFamily="34" charset="0"/>
                        </a:rPr>
                        <a:t>Parameter estimation</a:t>
                      </a:r>
                      <a:endParaRPr lang="en-GB" sz="1400" b="0">
                        <a:latin typeface="Calibri Light" panose="020F0302020204030204" pitchFamily="34" charset="0"/>
                        <a:cs typeface="Calibri Light" panose="020F0302020204030204" pitchFamily="34" charset="0"/>
                      </a:endParaRPr>
                    </a:p>
                  </a:txBody>
                  <a:tcPr anchor="ctr">
                    <a:solidFill>
                      <a:schemeClr val="bg1">
                        <a:lumMod val="85000"/>
                      </a:schemeClr>
                    </a:solidFill>
                  </a:tcPr>
                </a:tc>
                <a:tc>
                  <a:txBody>
                    <a:bodyPr/>
                    <a:lstStyle/>
                    <a:p>
                      <a:pPr algn="ctr"/>
                      <a:r>
                        <a:rPr lang="fr-CH" sz="1400">
                          <a:latin typeface="Calibri Light" panose="020F0302020204030204" pitchFamily="34" charset="0"/>
                          <a:cs typeface="Calibri Light" panose="020F0302020204030204" pitchFamily="34" charset="0"/>
                        </a:rPr>
                        <a:t>Least</a:t>
                      </a:r>
                      <a:r>
                        <a:rPr lang="fr-CH" sz="1400" baseline="0">
                          <a:latin typeface="Calibri Light" panose="020F0302020204030204" pitchFamily="34" charset="0"/>
                          <a:cs typeface="Calibri Light" panose="020F0302020204030204" pitchFamily="34" charset="0"/>
                        </a:rPr>
                        <a:t> squares estimation</a:t>
                      </a:r>
                      <a:endParaRPr lang="en-GB" sz="1400">
                        <a:latin typeface="Calibri Light" panose="020F0302020204030204" pitchFamily="34" charset="0"/>
                        <a:cs typeface="Calibri Light" panose="020F0302020204030204" pitchFamily="34" charset="0"/>
                      </a:endParaRPr>
                    </a:p>
                  </a:txBody>
                  <a:tcPr anchor="ctr">
                    <a:solidFill>
                      <a:schemeClr val="bg1">
                        <a:lumMod val="95000"/>
                      </a:schemeClr>
                    </a:solidFill>
                  </a:tcPr>
                </a:tc>
                <a:tc>
                  <a:txBody>
                    <a:bodyPr/>
                    <a:lstStyle/>
                    <a:p>
                      <a:pPr algn="ctr"/>
                      <a:r>
                        <a:rPr lang="fr-CH" sz="1400">
                          <a:latin typeface="Calibri Light" panose="020F0302020204030204" pitchFamily="34" charset="0"/>
                          <a:cs typeface="Calibri Light" panose="020F0302020204030204" pitchFamily="34" charset="0"/>
                        </a:rPr>
                        <a:t>Training / Learning</a:t>
                      </a:r>
                      <a:endParaRPr lang="en-GB" sz="1400">
                        <a:latin typeface="Calibri Light" panose="020F0302020204030204" pitchFamily="34" charset="0"/>
                        <a:cs typeface="Calibri Light" panose="020F0302020204030204" pitchFamily="34" charset="0"/>
                      </a:endParaRPr>
                    </a:p>
                  </a:txBody>
                  <a:tcPr anchor="ctr">
                    <a:solidFill>
                      <a:schemeClr val="bg1">
                        <a:lumMod val="95000"/>
                      </a:schemeClr>
                    </a:solidFill>
                  </a:tcPr>
                </a:tc>
                <a:extLst>
                  <a:ext uri="{0D108BD9-81ED-4DB2-BD59-A6C34878D82A}">
                    <a16:rowId xmlns:a16="http://schemas.microsoft.com/office/drawing/2014/main" val="10005"/>
                  </a:ext>
                </a:extLst>
              </a:tr>
              <a:tr h="531865">
                <a:tc>
                  <a:txBody>
                    <a:bodyPr/>
                    <a:lstStyle/>
                    <a:p>
                      <a:r>
                        <a:rPr lang="fr-CH" sz="1400" b="0">
                          <a:latin typeface="Calibri Light" panose="020F0302020204030204" pitchFamily="34" charset="0"/>
                          <a:cs typeface="Calibri Light" panose="020F0302020204030204" pitchFamily="34" charset="0"/>
                        </a:rPr>
                        <a:t>Model predictions</a:t>
                      </a:r>
                      <a:endParaRPr lang="en-GB" sz="1400" b="0">
                        <a:latin typeface="Calibri Light" panose="020F0302020204030204" pitchFamily="34" charset="0"/>
                        <a:cs typeface="Calibri Light" panose="020F0302020204030204" pitchFamily="34" charset="0"/>
                      </a:endParaRPr>
                    </a:p>
                  </a:txBody>
                  <a:tcPr anchor="ctr">
                    <a:solidFill>
                      <a:schemeClr val="bg1">
                        <a:lumMod val="85000"/>
                      </a:schemeClr>
                    </a:solidFill>
                  </a:tcPr>
                </a:tc>
                <a:tc>
                  <a:txBody>
                    <a:bodyPr/>
                    <a:lstStyle/>
                    <a:p>
                      <a:pPr algn="ctr"/>
                      <a:r>
                        <a:rPr lang="fr-CH" sz="1400">
                          <a:latin typeface="Calibri Light" panose="020F0302020204030204" pitchFamily="34" charset="0"/>
                          <a:cs typeface="Calibri Light" panose="020F0302020204030204" pitchFamily="34" charset="0"/>
                        </a:rPr>
                        <a:t>Fitted values</a:t>
                      </a:r>
                      <a:endParaRPr lang="en-GB" sz="1400">
                        <a:latin typeface="Calibri Light" panose="020F0302020204030204" pitchFamily="34" charset="0"/>
                        <a:cs typeface="Calibri Light" panose="020F0302020204030204" pitchFamily="34" charset="0"/>
                      </a:endParaRPr>
                    </a:p>
                  </a:txBody>
                  <a:tcPr anchor="ctr">
                    <a:solidFill>
                      <a:schemeClr val="bg1">
                        <a:lumMod val="95000"/>
                      </a:schemeClr>
                    </a:solidFill>
                  </a:tcPr>
                </a:tc>
                <a:tc>
                  <a:txBody>
                    <a:bodyPr/>
                    <a:lstStyle/>
                    <a:p>
                      <a:pPr algn="ctr"/>
                      <a:r>
                        <a:rPr lang="fr-CH" sz="1400">
                          <a:latin typeface="Calibri Light" panose="020F0302020204030204" pitchFamily="34" charset="0"/>
                          <a:cs typeface="Calibri Light" panose="020F0302020204030204" pitchFamily="34" charset="0"/>
                        </a:rPr>
                        <a:t>Predicted values</a:t>
                      </a:r>
                      <a:endParaRPr lang="en-GB" sz="1400">
                        <a:latin typeface="Calibri Light" panose="020F0302020204030204" pitchFamily="34" charset="0"/>
                        <a:cs typeface="Calibri Light" panose="020F0302020204030204" pitchFamily="34" charset="0"/>
                      </a:endParaRPr>
                    </a:p>
                  </a:txBody>
                  <a:tcPr anchor="ctr">
                    <a:solidFill>
                      <a:schemeClr val="bg1">
                        <a:lumMod val="95000"/>
                      </a:schemeClr>
                    </a:solidFill>
                  </a:tcPr>
                </a:tc>
                <a:extLst>
                  <a:ext uri="{0D108BD9-81ED-4DB2-BD59-A6C34878D82A}">
                    <a16:rowId xmlns:a16="http://schemas.microsoft.com/office/drawing/2014/main" val="10006"/>
                  </a:ext>
                </a:extLst>
              </a:tr>
              <a:tr h="549068">
                <a:tc>
                  <a:txBody>
                    <a:bodyPr/>
                    <a:lstStyle/>
                    <a:p>
                      <a:r>
                        <a:rPr lang="fr-CH" sz="1400" b="0">
                          <a:latin typeface="Calibri Light" panose="020F0302020204030204" pitchFamily="34" charset="0"/>
                          <a:cs typeface="Calibri Light" panose="020F0302020204030204" pitchFamily="34" charset="0"/>
                        </a:rPr>
                        <a:t>Relevance evaluation of X variables</a:t>
                      </a:r>
                      <a:endParaRPr lang="en-GB" sz="1400" b="0">
                        <a:latin typeface="Calibri Light" panose="020F0302020204030204" pitchFamily="34" charset="0"/>
                        <a:cs typeface="Calibri Light" panose="020F0302020204030204" pitchFamily="34" charset="0"/>
                      </a:endParaRPr>
                    </a:p>
                  </a:txBody>
                  <a:tcPr anchor="ctr">
                    <a:solidFill>
                      <a:schemeClr val="bg1">
                        <a:lumMod val="85000"/>
                      </a:schemeClr>
                    </a:solidFill>
                  </a:tcPr>
                </a:tc>
                <a:tc>
                  <a:txBody>
                    <a:bodyPr/>
                    <a:lstStyle/>
                    <a:p>
                      <a:pPr algn="ctr"/>
                      <a:r>
                        <a:rPr lang="fr-CH" sz="1400">
                          <a:latin typeface="Calibri Light" panose="020F0302020204030204" pitchFamily="34" charset="0"/>
                          <a:cs typeface="Calibri Light" panose="020F0302020204030204" pitchFamily="34" charset="0"/>
                        </a:rPr>
                        <a:t>Hypothesis testing</a:t>
                      </a:r>
                      <a:endParaRPr lang="en-GB" sz="1400">
                        <a:latin typeface="Calibri Light" panose="020F0302020204030204" pitchFamily="34" charset="0"/>
                        <a:cs typeface="Calibri Light" panose="020F0302020204030204" pitchFamily="34" charset="0"/>
                      </a:endParaRPr>
                    </a:p>
                  </a:txBody>
                  <a:tcPr anchor="ctr">
                    <a:solidFill>
                      <a:schemeClr val="bg1">
                        <a:lumMod val="95000"/>
                      </a:schemeClr>
                    </a:solidFill>
                  </a:tcPr>
                </a:tc>
                <a:tc>
                  <a:txBody>
                    <a:bodyPr/>
                    <a:lstStyle/>
                    <a:p>
                      <a:pPr algn="ctr"/>
                      <a:r>
                        <a:rPr lang="fr-CH" sz="1400">
                          <a:latin typeface="Calibri Light" panose="020F0302020204030204" pitchFamily="34" charset="0"/>
                          <a:cs typeface="Calibri Light" panose="020F0302020204030204" pitchFamily="34" charset="0"/>
                        </a:rPr>
                        <a:t>Feature selection</a:t>
                      </a:r>
                      <a:endParaRPr lang="en-GB" sz="1400">
                        <a:latin typeface="Calibri Light" panose="020F0302020204030204" pitchFamily="34" charset="0"/>
                        <a:cs typeface="Calibri Light" panose="020F0302020204030204" pitchFamily="34" charset="0"/>
                      </a:endParaRPr>
                    </a:p>
                  </a:txBody>
                  <a:tcPr anchor="ctr">
                    <a:solidFill>
                      <a:schemeClr val="bg1">
                        <a:lumMod val="95000"/>
                      </a:schemeClr>
                    </a:solidFill>
                  </a:tcPr>
                </a:tc>
                <a:extLst>
                  <a:ext uri="{0D108BD9-81ED-4DB2-BD59-A6C34878D82A}">
                    <a16:rowId xmlns:a16="http://schemas.microsoft.com/office/drawing/2014/main" val="10007"/>
                  </a:ext>
                </a:extLst>
              </a:tr>
              <a:tr h="549068">
                <a:tc>
                  <a:txBody>
                    <a:bodyPr/>
                    <a:lstStyle/>
                    <a:p>
                      <a:r>
                        <a:rPr lang="fr-CH" sz="1400" b="0" dirty="0">
                          <a:latin typeface="Calibri Light" panose="020F0302020204030204" pitchFamily="34" charset="0"/>
                          <a:cs typeface="Calibri Light" panose="020F0302020204030204" pitchFamily="34" charset="0"/>
                        </a:rPr>
                        <a:t>Model</a:t>
                      </a:r>
                      <a:r>
                        <a:rPr lang="fr-CH" sz="1400" b="0" baseline="0" dirty="0">
                          <a:latin typeface="Calibri Light" panose="020F0302020204030204" pitchFamily="34" charset="0"/>
                          <a:cs typeface="Calibri Light" panose="020F0302020204030204" pitchFamily="34" charset="0"/>
                        </a:rPr>
                        <a:t> fit</a:t>
                      </a:r>
                      <a:endParaRPr lang="en-GB" sz="1400" b="0" dirty="0">
                        <a:latin typeface="Calibri Light" panose="020F0302020204030204" pitchFamily="34" charset="0"/>
                        <a:cs typeface="Calibri Light" panose="020F0302020204030204" pitchFamily="34" charset="0"/>
                      </a:endParaRPr>
                    </a:p>
                  </a:txBody>
                  <a:tcPr anchor="ctr">
                    <a:solidFill>
                      <a:schemeClr val="bg1">
                        <a:lumMod val="85000"/>
                      </a:schemeClr>
                    </a:solidFill>
                  </a:tcPr>
                </a:tc>
                <a:tc>
                  <a:txBody>
                    <a:bodyPr/>
                    <a:lstStyle/>
                    <a:p>
                      <a:pPr algn="ctr"/>
                      <a:r>
                        <a:rPr lang="fr-CH" sz="1400">
                          <a:latin typeface="Calibri Light" panose="020F0302020204030204" pitchFamily="34" charset="0"/>
                          <a:cs typeface="Calibri Light" panose="020F0302020204030204" pitchFamily="34" charset="0"/>
                        </a:rPr>
                        <a:t>Proportion</a:t>
                      </a:r>
                      <a:r>
                        <a:rPr lang="fr-CH" sz="1400" baseline="0">
                          <a:latin typeface="Calibri Light" panose="020F0302020204030204" pitchFamily="34" charset="0"/>
                          <a:cs typeface="Calibri Light" panose="020F0302020204030204" pitchFamily="34" charset="0"/>
                        </a:rPr>
                        <a:t> of explained variance (</a:t>
                      </a:r>
                      <a:r>
                        <a:rPr lang="fr-CH" sz="1400" i="1">
                          <a:latin typeface="Calibri Light" panose="020F0302020204030204" pitchFamily="34" charset="0"/>
                          <a:cs typeface="Calibri Light" panose="020F0302020204030204" pitchFamily="34" charset="0"/>
                        </a:rPr>
                        <a:t>R</a:t>
                      </a:r>
                      <a:r>
                        <a:rPr lang="fr-CH" sz="1400" i="1" baseline="30000">
                          <a:latin typeface="Calibri Light" panose="020F0302020204030204" pitchFamily="34" charset="0"/>
                          <a:cs typeface="Calibri Light" panose="020F0302020204030204" pitchFamily="34" charset="0"/>
                        </a:rPr>
                        <a:t>2</a:t>
                      </a:r>
                      <a:r>
                        <a:rPr lang="fr-CH" sz="1400" baseline="0">
                          <a:latin typeface="Calibri Light" panose="020F0302020204030204" pitchFamily="34" charset="0"/>
                          <a:cs typeface="Calibri Light" panose="020F0302020204030204" pitchFamily="34" charset="0"/>
                        </a:rPr>
                        <a:t>)</a:t>
                      </a:r>
                      <a:endParaRPr lang="en-GB" sz="1400">
                        <a:latin typeface="Calibri Light" panose="020F0302020204030204" pitchFamily="34" charset="0"/>
                        <a:cs typeface="Calibri Light" panose="020F0302020204030204" pitchFamily="34" charset="0"/>
                      </a:endParaRPr>
                    </a:p>
                  </a:txBody>
                  <a:tcPr anchor="ctr">
                    <a:solidFill>
                      <a:schemeClr val="bg1">
                        <a:lumMod val="95000"/>
                      </a:schemeClr>
                    </a:solidFill>
                  </a:tcPr>
                </a:tc>
                <a:tc>
                  <a:txBody>
                    <a:bodyPr/>
                    <a:lstStyle/>
                    <a:p>
                      <a:pPr algn="ctr"/>
                      <a:r>
                        <a:rPr lang="fr-CH" sz="1400" dirty="0" err="1">
                          <a:latin typeface="Calibri Light" panose="020F0302020204030204" pitchFamily="34" charset="0"/>
                          <a:cs typeface="Calibri Light" panose="020F0302020204030204" pitchFamily="34" charset="0"/>
                        </a:rPr>
                        <a:t>Predictive</a:t>
                      </a:r>
                      <a:r>
                        <a:rPr lang="fr-CH" sz="1400" dirty="0">
                          <a:latin typeface="Calibri Light" panose="020F0302020204030204" pitchFamily="34" charset="0"/>
                          <a:cs typeface="Calibri Light" panose="020F0302020204030204" pitchFamily="34" charset="0"/>
                        </a:rPr>
                        <a:t> </a:t>
                      </a:r>
                      <a:r>
                        <a:rPr lang="fr-CH" sz="1400" dirty="0" err="1">
                          <a:latin typeface="Calibri Light" panose="020F0302020204030204" pitchFamily="34" charset="0"/>
                          <a:cs typeface="Calibri Light" panose="020F0302020204030204" pitchFamily="34" charset="0"/>
                        </a:rPr>
                        <a:t>strength</a:t>
                      </a:r>
                      <a:r>
                        <a:rPr lang="fr-CH" sz="1400" dirty="0">
                          <a:latin typeface="Calibri Light" panose="020F0302020204030204" pitchFamily="34" charset="0"/>
                          <a:cs typeface="Calibri Light" panose="020F0302020204030204" pitchFamily="34" charset="0"/>
                        </a:rPr>
                        <a:t> (e.g., cross-</a:t>
                      </a:r>
                      <a:r>
                        <a:rPr lang="fr-CH" sz="1400" dirty="0" err="1">
                          <a:latin typeface="Calibri Light" panose="020F0302020204030204" pitchFamily="34" charset="0"/>
                          <a:cs typeface="Calibri Light" panose="020F0302020204030204" pitchFamily="34" charset="0"/>
                        </a:rPr>
                        <a:t>validated</a:t>
                      </a:r>
                      <a:r>
                        <a:rPr lang="fr-CH" sz="1400" dirty="0">
                          <a:latin typeface="Calibri Light" panose="020F0302020204030204" pitchFamily="34" charset="0"/>
                          <a:cs typeface="Calibri Light" panose="020F0302020204030204" pitchFamily="34" charset="0"/>
                        </a:rPr>
                        <a:t> </a:t>
                      </a:r>
                      <a:r>
                        <a:rPr lang="fr-CH" sz="1400" i="1" dirty="0">
                          <a:latin typeface="Calibri Light" panose="020F0302020204030204" pitchFamily="34" charset="0"/>
                          <a:cs typeface="Calibri Light" panose="020F0302020204030204" pitchFamily="34" charset="0"/>
                        </a:rPr>
                        <a:t>R</a:t>
                      </a:r>
                      <a:r>
                        <a:rPr lang="fr-CH" sz="1400" i="1" baseline="30000" dirty="0">
                          <a:latin typeface="Calibri Light" panose="020F0302020204030204" pitchFamily="34" charset="0"/>
                          <a:cs typeface="Calibri Light" panose="020F0302020204030204" pitchFamily="34" charset="0"/>
                        </a:rPr>
                        <a:t>2</a:t>
                      </a:r>
                      <a:r>
                        <a:rPr lang="fr-CH" sz="1400" dirty="0">
                          <a:latin typeface="Calibri Light" panose="020F0302020204030204" pitchFamily="34" charset="0"/>
                          <a:cs typeface="Calibri Light" panose="020F0302020204030204" pitchFamily="34" charset="0"/>
                        </a:rPr>
                        <a:t>)</a:t>
                      </a:r>
                      <a:endParaRPr lang="en-GB" sz="1400" dirty="0">
                        <a:latin typeface="Calibri Light" panose="020F0302020204030204" pitchFamily="34" charset="0"/>
                        <a:cs typeface="Calibri Light" panose="020F0302020204030204" pitchFamily="34" charset="0"/>
                      </a:endParaRPr>
                    </a:p>
                  </a:txBody>
                  <a:tcPr anchor="ctr">
                    <a:solidFill>
                      <a:schemeClr val="bg1">
                        <a:lumMod val="95000"/>
                      </a:schemeClr>
                    </a:solidFill>
                  </a:tcPr>
                </a:tc>
                <a:extLst>
                  <a:ext uri="{0D108BD9-81ED-4DB2-BD59-A6C34878D82A}">
                    <a16:rowId xmlns:a16="http://schemas.microsoft.com/office/drawing/2014/main" val="10008"/>
                  </a:ext>
                </a:extLst>
              </a:tr>
            </a:tbl>
          </a:graphicData>
        </a:graphic>
      </p:graphicFrame>
      <p:sp>
        <p:nvSpPr>
          <p:cNvPr id="3" name="TextBox 2"/>
          <p:cNvSpPr txBox="1"/>
          <p:nvPr/>
        </p:nvSpPr>
        <p:spPr>
          <a:xfrm>
            <a:off x="5556840" y="5219908"/>
            <a:ext cx="296876" cy="369332"/>
          </a:xfrm>
          <a:prstGeom prst="rect">
            <a:avLst/>
          </a:prstGeom>
          <a:noFill/>
        </p:spPr>
        <p:txBody>
          <a:bodyPr wrap="none" rtlCol="0">
            <a:spAutoFit/>
          </a:bodyPr>
          <a:lstStyle/>
          <a:p>
            <a:r>
              <a:rPr lang="en-GB" b="1">
                <a:latin typeface="Calibri Light" panose="020F0302020204030204" pitchFamily="34" charset="0"/>
                <a:cs typeface="Calibri Light" panose="020F0302020204030204" pitchFamily="34" charset="0"/>
              </a:rPr>
              <a:t>≈</a:t>
            </a:r>
          </a:p>
        </p:txBody>
      </p:sp>
    </p:spTree>
    <p:extLst>
      <p:ext uri="{BB962C8B-B14F-4D97-AF65-F5344CB8AC3E}">
        <p14:creationId xmlns:p14="http://schemas.microsoft.com/office/powerpoint/2010/main" val="2784566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26129" y="188640"/>
            <a:ext cx="8394343" cy="584775"/>
          </a:xfrm>
          <a:prstGeom prst="rect">
            <a:avLst/>
          </a:prstGeom>
          <a:noFill/>
        </p:spPr>
        <p:txBody>
          <a:bodyPr wrap="square" rtlCol="0">
            <a:spAutoFit/>
          </a:bodyPr>
          <a:lstStyle/>
          <a:p>
            <a:r>
              <a:rPr lang="fr-CH" sz="3200" dirty="0">
                <a:solidFill>
                  <a:schemeClr val="tx2">
                    <a:lumMod val="75000"/>
                  </a:schemeClr>
                </a:solidFill>
                <a:latin typeface="Tw Cen MT" panose="020B0602020104020603" pitchFamily="34" charset="0"/>
              </a:rPr>
              <a:t>ML </a:t>
            </a:r>
            <a:r>
              <a:rPr lang="fr-CH" sz="3200" dirty="0" err="1">
                <a:solidFill>
                  <a:schemeClr val="tx2">
                    <a:lumMod val="75000"/>
                  </a:schemeClr>
                </a:solidFill>
                <a:latin typeface="Tw Cen MT" panose="020B0602020104020603" pitchFamily="34" charset="0"/>
              </a:rPr>
              <a:t>modelling</a:t>
            </a:r>
            <a:r>
              <a:rPr lang="fr-CH" sz="3200" dirty="0">
                <a:solidFill>
                  <a:schemeClr val="tx2">
                    <a:lumMod val="75000"/>
                  </a:schemeClr>
                </a:solidFill>
                <a:latin typeface="Tw Cen MT" panose="020B0602020104020603" pitchFamily="34" charset="0"/>
              </a:rPr>
              <a:t> </a:t>
            </a:r>
            <a:r>
              <a:rPr lang="fr-CH" sz="3200" dirty="0" err="1">
                <a:solidFill>
                  <a:schemeClr val="tx2">
                    <a:lumMod val="75000"/>
                  </a:schemeClr>
                </a:solidFill>
                <a:latin typeface="Tw Cen MT" panose="020B0602020104020603" pitchFamily="34" charset="0"/>
              </a:rPr>
              <a:t>problems</a:t>
            </a:r>
            <a:endParaRPr lang="en-GB" sz="3200" dirty="0">
              <a:solidFill>
                <a:schemeClr val="tx2">
                  <a:lumMod val="75000"/>
                </a:schemeClr>
              </a:solidFill>
              <a:latin typeface="Tw Cen MT" panose="020B0602020104020603" pitchFamily="34" charset="0"/>
            </a:endParaRPr>
          </a:p>
        </p:txBody>
      </p:sp>
      <p:cxnSp>
        <p:nvCxnSpPr>
          <p:cNvPr id="5" name="Straight Connector 4"/>
          <p:cNvCxnSpPr/>
          <p:nvPr/>
        </p:nvCxnSpPr>
        <p:spPr>
          <a:xfrm>
            <a:off x="395536" y="908720"/>
            <a:ext cx="8280920" cy="0"/>
          </a:xfrm>
          <a:prstGeom prst="line">
            <a:avLst/>
          </a:prstGeom>
          <a:ln w="28575">
            <a:solidFill>
              <a:schemeClr val="bg2">
                <a:lumMod val="25000"/>
              </a:schemeClr>
            </a:solidFill>
            <a:prstDash val="sysDot"/>
          </a:ln>
        </p:spPr>
        <p:style>
          <a:lnRef idx="1">
            <a:schemeClr val="accent1"/>
          </a:lnRef>
          <a:fillRef idx="0">
            <a:schemeClr val="accent1"/>
          </a:fillRef>
          <a:effectRef idx="0">
            <a:schemeClr val="accent1"/>
          </a:effectRef>
          <a:fontRef idx="minor">
            <a:schemeClr val="tx1"/>
          </a:fontRef>
        </p:style>
      </p:cxnSp>
      <p:graphicFrame>
        <p:nvGraphicFramePr>
          <p:cNvPr id="2" name="Table 1"/>
          <p:cNvGraphicFramePr>
            <a:graphicFrameLocks noGrp="1"/>
          </p:cNvGraphicFramePr>
          <p:nvPr>
            <p:extLst>
              <p:ext uri="{D42A27DB-BD31-4B8C-83A1-F6EECF244321}">
                <p14:modId xmlns:p14="http://schemas.microsoft.com/office/powerpoint/2010/main" val="2840923538"/>
              </p:ext>
            </p:extLst>
          </p:nvPr>
        </p:nvGraphicFramePr>
        <p:xfrm>
          <a:off x="426129" y="1412776"/>
          <a:ext cx="8280920" cy="5040556"/>
        </p:xfrm>
        <a:graphic>
          <a:graphicData uri="http://schemas.openxmlformats.org/drawingml/2006/table">
            <a:tbl>
              <a:tblPr firstRow="1" bandRow="1">
                <a:tableStyleId>{2D5ABB26-0587-4C30-8999-92F81FD0307C}</a:tableStyleId>
              </a:tblPr>
              <a:tblGrid>
                <a:gridCol w="3137759">
                  <a:extLst>
                    <a:ext uri="{9D8B030D-6E8A-4147-A177-3AD203B41FA5}">
                      <a16:colId xmlns:a16="http://schemas.microsoft.com/office/drawing/2014/main" val="20000"/>
                    </a:ext>
                  </a:extLst>
                </a:gridCol>
                <a:gridCol w="432048">
                  <a:extLst>
                    <a:ext uri="{9D8B030D-6E8A-4147-A177-3AD203B41FA5}">
                      <a16:colId xmlns:a16="http://schemas.microsoft.com/office/drawing/2014/main" val="4056166549"/>
                    </a:ext>
                  </a:extLst>
                </a:gridCol>
                <a:gridCol w="4711113">
                  <a:extLst>
                    <a:ext uri="{9D8B030D-6E8A-4147-A177-3AD203B41FA5}">
                      <a16:colId xmlns:a16="http://schemas.microsoft.com/office/drawing/2014/main" val="20001"/>
                    </a:ext>
                  </a:extLst>
                </a:gridCol>
              </a:tblGrid>
              <a:tr h="458132">
                <a:tc>
                  <a:txBody>
                    <a:bodyPr/>
                    <a:lstStyle/>
                    <a:p>
                      <a:r>
                        <a:rPr lang="en-GB" sz="1400" b="0">
                          <a:solidFill>
                            <a:schemeClr val="bg1"/>
                          </a:solidFill>
                          <a:latin typeface="Calibri Light" panose="020F0302020204030204" pitchFamily="34" charset="0"/>
                          <a:cs typeface="Calibri Light" panose="020F0302020204030204" pitchFamily="34" charset="0"/>
                        </a:rPr>
                        <a:t>Response variable / Dependent (DV)</a:t>
                      </a:r>
                    </a:p>
                  </a:txBody>
                  <a:tcPr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tc>
                  <a:txBody>
                    <a:bodyPr/>
                    <a:lstStyle/>
                    <a:p>
                      <a:endParaRPr lang="en-GB" sz="1400" b="0">
                        <a:solidFill>
                          <a:schemeClr val="bg1"/>
                        </a:solidFill>
                        <a:latin typeface="Calibri Light" panose="020F0302020204030204" pitchFamily="34" charset="0"/>
                        <a:cs typeface="Calibri Light" panose="020F0302020204030204" pitchFamily="34" charset="0"/>
                      </a:endParaRPr>
                    </a:p>
                  </a:txBody>
                  <a:tcPr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tc>
                  <a:txBody>
                    <a:bodyPr/>
                    <a:lstStyle/>
                    <a:p>
                      <a:r>
                        <a:rPr lang="en-GB" sz="1400" b="0">
                          <a:solidFill>
                            <a:schemeClr val="bg1"/>
                          </a:solidFill>
                          <a:latin typeface="Calibri Light" panose="020F0302020204030204" pitchFamily="34" charset="0"/>
                          <a:cs typeface="Calibri Light" panose="020F0302020204030204" pitchFamily="34" charset="0"/>
                        </a:rPr>
                        <a:t>Predictors </a:t>
                      </a:r>
                      <a:r>
                        <a:rPr lang="en-GB" sz="1400" b="0" dirty="0">
                          <a:solidFill>
                            <a:schemeClr val="bg1"/>
                          </a:solidFill>
                          <a:latin typeface="Calibri Light" panose="020F0302020204030204" pitchFamily="34" charset="0"/>
                          <a:cs typeface="Calibri Light" panose="020F0302020204030204" pitchFamily="34" charset="0"/>
                        </a:rPr>
                        <a:t>/ Independents (IVs)</a:t>
                      </a:r>
                    </a:p>
                  </a:txBody>
                  <a:tcPr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extLst>
                  <a:ext uri="{0D108BD9-81ED-4DB2-BD59-A6C34878D82A}">
                    <a16:rowId xmlns:a16="http://schemas.microsoft.com/office/drawing/2014/main" val="10000"/>
                  </a:ext>
                </a:extLst>
              </a:tr>
              <a:tr h="763553">
                <a:tc>
                  <a:txBody>
                    <a:bodyPr/>
                    <a:lstStyle/>
                    <a:p>
                      <a:pPr marL="285750" indent="-285750">
                        <a:buFont typeface="Arial" panose="020B0604020202020204" pitchFamily="34" charset="0"/>
                        <a:buChar char="•"/>
                      </a:pPr>
                      <a:r>
                        <a:rPr lang="en-GB" sz="1400">
                          <a:latin typeface="Calibri Light" panose="020F0302020204030204" pitchFamily="34" charset="0"/>
                          <a:cs typeface="Calibri Light" panose="020F0302020204030204" pitchFamily="34" charset="0"/>
                        </a:rPr>
                        <a:t>Does a </a:t>
                      </a:r>
                      <a:r>
                        <a:rPr lang="en-GB" sz="1400" baseline="0">
                          <a:latin typeface="Calibri Light" panose="020F0302020204030204" pitchFamily="34" charset="0"/>
                          <a:cs typeface="Calibri Light" panose="020F0302020204030204" pitchFamily="34" charset="0"/>
                        </a:rPr>
                        <a:t>photographed face contain a smile, yes or no?</a:t>
                      </a:r>
                      <a:endParaRPr lang="en-GB" sz="1400">
                        <a:latin typeface="Calibri Light" panose="020F0302020204030204" pitchFamily="34" charset="0"/>
                        <a:cs typeface="Calibri Light" panose="020F0302020204030204" pitchFamily="34" charset="0"/>
                      </a:endParaRPr>
                    </a:p>
                  </a:txBody>
                  <a:tcPr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marL="285750" indent="-285750">
                        <a:buFont typeface="Arial" panose="020B0604020202020204" pitchFamily="34" charset="0"/>
                        <a:buChar char="•"/>
                      </a:pPr>
                      <a:endParaRPr lang="en-GB" sz="1400">
                        <a:latin typeface="Calibri Light" panose="020F0302020204030204" pitchFamily="34" charset="0"/>
                        <a:cs typeface="Calibri Light" panose="020F0302020204030204" pitchFamily="34" charset="0"/>
                      </a:endParaRPr>
                    </a:p>
                  </a:txBody>
                  <a:tcPr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r>
                        <a:rPr lang="en-GB" sz="1400">
                          <a:latin typeface="Calibri Light" panose="020F0302020204030204" pitchFamily="34" charset="0"/>
                          <a:cs typeface="Calibri Light" panose="020F0302020204030204" pitchFamily="34" charset="0"/>
                        </a:rPr>
                        <a:t>Images</a:t>
                      </a:r>
                      <a:r>
                        <a:rPr lang="en-GB" sz="1400" baseline="0">
                          <a:latin typeface="Calibri Light" panose="020F0302020204030204" pitchFamily="34" charset="0"/>
                          <a:cs typeface="Calibri Light" panose="020F0302020204030204" pitchFamily="34" charset="0"/>
                        </a:rPr>
                        <a:t> of faces, possibly decomposed to individual pixels</a:t>
                      </a:r>
                      <a:endParaRPr lang="en-GB" sz="1400">
                        <a:latin typeface="Calibri Light" panose="020F0302020204030204" pitchFamily="34" charset="0"/>
                        <a:cs typeface="Calibri Light" panose="020F0302020204030204" pitchFamily="34" charset="0"/>
                      </a:endParaRPr>
                    </a:p>
                  </a:txBody>
                  <a:tcPr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764106">
                <a:tc>
                  <a:txBody>
                    <a:bodyPr/>
                    <a:lstStyle/>
                    <a:p>
                      <a:pPr marL="285750" indent="-285750">
                        <a:buFont typeface="Arial" panose="020B0604020202020204" pitchFamily="34" charset="0"/>
                        <a:buChar char="•"/>
                      </a:pPr>
                      <a:r>
                        <a:rPr lang="en-GB" sz="1400">
                          <a:latin typeface="Calibri Light" panose="020F0302020204030204" pitchFamily="34" charset="0"/>
                          <a:cs typeface="Calibri Light" panose="020F0302020204030204" pitchFamily="34" charset="0"/>
                        </a:rPr>
                        <a:t>Next</a:t>
                      </a:r>
                      <a:r>
                        <a:rPr lang="en-GB" sz="1400" baseline="0">
                          <a:latin typeface="Calibri Light" panose="020F0302020204030204" pitchFamily="34" charset="0"/>
                          <a:cs typeface="Calibri Light" panose="020F0302020204030204" pitchFamily="34" charset="0"/>
                        </a:rPr>
                        <a:t> speed and direction for a self-driving car</a:t>
                      </a:r>
                      <a:endParaRPr lang="en-GB" sz="1400">
                        <a:latin typeface="Calibri Light" panose="020F0302020204030204" pitchFamily="34" charset="0"/>
                        <a:cs typeface="Calibri Light" panose="020F0302020204030204" pitchFamily="34" charset="0"/>
                      </a:endParaRPr>
                    </a:p>
                  </a:txBody>
                  <a:tcPr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marL="285750" indent="-285750">
                        <a:buFont typeface="Arial" panose="020B0604020202020204" pitchFamily="34" charset="0"/>
                        <a:buChar char="•"/>
                      </a:pPr>
                      <a:endParaRPr lang="en-GB" sz="1400">
                        <a:latin typeface="Calibri Light" panose="020F0302020204030204" pitchFamily="34" charset="0"/>
                        <a:cs typeface="Calibri Light" panose="020F0302020204030204" pitchFamily="34" charset="0"/>
                      </a:endParaRPr>
                    </a:p>
                  </a:txBody>
                  <a:tcPr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r>
                        <a:rPr lang="en-GB" sz="1400">
                          <a:latin typeface="Calibri Light" panose="020F0302020204030204" pitchFamily="34" charset="0"/>
                          <a:cs typeface="Calibri Light" panose="020F0302020204030204" pitchFamily="34" charset="0"/>
                        </a:rPr>
                        <a:t>Current and past speed and direction, detected</a:t>
                      </a:r>
                      <a:r>
                        <a:rPr lang="en-GB" sz="1400" baseline="0">
                          <a:latin typeface="Calibri Light" panose="020F0302020204030204" pitchFamily="34" charset="0"/>
                          <a:cs typeface="Calibri Light" panose="020F0302020204030204" pitchFamily="34" charset="0"/>
                        </a:rPr>
                        <a:t> features of the road ahead, detected obstacles, etc.</a:t>
                      </a:r>
                      <a:endParaRPr lang="en-GB" sz="1400">
                        <a:latin typeface="Calibri Light" panose="020F0302020204030204" pitchFamily="34" charset="0"/>
                        <a:cs typeface="Calibri Light" panose="020F0302020204030204" pitchFamily="34" charset="0"/>
                      </a:endParaRPr>
                    </a:p>
                  </a:txBody>
                  <a:tcPr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763553">
                <a:tc>
                  <a:txBody>
                    <a:bodyPr/>
                    <a:lstStyle/>
                    <a:p>
                      <a:pPr marL="285750" indent="-285750">
                        <a:buFont typeface="Arial" panose="020B0604020202020204" pitchFamily="34" charset="0"/>
                        <a:buChar char="•"/>
                      </a:pPr>
                      <a:r>
                        <a:rPr lang="fr-CH" sz="1400">
                          <a:latin typeface="Calibri Light" panose="020F0302020204030204" pitchFamily="34" charset="0"/>
                          <a:cs typeface="Calibri Light" panose="020F0302020204030204" pitchFamily="34" charset="0"/>
                        </a:rPr>
                        <a:t>Probability of an e-mail being spam or not spam?</a:t>
                      </a:r>
                      <a:endParaRPr lang="en-GB" sz="1400">
                        <a:latin typeface="Calibri Light" panose="020F0302020204030204" pitchFamily="34" charset="0"/>
                        <a:cs typeface="Calibri Light" panose="020F0302020204030204" pitchFamily="34" charset="0"/>
                      </a:endParaRPr>
                    </a:p>
                  </a:txBody>
                  <a:tcPr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marL="285750" indent="-285750">
                        <a:buFont typeface="Arial" panose="020B0604020202020204" pitchFamily="34" charset="0"/>
                        <a:buChar char="•"/>
                      </a:pPr>
                      <a:endParaRPr lang="en-GB" sz="1400">
                        <a:latin typeface="Calibri Light" panose="020F0302020204030204" pitchFamily="34" charset="0"/>
                        <a:cs typeface="Calibri Light" panose="020F0302020204030204" pitchFamily="34" charset="0"/>
                      </a:endParaRPr>
                    </a:p>
                  </a:txBody>
                  <a:tcPr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r>
                        <a:rPr lang="fr-CH" sz="1400">
                          <a:latin typeface="Calibri Light" panose="020F0302020204030204" pitchFamily="34" charset="0"/>
                          <a:cs typeface="Calibri Light" panose="020F0302020204030204" pitchFamily="34" charset="0"/>
                        </a:rPr>
                        <a:t>Message title,</a:t>
                      </a:r>
                      <a:r>
                        <a:rPr lang="fr-CH" sz="1400" baseline="0">
                          <a:latin typeface="Calibri Light" panose="020F0302020204030204" pitchFamily="34" charset="0"/>
                          <a:cs typeface="Calibri Light" panose="020F0302020204030204" pitchFamily="34" charset="0"/>
                        </a:rPr>
                        <a:t> contents, sender, punctuation, spelling, grammar, etc.</a:t>
                      </a:r>
                      <a:endParaRPr lang="en-GB" sz="1400">
                        <a:latin typeface="Calibri Light" panose="020F0302020204030204" pitchFamily="34" charset="0"/>
                        <a:cs typeface="Calibri Light" panose="020F0302020204030204" pitchFamily="34" charset="0"/>
                      </a:endParaRPr>
                    </a:p>
                  </a:txBody>
                  <a:tcPr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r h="763553">
                <a:tc>
                  <a:txBody>
                    <a:bodyPr/>
                    <a:lstStyle/>
                    <a:p>
                      <a:pPr marL="285750" indent="-285750">
                        <a:buFont typeface="Arial" panose="020B0604020202020204" pitchFamily="34" charset="0"/>
                        <a:buChar char="•"/>
                      </a:pPr>
                      <a:r>
                        <a:rPr lang="en-GB" sz="1400">
                          <a:latin typeface="Calibri Light" panose="020F0302020204030204" pitchFamily="34" charset="0"/>
                          <a:cs typeface="Calibri Light" panose="020F0302020204030204" pitchFamily="34" charset="0"/>
                        </a:rPr>
                        <a:t>Should</a:t>
                      </a:r>
                      <a:r>
                        <a:rPr lang="en-GB" sz="1400" baseline="0">
                          <a:latin typeface="Calibri Light" panose="020F0302020204030204" pitchFamily="34" charset="0"/>
                          <a:cs typeface="Calibri Light" panose="020F0302020204030204" pitchFamily="34" charset="0"/>
                        </a:rPr>
                        <a:t> a patient be diagnosed with a tumor (which type)?</a:t>
                      </a:r>
                      <a:endParaRPr lang="en-GB" sz="1400">
                        <a:latin typeface="Calibri Light" panose="020F0302020204030204" pitchFamily="34" charset="0"/>
                        <a:cs typeface="Calibri Light" panose="020F0302020204030204" pitchFamily="34" charset="0"/>
                      </a:endParaRPr>
                    </a:p>
                  </a:txBody>
                  <a:tcPr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marL="285750" indent="-285750">
                        <a:buFont typeface="Arial" panose="020B0604020202020204" pitchFamily="34" charset="0"/>
                        <a:buChar char="•"/>
                      </a:pPr>
                      <a:endParaRPr lang="en-GB" sz="1400">
                        <a:latin typeface="Calibri Light" panose="020F0302020204030204" pitchFamily="34" charset="0"/>
                        <a:cs typeface="Calibri Light" panose="020F0302020204030204" pitchFamily="34" charset="0"/>
                      </a:endParaRPr>
                    </a:p>
                  </a:txBody>
                  <a:tcPr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r>
                        <a:rPr lang="en-GB" sz="1400">
                          <a:latin typeface="Calibri Light" panose="020F0302020204030204" pitchFamily="34" charset="0"/>
                          <a:cs typeface="Calibri Light" panose="020F0302020204030204" pitchFamily="34" charset="0"/>
                        </a:rPr>
                        <a:t>Medical images, observational data (e.g., test performance), demographical characeristics.</a:t>
                      </a:r>
                    </a:p>
                  </a:txBody>
                  <a:tcPr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6"/>
                  </a:ext>
                </a:extLst>
              </a:tr>
              <a:tr h="763553">
                <a:tc>
                  <a:txBody>
                    <a:bodyPr/>
                    <a:lstStyle/>
                    <a:p>
                      <a:pPr marL="285750" indent="-285750">
                        <a:buFont typeface="Arial" panose="020B0604020202020204" pitchFamily="34" charset="0"/>
                        <a:buChar char="•"/>
                      </a:pPr>
                      <a:r>
                        <a:rPr lang="en-GB" sz="1400" dirty="0">
                          <a:latin typeface="Calibri Light" panose="020F0302020204030204" pitchFamily="34" charset="0"/>
                          <a:cs typeface="Calibri Light" panose="020F0302020204030204" pitchFamily="34" charset="0"/>
                        </a:rPr>
                        <a:t>Probability of death following lung injury, death vs survival?</a:t>
                      </a:r>
                    </a:p>
                  </a:txBody>
                  <a:tcPr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endParaRPr lang="en-GB" sz="1400" dirty="0">
                        <a:latin typeface="Calibri Light" panose="020F0302020204030204" pitchFamily="34" charset="0"/>
                        <a:cs typeface="Calibri Light" panose="020F0302020204030204" pitchFamily="34" charset="0"/>
                      </a:endParaRPr>
                    </a:p>
                  </a:txBody>
                  <a:tcPr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r>
                        <a:rPr lang="en-GB" sz="1400" dirty="0">
                          <a:latin typeface="Calibri Light" panose="020F0302020204030204" pitchFamily="34" charset="0"/>
                          <a:cs typeface="Calibri Light" panose="020F0302020204030204" pitchFamily="34" charset="0"/>
                        </a:rPr>
                        <a:t>Variables related to the injury, diagnostics, radiography, demographical characteristics</a:t>
                      </a:r>
                    </a:p>
                  </a:txBody>
                  <a:tcPr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875279428"/>
                  </a:ext>
                </a:extLst>
              </a:tr>
              <a:tr h="764106">
                <a:tc>
                  <a:txBody>
                    <a:bodyPr/>
                    <a:lstStyle/>
                    <a:p>
                      <a:pPr marL="285750" indent="-285750">
                        <a:buFont typeface="Arial" panose="020B0604020202020204" pitchFamily="34" charset="0"/>
                        <a:buChar char="•"/>
                      </a:pPr>
                      <a:r>
                        <a:rPr lang="en-GB" sz="1400">
                          <a:latin typeface="Calibri Light" panose="020F0302020204030204" pitchFamily="34" charset="0"/>
                          <a:cs typeface="Calibri Light" panose="020F0302020204030204" pitchFamily="34" charset="0"/>
                        </a:rPr>
                        <a:t>Probability of experiencing a certain emotion (e.g., joy, fear, anger)</a:t>
                      </a:r>
                      <a:endParaRPr lang="en-GB" sz="1400" dirty="0">
                        <a:latin typeface="Calibri Light" panose="020F0302020204030204" pitchFamily="34" charset="0"/>
                        <a:cs typeface="Calibri Light" panose="020F0302020204030204" pitchFamily="34" charset="0"/>
                      </a:endParaRPr>
                    </a:p>
                  </a:txBody>
                  <a:tcPr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endParaRPr lang="en-GB" sz="1400" dirty="0">
                        <a:latin typeface="Calibri Light" panose="020F0302020204030204" pitchFamily="34" charset="0"/>
                        <a:cs typeface="Calibri Light" panose="020F0302020204030204" pitchFamily="34" charset="0"/>
                      </a:endParaRPr>
                    </a:p>
                  </a:txBody>
                  <a:tcPr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r>
                        <a:rPr lang="en-GB" sz="1400" dirty="0">
                          <a:latin typeface="Calibri Light" panose="020F0302020204030204" pitchFamily="34" charset="0"/>
                          <a:cs typeface="Calibri Light" panose="020F0302020204030204" pitchFamily="34" charset="0"/>
                        </a:rPr>
                        <a:t>Experimental conditions, physiological markers, behavioural data, self-reports, etc.</a:t>
                      </a:r>
                    </a:p>
                  </a:txBody>
                  <a:tcPr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62834995"/>
                  </a:ext>
                </a:extLst>
              </a:tr>
            </a:tbl>
          </a:graphicData>
        </a:graphic>
      </p:graphicFrame>
    </p:spTree>
    <p:extLst>
      <p:ext uri="{BB962C8B-B14F-4D97-AF65-F5344CB8AC3E}">
        <p14:creationId xmlns:p14="http://schemas.microsoft.com/office/powerpoint/2010/main" val="36170533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187624" y="3121804"/>
            <a:ext cx="6768752" cy="584775"/>
          </a:xfrm>
          <a:prstGeom prst="rect">
            <a:avLst/>
          </a:prstGeom>
          <a:noFill/>
        </p:spPr>
        <p:txBody>
          <a:bodyPr wrap="square" rtlCol="0">
            <a:spAutoFit/>
          </a:bodyPr>
          <a:lstStyle/>
          <a:p>
            <a:pPr algn="ctr"/>
            <a:r>
              <a:rPr lang="fr-CH" sz="3200" b="1" dirty="0">
                <a:solidFill>
                  <a:schemeClr val="tx2">
                    <a:lumMod val="75000"/>
                  </a:schemeClr>
                </a:solidFill>
                <a:latin typeface="Tw Cen MT" panose="020B0602020104020603" pitchFamily="34" charset="0"/>
              </a:rPr>
              <a:t>4. </a:t>
            </a:r>
            <a:r>
              <a:rPr lang="fr-CH" sz="3200" b="1" dirty="0" err="1">
                <a:solidFill>
                  <a:schemeClr val="tx2">
                    <a:lumMod val="75000"/>
                  </a:schemeClr>
                </a:solidFill>
                <a:latin typeface="Tw Cen MT" panose="020B0602020104020603" pitchFamily="34" charset="0"/>
              </a:rPr>
              <a:t>Why</a:t>
            </a:r>
            <a:r>
              <a:rPr lang="fr-CH" sz="3200" b="1" dirty="0">
                <a:solidFill>
                  <a:schemeClr val="tx2">
                    <a:lumMod val="75000"/>
                  </a:schemeClr>
                </a:solidFill>
                <a:latin typeface="Tw Cen MT" panose="020B0602020104020603" pitchFamily="34" charset="0"/>
              </a:rPr>
              <a:t> do </a:t>
            </a:r>
            <a:r>
              <a:rPr lang="fr-CH" sz="3200" b="1" dirty="0" err="1">
                <a:solidFill>
                  <a:schemeClr val="tx2">
                    <a:lumMod val="75000"/>
                  </a:schemeClr>
                </a:solidFill>
                <a:latin typeface="Tw Cen MT" panose="020B0602020104020603" pitchFamily="34" charset="0"/>
              </a:rPr>
              <a:t>we</a:t>
            </a:r>
            <a:r>
              <a:rPr lang="fr-CH" sz="3200" b="1" dirty="0">
                <a:solidFill>
                  <a:schemeClr val="tx2">
                    <a:lumMod val="75000"/>
                  </a:schemeClr>
                </a:solidFill>
                <a:latin typeface="Tw Cen MT" panose="020B0602020104020603" pitchFamily="34" charset="0"/>
              </a:rPr>
              <a:t> </a:t>
            </a:r>
            <a:r>
              <a:rPr lang="fr-CH" sz="3200" b="1" dirty="0" err="1">
                <a:solidFill>
                  <a:schemeClr val="tx2">
                    <a:lumMod val="75000"/>
                  </a:schemeClr>
                </a:solidFill>
                <a:latin typeface="Tw Cen MT" panose="020B0602020104020603" pitchFamily="34" charset="0"/>
              </a:rPr>
              <a:t>need</a:t>
            </a:r>
            <a:r>
              <a:rPr lang="fr-CH" sz="3200" b="1" dirty="0">
                <a:solidFill>
                  <a:schemeClr val="tx2">
                    <a:lumMod val="75000"/>
                  </a:schemeClr>
                </a:solidFill>
                <a:latin typeface="Tw Cen MT" panose="020B0602020104020603" pitchFamily="34" charset="0"/>
              </a:rPr>
              <a:t> ML?</a:t>
            </a:r>
            <a:endParaRPr lang="en-GB" sz="3200" b="1" dirty="0">
              <a:solidFill>
                <a:schemeClr val="tx2">
                  <a:lumMod val="75000"/>
                </a:schemeClr>
              </a:solidFill>
              <a:latin typeface="Tw Cen MT" panose="020B0602020104020603" pitchFamily="34" charset="0"/>
            </a:endParaRPr>
          </a:p>
        </p:txBody>
      </p:sp>
      <p:cxnSp>
        <p:nvCxnSpPr>
          <p:cNvPr id="6" name="Straight Connector 5"/>
          <p:cNvCxnSpPr/>
          <p:nvPr/>
        </p:nvCxnSpPr>
        <p:spPr>
          <a:xfrm>
            <a:off x="868999" y="2924944"/>
            <a:ext cx="7560840" cy="0"/>
          </a:xfrm>
          <a:prstGeom prst="line">
            <a:avLst/>
          </a:prstGeom>
          <a:ln w="28575">
            <a:solidFill>
              <a:schemeClr val="bg2">
                <a:lumMod val="2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868999" y="3861048"/>
            <a:ext cx="7560840" cy="0"/>
          </a:xfrm>
          <a:prstGeom prst="line">
            <a:avLst/>
          </a:prstGeom>
          <a:ln w="28575">
            <a:solidFill>
              <a:schemeClr val="bg2">
                <a:lumMod val="25000"/>
              </a:schemeClr>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26270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340768"/>
            <a:ext cx="8229600" cy="5328592"/>
          </a:xfrm>
        </p:spPr>
        <p:txBody>
          <a:bodyPr>
            <a:normAutofit/>
          </a:bodyPr>
          <a:lstStyle/>
          <a:p>
            <a:pPr marL="0" indent="0">
              <a:buNone/>
            </a:pPr>
            <a:endParaRPr lang="fr-CH" sz="20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endParaRPr>
          </a:p>
          <a:p>
            <a:pPr marL="0" indent="0">
              <a:buNone/>
            </a:pPr>
            <a:endParaRPr lang="fr-CH" sz="20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endParaRPr>
          </a:p>
          <a:p>
            <a:pPr marL="0" indent="0">
              <a:buNone/>
            </a:pPr>
            <a:r>
              <a:rPr lang="fr-CH" sz="20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1.	Background</a:t>
            </a:r>
          </a:p>
          <a:p>
            <a:pPr marL="0" indent="0">
              <a:buNone/>
            </a:pPr>
            <a:r>
              <a:rPr lang="fr-CH" sz="20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2.	Introduction</a:t>
            </a:r>
          </a:p>
          <a:p>
            <a:pPr marL="0" indent="0">
              <a:buNone/>
            </a:pPr>
            <a:r>
              <a:rPr lang="fr-CH" sz="20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3.	Machine </a:t>
            </a:r>
            <a:r>
              <a:rPr lang="fr-CH" sz="2000" dirty="0" err="1">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learning</a:t>
            </a:r>
            <a:r>
              <a:rPr lang="fr-CH" sz="20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 and </a:t>
            </a:r>
            <a:r>
              <a:rPr lang="fr-CH" sz="2000" dirty="0" err="1">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linear</a:t>
            </a:r>
            <a:r>
              <a:rPr lang="fr-CH" sz="20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 </a:t>
            </a:r>
            <a:r>
              <a:rPr lang="fr-CH" sz="2000" dirty="0" err="1">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regression</a:t>
            </a:r>
            <a:endParaRPr lang="fr-CH" sz="20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endParaRPr>
          </a:p>
          <a:p>
            <a:pPr marL="0" indent="0">
              <a:buNone/>
            </a:pPr>
            <a:r>
              <a:rPr lang="fr-CH" sz="20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4.	</a:t>
            </a:r>
            <a:r>
              <a:rPr lang="fr-CH" sz="2000" dirty="0" err="1">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Why</a:t>
            </a:r>
            <a:r>
              <a:rPr lang="fr-CH" sz="20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 do </a:t>
            </a:r>
            <a:r>
              <a:rPr lang="fr-CH" sz="2000" dirty="0" err="1">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we</a:t>
            </a:r>
            <a:r>
              <a:rPr lang="fr-CH" sz="20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 </a:t>
            </a:r>
            <a:r>
              <a:rPr lang="fr-CH" sz="2000" dirty="0" err="1">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need</a:t>
            </a:r>
            <a:r>
              <a:rPr lang="fr-CH" sz="20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 ML?</a:t>
            </a:r>
            <a:endParaRPr lang="fr-CH" sz="2000" u="sng" dirty="0">
              <a:solidFill>
                <a:srgbClr val="002060"/>
              </a:solidFill>
              <a:latin typeface="Verdana" panose="020B0604030504040204" pitchFamily="34" charset="0"/>
              <a:ea typeface="Verdana" panose="020B0604030504040204" pitchFamily="34" charset="0"/>
              <a:cs typeface="Verdana" panose="020B0604030504040204" pitchFamily="34" charset="0"/>
            </a:endParaRPr>
          </a:p>
          <a:p>
            <a:pPr marL="0" indent="0">
              <a:buNone/>
            </a:pPr>
            <a:r>
              <a:rPr lang="fr-CH" sz="20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5.	</a:t>
            </a:r>
            <a:r>
              <a:rPr lang="fr-CH" sz="2000" dirty="0" err="1">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Piecewise</a:t>
            </a:r>
            <a:r>
              <a:rPr lang="fr-CH" sz="20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 </a:t>
            </a:r>
            <a:r>
              <a:rPr lang="fr-CH" sz="2000" dirty="0" err="1">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linear</a:t>
            </a:r>
            <a:r>
              <a:rPr lang="fr-CH" sz="20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 </a:t>
            </a:r>
            <a:r>
              <a:rPr lang="fr-CH" sz="2000" dirty="0" err="1">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regression</a:t>
            </a:r>
            <a:endParaRPr lang="fr-CH" sz="20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endParaRPr>
          </a:p>
          <a:p>
            <a:pPr marL="0" indent="0">
              <a:buNone/>
            </a:pPr>
            <a:r>
              <a:rPr lang="fr-CH" sz="20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6.	</a:t>
            </a:r>
            <a:r>
              <a:rPr lang="fr-CH" sz="2000" err="1">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When</a:t>
            </a:r>
            <a:r>
              <a:rPr lang="fr-CH" sz="200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 are splines useful?</a:t>
            </a:r>
            <a:endParaRPr lang="fr-CH" sz="20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endParaRPr>
          </a:p>
          <a:p>
            <a:pPr marL="0" indent="0">
              <a:buNone/>
            </a:pPr>
            <a:r>
              <a:rPr lang="fr-CH" sz="20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7.	</a:t>
            </a:r>
            <a:r>
              <a:rPr lang="fr-CH" sz="2000" dirty="0" err="1">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Multivariate</a:t>
            </a:r>
            <a:r>
              <a:rPr lang="fr-CH" sz="20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 adaptive </a:t>
            </a:r>
            <a:r>
              <a:rPr lang="fr-CH" sz="2000" dirty="0" err="1">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regression</a:t>
            </a:r>
            <a:r>
              <a:rPr lang="fr-CH" sz="20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 </a:t>
            </a:r>
            <a:r>
              <a:rPr lang="fr-CH" sz="2000" dirty="0" err="1">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splines</a:t>
            </a:r>
            <a:endParaRPr lang="fr-CH" sz="20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endParaRPr>
          </a:p>
          <a:p>
            <a:pPr marL="0" indent="0">
              <a:buNone/>
            </a:pPr>
            <a:r>
              <a:rPr lang="fr-CH" sz="200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8.</a:t>
            </a:r>
            <a:r>
              <a:rPr lang="fr-CH" sz="20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	Conclusions</a:t>
            </a:r>
          </a:p>
          <a:p>
            <a:pPr marL="0" indent="0">
              <a:buNone/>
            </a:pPr>
            <a:endParaRPr lang="fr-CH" sz="2000" b="1" dirty="0">
              <a:solidFill>
                <a:srgbClr val="125862"/>
              </a:solidFill>
              <a:latin typeface="Tw Cen MT" panose="020B0602020104020603" pitchFamily="34" charset="0"/>
              <a:cs typeface="Times New Roman" panose="02020603050405020304" pitchFamily="18" charset="0"/>
            </a:endParaRPr>
          </a:p>
        </p:txBody>
      </p:sp>
      <p:sp>
        <p:nvSpPr>
          <p:cNvPr id="4" name="TextBox 3"/>
          <p:cNvSpPr txBox="1"/>
          <p:nvPr/>
        </p:nvSpPr>
        <p:spPr>
          <a:xfrm>
            <a:off x="426129" y="188640"/>
            <a:ext cx="6779575" cy="584775"/>
          </a:xfrm>
          <a:prstGeom prst="rect">
            <a:avLst/>
          </a:prstGeom>
          <a:noFill/>
        </p:spPr>
        <p:txBody>
          <a:bodyPr wrap="square" rtlCol="0">
            <a:spAutoFit/>
          </a:bodyPr>
          <a:lstStyle/>
          <a:p>
            <a:r>
              <a:rPr lang="fr-CH" sz="3200">
                <a:solidFill>
                  <a:schemeClr val="tx2">
                    <a:lumMod val="75000"/>
                  </a:schemeClr>
                </a:solidFill>
                <a:latin typeface="Tw Cen MT" panose="020B0602020104020603" pitchFamily="34" charset="0"/>
              </a:rPr>
              <a:t>Contents</a:t>
            </a:r>
            <a:endParaRPr lang="en-GB" sz="3200">
              <a:solidFill>
                <a:schemeClr val="tx2">
                  <a:lumMod val="75000"/>
                </a:schemeClr>
              </a:solidFill>
              <a:latin typeface="Tw Cen MT" panose="020B0602020104020603" pitchFamily="34" charset="0"/>
            </a:endParaRPr>
          </a:p>
        </p:txBody>
      </p:sp>
      <p:cxnSp>
        <p:nvCxnSpPr>
          <p:cNvPr id="5" name="Straight Connector 4"/>
          <p:cNvCxnSpPr/>
          <p:nvPr/>
        </p:nvCxnSpPr>
        <p:spPr>
          <a:xfrm>
            <a:off x="395536" y="908720"/>
            <a:ext cx="8280920" cy="0"/>
          </a:xfrm>
          <a:prstGeom prst="line">
            <a:avLst/>
          </a:prstGeom>
          <a:ln w="28575">
            <a:solidFill>
              <a:schemeClr val="bg2">
                <a:lumMod val="25000"/>
              </a:schemeClr>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807245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00200"/>
            <a:ext cx="8229600" cy="4925139"/>
          </a:xfrm>
        </p:spPr>
        <p:txBody>
          <a:bodyPr>
            <a:normAutofit/>
          </a:bodyPr>
          <a:lstStyle/>
          <a:p>
            <a:endParaRPr lang="fr-CH" sz="1800" dirty="0">
              <a:latin typeface="Times New Roman" panose="02020603050405020304" pitchFamily="18" charset="0"/>
              <a:cs typeface="Times New Roman" panose="02020603050405020304" pitchFamily="18" charset="0"/>
            </a:endParaRPr>
          </a:p>
          <a:p>
            <a:endParaRPr lang="fr-CH" sz="1800" dirty="0">
              <a:latin typeface="Times New Roman" panose="02020603050405020304" pitchFamily="18" charset="0"/>
              <a:cs typeface="Times New Roman" panose="02020603050405020304" pitchFamily="18" charset="0"/>
            </a:endParaRPr>
          </a:p>
          <a:p>
            <a:endParaRPr lang="fr-CH" sz="1800" dirty="0">
              <a:latin typeface="Times New Roman" panose="02020603050405020304" pitchFamily="18" charset="0"/>
              <a:cs typeface="Times New Roman" panose="02020603050405020304" pitchFamily="18" charset="0"/>
            </a:endParaRPr>
          </a:p>
          <a:p>
            <a:endParaRPr lang="fr-CH" sz="1800" dirty="0">
              <a:latin typeface="Times New Roman" panose="02020603050405020304" pitchFamily="18" charset="0"/>
              <a:cs typeface="Times New Roman" panose="02020603050405020304" pitchFamily="18" charset="0"/>
            </a:endParaRPr>
          </a:p>
          <a:p>
            <a:endParaRPr lang="fr-CH" sz="1800" dirty="0">
              <a:latin typeface="Times New Roman" panose="02020603050405020304" pitchFamily="18" charset="0"/>
              <a:cs typeface="Times New Roman" panose="02020603050405020304" pitchFamily="18" charset="0"/>
            </a:endParaRPr>
          </a:p>
          <a:p>
            <a:endParaRPr lang="fr-CH" sz="1800" dirty="0">
              <a:latin typeface="Times New Roman" panose="02020603050405020304" pitchFamily="18" charset="0"/>
              <a:cs typeface="Times New Roman" panose="02020603050405020304" pitchFamily="18" charset="0"/>
            </a:endParaRPr>
          </a:p>
          <a:p>
            <a:endParaRPr lang="fr-CH" sz="1800" dirty="0">
              <a:latin typeface="Times New Roman" panose="02020603050405020304" pitchFamily="18" charset="0"/>
              <a:cs typeface="Times New Roman" panose="02020603050405020304" pitchFamily="18" charset="0"/>
            </a:endParaRPr>
          </a:p>
          <a:p>
            <a:endParaRPr lang="fr-CH" sz="1800" dirty="0">
              <a:latin typeface="Times New Roman" panose="02020603050405020304" pitchFamily="18" charset="0"/>
              <a:cs typeface="Times New Roman" panose="02020603050405020304" pitchFamily="18" charset="0"/>
            </a:endParaRPr>
          </a:p>
          <a:p>
            <a:endParaRPr lang="fr-CH" sz="1800" dirty="0">
              <a:latin typeface="Times New Roman" panose="02020603050405020304" pitchFamily="18" charset="0"/>
              <a:cs typeface="Times New Roman" panose="02020603050405020304" pitchFamily="18" charset="0"/>
            </a:endParaRPr>
          </a:p>
          <a:p>
            <a:endParaRPr lang="fr-CH" sz="1800" dirty="0">
              <a:latin typeface="Times New Roman" panose="02020603050405020304" pitchFamily="18" charset="0"/>
              <a:cs typeface="Times New Roman" panose="02020603050405020304" pitchFamily="18" charset="0"/>
            </a:endParaRPr>
          </a:p>
          <a:p>
            <a:endParaRPr lang="fr-CH" sz="1800" dirty="0">
              <a:latin typeface="Times New Roman" panose="02020603050405020304" pitchFamily="18" charset="0"/>
              <a:cs typeface="Times New Roman" panose="02020603050405020304" pitchFamily="18" charset="0"/>
            </a:endParaRPr>
          </a:p>
          <a:p>
            <a:endParaRPr lang="fr-CH" sz="1800" dirty="0">
              <a:latin typeface="Times New Roman" panose="02020603050405020304" pitchFamily="18" charset="0"/>
              <a:cs typeface="Times New Roman" panose="02020603050405020304" pitchFamily="18" charset="0"/>
            </a:endParaRPr>
          </a:p>
          <a:p>
            <a:endParaRPr lang="fr-CH" sz="1600" dirty="0">
              <a:latin typeface="Times New Roman" panose="02020603050405020304" pitchFamily="18" charset="0"/>
              <a:cs typeface="Times New Roman" panose="02020603050405020304" pitchFamily="18" charset="0"/>
            </a:endParaRPr>
          </a:p>
          <a:p>
            <a:r>
              <a:rPr lang="fr-CH" sz="1600" dirty="0">
                <a:latin typeface="Times New Roman" panose="02020603050405020304" pitchFamily="18" charset="0"/>
                <a:cs typeface="Times New Roman" panose="02020603050405020304" pitchFamily="18" charset="0"/>
              </a:rPr>
              <a:t>Basic </a:t>
            </a:r>
            <a:r>
              <a:rPr lang="fr-CH" sz="1600" dirty="0" err="1">
                <a:latin typeface="Times New Roman" panose="02020603050405020304" pitchFamily="18" charset="0"/>
                <a:cs typeface="Times New Roman" panose="02020603050405020304" pitchFamily="18" charset="0"/>
              </a:rPr>
              <a:t>linear</a:t>
            </a:r>
            <a:r>
              <a:rPr lang="fr-CH" sz="1600" dirty="0">
                <a:latin typeface="Times New Roman" panose="02020603050405020304" pitchFamily="18" charset="0"/>
                <a:cs typeface="Times New Roman" panose="02020603050405020304" pitchFamily="18" charset="0"/>
              </a:rPr>
              <a:t> </a:t>
            </a:r>
            <a:r>
              <a:rPr lang="fr-CH" sz="1600" dirty="0" err="1">
                <a:latin typeface="Times New Roman" panose="02020603050405020304" pitchFamily="18" charset="0"/>
                <a:cs typeface="Times New Roman" panose="02020603050405020304" pitchFamily="18" charset="0"/>
              </a:rPr>
              <a:t>models</a:t>
            </a:r>
            <a:r>
              <a:rPr lang="fr-CH" sz="1600" dirty="0">
                <a:latin typeface="Times New Roman" panose="02020603050405020304" pitchFamily="18" charset="0"/>
                <a:cs typeface="Times New Roman" panose="02020603050405020304" pitchFamily="18" charset="0"/>
              </a:rPr>
              <a:t> have </a:t>
            </a:r>
            <a:r>
              <a:rPr lang="fr-CH" sz="1600" dirty="0" err="1">
                <a:latin typeface="Times New Roman" panose="02020603050405020304" pitchFamily="18" charset="0"/>
                <a:cs typeface="Times New Roman" panose="02020603050405020304" pitchFamily="18" charset="0"/>
              </a:rPr>
              <a:t>generally</a:t>
            </a:r>
            <a:r>
              <a:rPr lang="fr-CH" sz="1600" dirty="0">
                <a:latin typeface="Times New Roman" panose="02020603050405020304" pitchFamily="18" charset="0"/>
                <a:cs typeface="Times New Roman" panose="02020603050405020304" pitchFamily="18" charset="0"/>
              </a:rPr>
              <a:t> been </a:t>
            </a:r>
            <a:r>
              <a:rPr lang="fr-CH" sz="1600" dirty="0" err="1">
                <a:latin typeface="Times New Roman" panose="02020603050405020304" pitchFamily="18" charset="0"/>
                <a:cs typeface="Times New Roman" panose="02020603050405020304" pitchFamily="18" charset="0"/>
              </a:rPr>
              <a:t>very</a:t>
            </a:r>
            <a:r>
              <a:rPr lang="fr-CH" sz="1600" dirty="0">
                <a:latin typeface="Times New Roman" panose="02020603050405020304" pitchFamily="18" charset="0"/>
                <a:cs typeface="Times New Roman" panose="02020603050405020304" pitchFamily="18" charset="0"/>
              </a:rPr>
              <a:t> </a:t>
            </a:r>
            <a:r>
              <a:rPr lang="fr-CH" sz="1600" dirty="0" err="1">
                <a:latin typeface="Times New Roman" panose="02020603050405020304" pitchFamily="18" charset="0"/>
                <a:cs typeface="Times New Roman" panose="02020603050405020304" pitchFamily="18" charset="0"/>
              </a:rPr>
              <a:t>successful</a:t>
            </a:r>
            <a:r>
              <a:rPr lang="fr-CH" sz="1600" dirty="0">
                <a:latin typeface="Times New Roman" panose="02020603050405020304" pitchFamily="18" charset="0"/>
                <a:cs typeface="Times New Roman" panose="02020603050405020304" pitchFamily="18" charset="0"/>
              </a:rPr>
              <a:t> at </a:t>
            </a:r>
            <a:r>
              <a:rPr lang="fr-CH" sz="1600" dirty="0" err="1">
                <a:latin typeface="Times New Roman" panose="02020603050405020304" pitchFamily="18" charset="0"/>
                <a:cs typeface="Times New Roman" panose="02020603050405020304" pitchFamily="18" charset="0"/>
              </a:rPr>
              <a:t>modelling</a:t>
            </a:r>
            <a:r>
              <a:rPr lang="fr-CH" sz="1600" dirty="0">
                <a:latin typeface="Times New Roman" panose="02020603050405020304" pitchFamily="18" charset="0"/>
                <a:cs typeface="Times New Roman" panose="02020603050405020304" pitchFamily="18" charset="0"/>
              </a:rPr>
              <a:t> data, </a:t>
            </a:r>
            <a:r>
              <a:rPr lang="fr-CH" sz="1600" dirty="0" err="1">
                <a:latin typeface="Times New Roman" panose="02020603050405020304" pitchFamily="18" charset="0"/>
                <a:cs typeface="Times New Roman" panose="02020603050405020304" pitchFamily="18" charset="0"/>
              </a:rPr>
              <a:t>even</a:t>
            </a:r>
            <a:r>
              <a:rPr lang="fr-CH" sz="1600" dirty="0">
                <a:latin typeface="Times New Roman" panose="02020603050405020304" pitchFamily="18" charset="0"/>
                <a:cs typeface="Times New Roman" panose="02020603050405020304" pitchFamily="18" charset="0"/>
              </a:rPr>
              <a:t> </a:t>
            </a:r>
            <a:r>
              <a:rPr lang="fr-CH" sz="1600" dirty="0" err="1">
                <a:latin typeface="Times New Roman" panose="02020603050405020304" pitchFamily="18" charset="0"/>
                <a:cs typeface="Times New Roman" panose="02020603050405020304" pitchFamily="18" charset="0"/>
              </a:rPr>
              <a:t>when</a:t>
            </a:r>
            <a:r>
              <a:rPr lang="fr-CH" sz="1600" dirty="0">
                <a:latin typeface="Times New Roman" panose="02020603050405020304" pitchFamily="18" charset="0"/>
                <a:cs typeface="Times New Roman" panose="02020603050405020304" pitchFamily="18" charset="0"/>
              </a:rPr>
              <a:t> </a:t>
            </a:r>
            <a:r>
              <a:rPr lang="fr-CH" sz="1600" dirty="0" err="1">
                <a:latin typeface="Times New Roman" panose="02020603050405020304" pitchFamily="18" charset="0"/>
                <a:cs typeface="Times New Roman" panose="02020603050405020304" pitchFamily="18" charset="0"/>
              </a:rPr>
              <a:t>they</a:t>
            </a:r>
            <a:r>
              <a:rPr lang="fr-CH" sz="1600" dirty="0">
                <a:latin typeface="Times New Roman" panose="02020603050405020304" pitchFamily="18" charset="0"/>
                <a:cs typeface="Times New Roman" panose="02020603050405020304" pitchFamily="18" charset="0"/>
              </a:rPr>
              <a:t> are </a:t>
            </a:r>
            <a:r>
              <a:rPr lang="fr-CH" sz="1600" dirty="0" err="1">
                <a:latin typeface="Times New Roman" panose="02020603050405020304" pitchFamily="18" charset="0"/>
                <a:cs typeface="Times New Roman" panose="02020603050405020304" pitchFamily="18" charset="0"/>
              </a:rPr>
              <a:t>only</a:t>
            </a:r>
            <a:r>
              <a:rPr lang="fr-CH" sz="1600" dirty="0">
                <a:latin typeface="Times New Roman" panose="02020603050405020304" pitchFamily="18" charset="0"/>
                <a:cs typeface="Times New Roman" panose="02020603050405020304" pitchFamily="18" charset="0"/>
              </a:rPr>
              <a:t> approximations.</a:t>
            </a:r>
          </a:p>
        </p:txBody>
      </p:sp>
      <p:sp>
        <p:nvSpPr>
          <p:cNvPr id="4" name="TextBox 3"/>
          <p:cNvSpPr txBox="1"/>
          <p:nvPr/>
        </p:nvSpPr>
        <p:spPr>
          <a:xfrm>
            <a:off x="426129" y="188640"/>
            <a:ext cx="8394343" cy="584775"/>
          </a:xfrm>
          <a:prstGeom prst="rect">
            <a:avLst/>
          </a:prstGeom>
          <a:noFill/>
        </p:spPr>
        <p:txBody>
          <a:bodyPr wrap="square" rtlCol="0">
            <a:spAutoFit/>
          </a:bodyPr>
          <a:lstStyle/>
          <a:p>
            <a:r>
              <a:rPr lang="fr-CH" sz="3200">
                <a:solidFill>
                  <a:schemeClr val="tx2">
                    <a:lumMod val="75000"/>
                  </a:schemeClr>
                </a:solidFill>
                <a:latin typeface="Tw Cen MT" panose="020B0602020104020603" pitchFamily="34" charset="0"/>
              </a:rPr>
              <a:t>Linear models</a:t>
            </a:r>
            <a:endParaRPr lang="en-GB" sz="3200">
              <a:solidFill>
                <a:schemeClr val="tx2">
                  <a:lumMod val="75000"/>
                </a:schemeClr>
              </a:solidFill>
              <a:latin typeface="Tw Cen MT" panose="020B0602020104020603" pitchFamily="34" charset="0"/>
            </a:endParaRPr>
          </a:p>
        </p:txBody>
      </p:sp>
      <p:cxnSp>
        <p:nvCxnSpPr>
          <p:cNvPr id="5" name="Straight Connector 4"/>
          <p:cNvCxnSpPr/>
          <p:nvPr/>
        </p:nvCxnSpPr>
        <p:spPr>
          <a:xfrm>
            <a:off x="395536" y="908720"/>
            <a:ext cx="8280920" cy="0"/>
          </a:xfrm>
          <a:prstGeom prst="line">
            <a:avLst/>
          </a:prstGeom>
          <a:ln w="28575">
            <a:solidFill>
              <a:schemeClr val="bg2">
                <a:lumMod val="25000"/>
              </a:schemeClr>
            </a:solidFill>
            <a:prstDash val="sysDot"/>
          </a:ln>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57200" y="1862760"/>
            <a:ext cx="3775931" cy="3798488"/>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788024" y="2030417"/>
            <a:ext cx="3611627" cy="3602925"/>
          </a:xfrm>
          <a:prstGeom prst="rect">
            <a:avLst/>
          </a:prstGeom>
        </p:spPr>
      </p:pic>
      <p:sp>
        <p:nvSpPr>
          <p:cNvPr id="2" name="TextBox 1"/>
          <p:cNvSpPr txBox="1"/>
          <p:nvPr/>
        </p:nvSpPr>
        <p:spPr>
          <a:xfrm>
            <a:off x="1352264" y="1208630"/>
            <a:ext cx="1985800" cy="584775"/>
          </a:xfrm>
          <a:prstGeom prst="rect">
            <a:avLst/>
          </a:prstGeom>
          <a:noFill/>
        </p:spPr>
        <p:txBody>
          <a:bodyPr wrap="none" rtlCol="0">
            <a:spAutoFit/>
          </a:bodyPr>
          <a:lstStyle/>
          <a:p>
            <a:pPr algn="ctr"/>
            <a:r>
              <a:rPr lang="en-GB" sz="1600">
                <a:latin typeface="Times New Roman" panose="02020603050405020304" pitchFamily="18" charset="0"/>
                <a:cs typeface="Times New Roman" panose="02020603050405020304" pitchFamily="18" charset="0"/>
              </a:rPr>
              <a:t>Continous dependent</a:t>
            </a:r>
          </a:p>
          <a:p>
            <a:pPr algn="ctr"/>
            <a:r>
              <a:rPr lang="en-GB" sz="1600">
                <a:latin typeface="Times New Roman" panose="02020603050405020304" pitchFamily="18" charset="0"/>
                <a:cs typeface="Times New Roman" panose="02020603050405020304" pitchFamily="18" charset="0"/>
              </a:rPr>
              <a:t>“regression model”</a:t>
            </a:r>
          </a:p>
        </p:txBody>
      </p:sp>
      <p:sp>
        <p:nvSpPr>
          <p:cNvPr id="8" name="TextBox 7"/>
          <p:cNvSpPr txBox="1"/>
          <p:nvPr/>
        </p:nvSpPr>
        <p:spPr>
          <a:xfrm>
            <a:off x="5696983" y="1204699"/>
            <a:ext cx="2029723" cy="584775"/>
          </a:xfrm>
          <a:prstGeom prst="rect">
            <a:avLst/>
          </a:prstGeom>
          <a:noFill/>
        </p:spPr>
        <p:txBody>
          <a:bodyPr wrap="none" rtlCol="0">
            <a:spAutoFit/>
          </a:bodyPr>
          <a:lstStyle/>
          <a:p>
            <a:pPr algn="ctr"/>
            <a:r>
              <a:rPr lang="en-GB" sz="1600">
                <a:latin typeface="Times New Roman" panose="02020603050405020304" pitchFamily="18" charset="0"/>
                <a:cs typeface="Times New Roman" panose="02020603050405020304" pitchFamily="18" charset="0"/>
              </a:rPr>
              <a:t>Categorical dependent</a:t>
            </a:r>
          </a:p>
          <a:p>
            <a:pPr algn="ctr"/>
            <a:r>
              <a:rPr lang="en-GB" sz="1600">
                <a:latin typeface="Times New Roman" panose="02020603050405020304" pitchFamily="18" charset="0"/>
                <a:cs typeface="Times New Roman" panose="02020603050405020304" pitchFamily="18" charset="0"/>
              </a:rPr>
              <a:t>“classification model”</a:t>
            </a:r>
          </a:p>
        </p:txBody>
      </p:sp>
    </p:spTree>
    <p:extLst>
      <p:ext uri="{BB962C8B-B14F-4D97-AF65-F5344CB8AC3E}">
        <p14:creationId xmlns:p14="http://schemas.microsoft.com/office/powerpoint/2010/main" val="21883317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04282"/>
            <a:ext cx="8229600" cy="4925144"/>
          </a:xfrm>
        </p:spPr>
        <p:txBody>
          <a:bodyPr>
            <a:normAutofit/>
          </a:bodyPr>
          <a:lstStyle/>
          <a:p>
            <a:r>
              <a:rPr lang="fr-CH" sz="1800" dirty="0" err="1">
                <a:latin typeface="Times New Roman" panose="02020603050405020304" pitchFamily="18" charset="0"/>
                <a:cs typeface="Times New Roman" panose="02020603050405020304" pitchFamily="18" charset="0"/>
              </a:rPr>
              <a:t>However</a:t>
            </a:r>
            <a:r>
              <a:rPr lang="fr-CH" sz="1800" dirty="0">
                <a:latin typeface="Times New Roman" panose="02020603050405020304" pitchFamily="18" charset="0"/>
                <a:cs typeface="Times New Roman" panose="02020603050405020304" pitchFamily="18" charset="0"/>
              </a:rPr>
              <a:t>, </a:t>
            </a:r>
            <a:r>
              <a:rPr lang="fr-CH" sz="1800" dirty="0" err="1">
                <a:latin typeface="Times New Roman" panose="02020603050405020304" pitchFamily="18" charset="0"/>
                <a:cs typeface="Times New Roman" panose="02020603050405020304" pitchFamily="18" charset="0"/>
              </a:rPr>
              <a:t>nonlinear</a:t>
            </a:r>
            <a:r>
              <a:rPr lang="fr-CH" sz="1800" dirty="0">
                <a:latin typeface="Times New Roman" panose="02020603050405020304" pitchFamily="18" charset="0"/>
                <a:cs typeface="Times New Roman" panose="02020603050405020304" pitchFamily="18" charset="0"/>
              </a:rPr>
              <a:t> patterns can </a:t>
            </a:r>
            <a:r>
              <a:rPr lang="fr-CH" sz="1800" dirty="0" err="1">
                <a:latin typeface="Times New Roman" panose="02020603050405020304" pitchFamily="18" charset="0"/>
                <a:cs typeface="Times New Roman" panose="02020603050405020304" pitchFamily="18" charset="0"/>
              </a:rPr>
              <a:t>include</a:t>
            </a:r>
            <a:r>
              <a:rPr lang="fr-CH" sz="1800" dirty="0">
                <a:latin typeface="Times New Roman" panose="02020603050405020304" pitchFamily="18" charset="0"/>
                <a:cs typeface="Times New Roman" panose="02020603050405020304" pitchFamily="18" charset="0"/>
              </a:rPr>
              <a:t> </a:t>
            </a:r>
            <a:r>
              <a:rPr lang="fr-CH" sz="1800" dirty="0" err="1">
                <a:latin typeface="Times New Roman" panose="02020603050405020304" pitchFamily="18" charset="0"/>
                <a:cs typeface="Times New Roman" panose="02020603050405020304" pitchFamily="18" charset="0"/>
              </a:rPr>
              <a:t>complex</a:t>
            </a:r>
            <a:r>
              <a:rPr lang="fr-CH" sz="1800" dirty="0">
                <a:latin typeface="Times New Roman" panose="02020603050405020304" pitchFamily="18" charset="0"/>
                <a:cs typeface="Times New Roman" panose="02020603050405020304" pitchFamily="18" charset="0"/>
              </a:rPr>
              <a:t> </a:t>
            </a:r>
            <a:r>
              <a:rPr lang="fr-CH" sz="1800" dirty="0" err="1">
                <a:latin typeface="Times New Roman" panose="02020603050405020304" pitchFamily="18" charset="0"/>
                <a:cs typeface="Times New Roman" panose="02020603050405020304" pitchFamily="18" charset="0"/>
              </a:rPr>
              <a:t>curvilinear</a:t>
            </a:r>
            <a:r>
              <a:rPr lang="fr-CH" sz="1800" b="1" dirty="0">
                <a:latin typeface="Times New Roman" panose="02020603050405020304" pitchFamily="18" charset="0"/>
                <a:cs typeface="Times New Roman" panose="02020603050405020304" pitchFamily="18" charset="0"/>
              </a:rPr>
              <a:t> </a:t>
            </a:r>
            <a:r>
              <a:rPr lang="fr-CH" sz="1800" dirty="0">
                <a:latin typeface="Times New Roman" panose="02020603050405020304" pitchFamily="18" charset="0"/>
                <a:cs typeface="Times New Roman" panose="02020603050405020304" pitchFamily="18" charset="0"/>
              </a:rPr>
              <a:t>associations and/or interactions </a:t>
            </a:r>
            <a:r>
              <a:rPr lang="fr-CH" sz="1800" dirty="0" err="1">
                <a:latin typeface="Times New Roman" panose="02020603050405020304" pitchFamily="18" charset="0"/>
                <a:cs typeface="Times New Roman" panose="02020603050405020304" pitchFamily="18" charset="0"/>
              </a:rPr>
              <a:t>between</a:t>
            </a:r>
            <a:r>
              <a:rPr lang="fr-CH" sz="1800" dirty="0">
                <a:latin typeface="Times New Roman" panose="02020603050405020304" pitchFamily="18" charset="0"/>
                <a:cs typeface="Times New Roman" panose="02020603050405020304" pitchFamily="18" charset="0"/>
              </a:rPr>
              <a:t> multiple </a:t>
            </a:r>
            <a:r>
              <a:rPr lang="fr-CH" sz="1800" dirty="0" err="1">
                <a:latin typeface="Times New Roman" panose="02020603050405020304" pitchFamily="18" charset="0"/>
                <a:cs typeface="Times New Roman" panose="02020603050405020304" pitchFamily="18" charset="0"/>
              </a:rPr>
              <a:t>predictors</a:t>
            </a:r>
            <a:r>
              <a:rPr lang="fr-CH" sz="1800" dirty="0">
                <a:latin typeface="Times New Roman" panose="02020603050405020304" pitchFamily="18" charset="0"/>
                <a:cs typeface="Times New Roman" panose="02020603050405020304" pitchFamily="18" charset="0"/>
              </a:rPr>
              <a:t> </a:t>
            </a:r>
            <a:r>
              <a:rPr lang="fr-CH" sz="1800" dirty="0" err="1">
                <a:latin typeface="Times New Roman" panose="02020603050405020304" pitchFamily="18" charset="0"/>
                <a:cs typeface="Times New Roman" panose="02020603050405020304" pitchFamily="18" charset="0"/>
              </a:rPr>
              <a:t>simultaneously</a:t>
            </a:r>
            <a:r>
              <a:rPr lang="fr-CH" sz="1800" dirty="0">
                <a:latin typeface="Times New Roman" panose="02020603050405020304" pitchFamily="18" charset="0"/>
                <a:cs typeface="Times New Roman" panose="02020603050405020304" pitchFamily="18" charset="0"/>
              </a:rPr>
              <a:t>. </a:t>
            </a:r>
            <a:r>
              <a:rPr lang="fr-CH" sz="1800" dirty="0" err="1">
                <a:solidFill>
                  <a:srgbClr val="C00000"/>
                </a:solidFill>
                <a:latin typeface="Times New Roman" panose="02020603050405020304" pitchFamily="18" charset="0"/>
                <a:cs typeface="Times New Roman" panose="02020603050405020304" pitchFamily="18" charset="0"/>
              </a:rPr>
              <a:t>Modelling</a:t>
            </a:r>
            <a:r>
              <a:rPr lang="fr-CH" sz="1800" dirty="0">
                <a:solidFill>
                  <a:srgbClr val="C00000"/>
                </a:solidFill>
                <a:latin typeface="Times New Roman" panose="02020603050405020304" pitchFamily="18" charset="0"/>
                <a:cs typeface="Times New Roman" panose="02020603050405020304" pitchFamily="18" charset="0"/>
              </a:rPr>
              <a:t> </a:t>
            </a:r>
            <a:r>
              <a:rPr lang="fr-CH" sz="1800" dirty="0" err="1">
                <a:solidFill>
                  <a:srgbClr val="C00000"/>
                </a:solidFill>
                <a:latin typeface="Times New Roman" panose="02020603050405020304" pitchFamily="18" charset="0"/>
                <a:cs typeface="Times New Roman" panose="02020603050405020304" pitchFamily="18" charset="0"/>
              </a:rPr>
              <a:t>nonlinearity</a:t>
            </a:r>
            <a:r>
              <a:rPr lang="fr-CH" sz="1800" dirty="0">
                <a:solidFill>
                  <a:srgbClr val="C00000"/>
                </a:solidFill>
                <a:latin typeface="Times New Roman" panose="02020603050405020304" pitchFamily="18" charset="0"/>
                <a:cs typeface="Times New Roman" panose="02020603050405020304" pitchFamily="18" charset="0"/>
              </a:rPr>
              <a:t> </a:t>
            </a:r>
            <a:r>
              <a:rPr lang="fr-CH" sz="1800" dirty="0" err="1">
                <a:solidFill>
                  <a:srgbClr val="C00000"/>
                </a:solidFill>
                <a:latin typeface="Times New Roman" panose="02020603050405020304" pitchFamily="18" charset="0"/>
                <a:cs typeface="Times New Roman" panose="02020603050405020304" pitchFamily="18" charset="0"/>
              </a:rPr>
              <a:t>is</a:t>
            </a:r>
            <a:r>
              <a:rPr lang="fr-CH" sz="1800" dirty="0">
                <a:solidFill>
                  <a:srgbClr val="C00000"/>
                </a:solidFill>
                <a:latin typeface="Times New Roman" panose="02020603050405020304" pitchFamily="18" charset="0"/>
                <a:cs typeface="Times New Roman" panose="02020603050405020304" pitchFamily="18" charset="0"/>
              </a:rPr>
              <a:t> the </a:t>
            </a:r>
            <a:r>
              <a:rPr lang="fr-CH" sz="1800" dirty="0" err="1">
                <a:solidFill>
                  <a:srgbClr val="C00000"/>
                </a:solidFill>
                <a:latin typeface="Times New Roman" panose="02020603050405020304" pitchFamily="18" charset="0"/>
                <a:cs typeface="Times New Roman" panose="02020603050405020304" pitchFamily="18" charset="0"/>
              </a:rPr>
              <a:t>primary</a:t>
            </a:r>
            <a:r>
              <a:rPr lang="fr-CH" sz="1800" dirty="0">
                <a:solidFill>
                  <a:srgbClr val="C00000"/>
                </a:solidFill>
                <a:latin typeface="Times New Roman" panose="02020603050405020304" pitchFamily="18" charset="0"/>
                <a:cs typeface="Times New Roman" panose="02020603050405020304" pitchFamily="18" charset="0"/>
              </a:rPr>
              <a:t> </a:t>
            </a:r>
            <a:r>
              <a:rPr lang="fr-CH" sz="1800" dirty="0" err="1">
                <a:solidFill>
                  <a:srgbClr val="C00000"/>
                </a:solidFill>
                <a:latin typeface="Times New Roman" panose="02020603050405020304" pitchFamily="18" charset="0"/>
                <a:cs typeface="Times New Roman" panose="02020603050405020304" pitchFamily="18" charset="0"/>
              </a:rPr>
              <a:t>reason</a:t>
            </a:r>
            <a:r>
              <a:rPr lang="fr-CH" sz="1800" dirty="0">
                <a:solidFill>
                  <a:srgbClr val="C00000"/>
                </a:solidFill>
                <a:latin typeface="Times New Roman" panose="02020603050405020304" pitchFamily="18" charset="0"/>
                <a:cs typeface="Times New Roman" panose="02020603050405020304" pitchFamily="18" charset="0"/>
              </a:rPr>
              <a:t> </a:t>
            </a:r>
            <a:r>
              <a:rPr lang="fr-CH" sz="1800" dirty="0" err="1">
                <a:solidFill>
                  <a:srgbClr val="C00000"/>
                </a:solidFill>
                <a:latin typeface="Times New Roman" panose="02020603050405020304" pitchFamily="18" charset="0"/>
                <a:cs typeface="Times New Roman" panose="02020603050405020304" pitchFamily="18" charset="0"/>
              </a:rPr>
              <a:t>why</a:t>
            </a:r>
            <a:r>
              <a:rPr lang="fr-CH" sz="1800" dirty="0">
                <a:solidFill>
                  <a:srgbClr val="C00000"/>
                </a:solidFill>
                <a:latin typeface="Times New Roman" panose="02020603050405020304" pitchFamily="18" charset="0"/>
                <a:cs typeface="Times New Roman" panose="02020603050405020304" pitchFamily="18" charset="0"/>
              </a:rPr>
              <a:t> </a:t>
            </a:r>
            <a:r>
              <a:rPr lang="fr-CH" sz="1800" dirty="0" err="1">
                <a:solidFill>
                  <a:srgbClr val="C00000"/>
                </a:solidFill>
                <a:latin typeface="Times New Roman" panose="02020603050405020304" pitchFamily="18" charset="0"/>
                <a:cs typeface="Times New Roman" panose="02020603050405020304" pitchFamily="18" charset="0"/>
              </a:rPr>
              <a:t>most</a:t>
            </a:r>
            <a:r>
              <a:rPr lang="fr-CH" sz="1800" dirty="0">
                <a:solidFill>
                  <a:srgbClr val="C00000"/>
                </a:solidFill>
                <a:latin typeface="Times New Roman" panose="02020603050405020304" pitchFamily="18" charset="0"/>
                <a:cs typeface="Times New Roman" panose="02020603050405020304" pitchFamily="18" charset="0"/>
              </a:rPr>
              <a:t> ML </a:t>
            </a:r>
            <a:r>
              <a:rPr lang="fr-CH" sz="1800" dirty="0" err="1">
                <a:solidFill>
                  <a:srgbClr val="C00000"/>
                </a:solidFill>
                <a:latin typeface="Times New Roman" panose="02020603050405020304" pitchFamily="18" charset="0"/>
                <a:cs typeface="Times New Roman" panose="02020603050405020304" pitchFamily="18" charset="0"/>
              </a:rPr>
              <a:t>models</a:t>
            </a:r>
            <a:r>
              <a:rPr lang="fr-CH" sz="1800" dirty="0">
                <a:solidFill>
                  <a:srgbClr val="C00000"/>
                </a:solidFill>
                <a:latin typeface="Times New Roman" panose="02020603050405020304" pitchFamily="18" charset="0"/>
                <a:cs typeface="Times New Roman" panose="02020603050405020304" pitchFamily="18" charset="0"/>
              </a:rPr>
              <a:t> </a:t>
            </a:r>
            <a:r>
              <a:rPr lang="fr-CH" sz="1800" dirty="0" err="1">
                <a:solidFill>
                  <a:srgbClr val="C00000"/>
                </a:solidFill>
                <a:latin typeface="Times New Roman" panose="02020603050405020304" pitchFamily="18" charset="0"/>
                <a:cs typeface="Times New Roman" panose="02020603050405020304" pitchFamily="18" charset="0"/>
              </a:rPr>
              <a:t>exist</a:t>
            </a:r>
            <a:r>
              <a:rPr lang="fr-CH" sz="1800" dirty="0">
                <a:solidFill>
                  <a:srgbClr val="C00000"/>
                </a:solidFill>
                <a:latin typeface="Times New Roman" panose="02020603050405020304" pitchFamily="18" charset="0"/>
                <a:cs typeface="Times New Roman" panose="02020603050405020304" pitchFamily="18" charset="0"/>
              </a:rPr>
              <a:t>! </a:t>
            </a:r>
          </a:p>
        </p:txBody>
      </p:sp>
      <p:sp>
        <p:nvSpPr>
          <p:cNvPr id="4" name="TextBox 3"/>
          <p:cNvSpPr txBox="1"/>
          <p:nvPr/>
        </p:nvSpPr>
        <p:spPr>
          <a:xfrm>
            <a:off x="426129" y="188640"/>
            <a:ext cx="8034303" cy="584775"/>
          </a:xfrm>
          <a:prstGeom prst="rect">
            <a:avLst/>
          </a:prstGeom>
          <a:noFill/>
        </p:spPr>
        <p:txBody>
          <a:bodyPr wrap="square" rtlCol="0">
            <a:spAutoFit/>
          </a:bodyPr>
          <a:lstStyle/>
          <a:p>
            <a:r>
              <a:rPr lang="fr-CH" sz="3200">
                <a:solidFill>
                  <a:schemeClr val="tx2">
                    <a:lumMod val="75000"/>
                  </a:schemeClr>
                </a:solidFill>
                <a:latin typeface="Tw Cen MT" panose="020B0602020104020603" pitchFamily="34" charset="0"/>
              </a:rPr>
              <a:t>Nonlinearity problem</a:t>
            </a:r>
            <a:endParaRPr lang="en-GB" sz="3200">
              <a:solidFill>
                <a:schemeClr val="tx2">
                  <a:lumMod val="75000"/>
                </a:schemeClr>
              </a:solidFill>
              <a:latin typeface="Tw Cen MT" panose="020B0602020104020603" pitchFamily="34" charset="0"/>
            </a:endParaRPr>
          </a:p>
        </p:txBody>
      </p:sp>
      <p:cxnSp>
        <p:nvCxnSpPr>
          <p:cNvPr id="5" name="Straight Connector 4"/>
          <p:cNvCxnSpPr/>
          <p:nvPr/>
        </p:nvCxnSpPr>
        <p:spPr>
          <a:xfrm>
            <a:off x="395536" y="908720"/>
            <a:ext cx="8280920" cy="0"/>
          </a:xfrm>
          <a:prstGeom prst="line">
            <a:avLst/>
          </a:prstGeom>
          <a:ln w="28575">
            <a:solidFill>
              <a:schemeClr val="bg2">
                <a:lumMod val="25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18" name="Group 17">
            <a:extLst>
              <a:ext uri="{FF2B5EF4-FFF2-40B4-BE49-F238E27FC236}">
                <a16:creationId xmlns:a16="http://schemas.microsoft.com/office/drawing/2014/main" id="{4C67B548-CEDE-4F4C-941F-E605E0CABAB1}"/>
              </a:ext>
            </a:extLst>
          </p:cNvPr>
          <p:cNvGrpSpPr>
            <a:grpSpLocks noChangeAspect="1"/>
          </p:cNvGrpSpPr>
          <p:nvPr/>
        </p:nvGrpSpPr>
        <p:grpSpPr>
          <a:xfrm>
            <a:off x="1835696" y="3284984"/>
            <a:ext cx="5642971" cy="2986969"/>
            <a:chOff x="2051720" y="3671640"/>
            <a:chExt cx="5455665" cy="2887823"/>
          </a:xfrm>
        </p:grpSpPr>
        <p:pic>
          <p:nvPicPr>
            <p:cNvPr id="6" name="Picture 5"/>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2111021" y="3671640"/>
              <a:ext cx="5396364" cy="1322638"/>
            </a:xfrm>
            <a:prstGeom prst="rect">
              <a:avLst/>
            </a:prstGeom>
          </p:spPr>
        </p:pic>
        <p:pic>
          <p:nvPicPr>
            <p:cNvPr id="7" name="Picture 6"/>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2051720" y="5206788"/>
              <a:ext cx="5396364" cy="1322638"/>
            </a:xfrm>
            <a:prstGeom prst="rect">
              <a:avLst/>
            </a:prstGeom>
          </p:spPr>
        </p:pic>
        <p:sp>
          <p:nvSpPr>
            <p:cNvPr id="8" name="TextBox 7"/>
            <p:cNvSpPr txBox="1"/>
            <p:nvPr/>
          </p:nvSpPr>
          <p:spPr>
            <a:xfrm>
              <a:off x="2051720" y="4759713"/>
              <a:ext cx="259008" cy="253463"/>
            </a:xfrm>
            <a:prstGeom prst="rect">
              <a:avLst/>
            </a:prstGeom>
            <a:noFill/>
          </p:spPr>
          <p:txBody>
            <a:bodyPr wrap="none" rtlCol="0">
              <a:spAutoFit/>
            </a:bodyPr>
            <a:lstStyle/>
            <a:p>
              <a:r>
                <a:rPr lang="en-GB" sz="1400">
                  <a:latin typeface="Times New Roman" panose="02020603050405020304" pitchFamily="18" charset="0"/>
                  <a:cs typeface="Times New Roman" panose="02020603050405020304" pitchFamily="18" charset="0"/>
                </a:rPr>
                <a:t>A</a:t>
              </a:r>
            </a:p>
          </p:txBody>
        </p:sp>
        <p:sp>
          <p:nvSpPr>
            <p:cNvPr id="9" name="TextBox 8"/>
            <p:cNvSpPr txBox="1"/>
            <p:nvPr/>
          </p:nvSpPr>
          <p:spPr>
            <a:xfrm>
              <a:off x="4067944" y="4759713"/>
              <a:ext cx="251088" cy="253463"/>
            </a:xfrm>
            <a:prstGeom prst="rect">
              <a:avLst/>
            </a:prstGeom>
            <a:noFill/>
          </p:spPr>
          <p:txBody>
            <a:bodyPr wrap="none" rtlCol="0">
              <a:spAutoFit/>
            </a:bodyPr>
            <a:lstStyle/>
            <a:p>
              <a:r>
                <a:rPr lang="en-GB" sz="1400">
                  <a:latin typeface="Times New Roman" panose="02020603050405020304" pitchFamily="18" charset="0"/>
                  <a:cs typeface="Times New Roman" panose="02020603050405020304" pitchFamily="18" charset="0"/>
                </a:rPr>
                <a:t>B</a:t>
              </a:r>
            </a:p>
          </p:txBody>
        </p:sp>
        <p:sp>
          <p:nvSpPr>
            <p:cNvPr id="10" name="TextBox 9"/>
            <p:cNvSpPr txBox="1"/>
            <p:nvPr/>
          </p:nvSpPr>
          <p:spPr>
            <a:xfrm>
              <a:off x="5779968" y="4759713"/>
              <a:ext cx="251088" cy="253463"/>
            </a:xfrm>
            <a:prstGeom prst="rect">
              <a:avLst/>
            </a:prstGeom>
            <a:noFill/>
          </p:spPr>
          <p:txBody>
            <a:bodyPr wrap="none" rtlCol="0">
              <a:spAutoFit/>
            </a:bodyPr>
            <a:lstStyle/>
            <a:p>
              <a:r>
                <a:rPr lang="en-GB" sz="1400">
                  <a:latin typeface="Times New Roman" panose="02020603050405020304" pitchFamily="18" charset="0"/>
                  <a:cs typeface="Times New Roman" panose="02020603050405020304" pitchFamily="18" charset="0"/>
                </a:rPr>
                <a:t>C</a:t>
              </a:r>
            </a:p>
          </p:txBody>
        </p:sp>
        <p:sp>
          <p:nvSpPr>
            <p:cNvPr id="11" name="TextBox 10"/>
            <p:cNvSpPr txBox="1"/>
            <p:nvPr/>
          </p:nvSpPr>
          <p:spPr>
            <a:xfrm>
              <a:off x="2051720" y="6306000"/>
              <a:ext cx="259008" cy="253463"/>
            </a:xfrm>
            <a:prstGeom prst="rect">
              <a:avLst/>
            </a:prstGeom>
            <a:noFill/>
          </p:spPr>
          <p:txBody>
            <a:bodyPr wrap="none" rtlCol="0">
              <a:spAutoFit/>
            </a:bodyPr>
            <a:lstStyle/>
            <a:p>
              <a:r>
                <a:rPr lang="en-GB" sz="1400">
                  <a:latin typeface="Times New Roman" panose="02020603050405020304" pitchFamily="18" charset="0"/>
                  <a:cs typeface="Times New Roman" panose="02020603050405020304" pitchFamily="18" charset="0"/>
                </a:rPr>
                <a:t>D</a:t>
              </a:r>
            </a:p>
          </p:txBody>
        </p:sp>
        <p:sp>
          <p:nvSpPr>
            <p:cNvPr id="12" name="TextBox 11"/>
            <p:cNvSpPr txBox="1"/>
            <p:nvPr/>
          </p:nvSpPr>
          <p:spPr>
            <a:xfrm>
              <a:off x="4067944" y="6305999"/>
              <a:ext cx="241846" cy="253463"/>
            </a:xfrm>
            <a:prstGeom prst="rect">
              <a:avLst/>
            </a:prstGeom>
            <a:noFill/>
          </p:spPr>
          <p:txBody>
            <a:bodyPr wrap="none" rtlCol="0">
              <a:spAutoFit/>
            </a:bodyPr>
            <a:lstStyle/>
            <a:p>
              <a:r>
                <a:rPr lang="en-GB" sz="1400">
                  <a:latin typeface="Times New Roman" panose="02020603050405020304" pitchFamily="18" charset="0"/>
                  <a:cs typeface="Times New Roman" panose="02020603050405020304" pitchFamily="18" charset="0"/>
                </a:rPr>
                <a:t>E</a:t>
              </a:r>
            </a:p>
          </p:txBody>
        </p:sp>
        <p:sp>
          <p:nvSpPr>
            <p:cNvPr id="13" name="TextBox 12"/>
            <p:cNvSpPr txBox="1"/>
            <p:nvPr/>
          </p:nvSpPr>
          <p:spPr>
            <a:xfrm>
              <a:off x="5779964" y="6305990"/>
              <a:ext cx="233925" cy="253463"/>
            </a:xfrm>
            <a:prstGeom prst="rect">
              <a:avLst/>
            </a:prstGeom>
            <a:noFill/>
          </p:spPr>
          <p:txBody>
            <a:bodyPr wrap="none" rtlCol="0">
              <a:spAutoFit/>
            </a:bodyPr>
            <a:lstStyle/>
            <a:p>
              <a:r>
                <a:rPr lang="en-GB" sz="1400">
                  <a:latin typeface="Times New Roman" panose="02020603050405020304" pitchFamily="18" charset="0"/>
                  <a:cs typeface="Times New Roman" panose="02020603050405020304" pitchFamily="18" charset="0"/>
                </a:rPr>
                <a:t>F</a:t>
              </a:r>
            </a:p>
          </p:txBody>
        </p:sp>
      </p:grpSp>
    </p:spTree>
    <p:extLst>
      <p:ext uri="{BB962C8B-B14F-4D97-AF65-F5344CB8AC3E}">
        <p14:creationId xmlns:p14="http://schemas.microsoft.com/office/powerpoint/2010/main" val="33745703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26129" y="188640"/>
            <a:ext cx="8034303" cy="584775"/>
          </a:xfrm>
          <a:prstGeom prst="rect">
            <a:avLst/>
          </a:prstGeom>
          <a:noFill/>
        </p:spPr>
        <p:txBody>
          <a:bodyPr wrap="square" rtlCol="0">
            <a:spAutoFit/>
          </a:bodyPr>
          <a:lstStyle/>
          <a:p>
            <a:r>
              <a:rPr lang="fr-CH" sz="3200" dirty="0">
                <a:solidFill>
                  <a:schemeClr val="tx2">
                    <a:lumMod val="75000"/>
                  </a:schemeClr>
                </a:solidFill>
                <a:latin typeface="Tw Cen MT" panose="020B0602020104020603" pitchFamily="34" charset="0"/>
              </a:rPr>
              <a:t>How can </a:t>
            </a:r>
            <a:r>
              <a:rPr lang="fr-CH" sz="3200" dirty="0" err="1">
                <a:solidFill>
                  <a:schemeClr val="tx2">
                    <a:lumMod val="75000"/>
                  </a:schemeClr>
                </a:solidFill>
                <a:latin typeface="Tw Cen MT" panose="020B0602020104020603" pitchFamily="34" charset="0"/>
              </a:rPr>
              <a:t>we</a:t>
            </a:r>
            <a:r>
              <a:rPr lang="fr-CH" sz="3200" dirty="0">
                <a:solidFill>
                  <a:schemeClr val="tx2">
                    <a:lumMod val="75000"/>
                  </a:schemeClr>
                </a:solidFill>
                <a:latin typeface="Tw Cen MT" panose="020B0602020104020603" pitchFamily="34" charset="0"/>
              </a:rPr>
              <a:t> </a:t>
            </a:r>
            <a:r>
              <a:rPr lang="fr-CH" sz="3200" dirty="0" err="1">
                <a:solidFill>
                  <a:schemeClr val="tx2">
                    <a:lumMod val="75000"/>
                  </a:schemeClr>
                </a:solidFill>
                <a:latin typeface="Tw Cen MT" panose="020B0602020104020603" pitchFamily="34" charset="0"/>
              </a:rPr>
              <a:t>achieve</a:t>
            </a:r>
            <a:r>
              <a:rPr lang="fr-CH" sz="3200" dirty="0">
                <a:solidFill>
                  <a:schemeClr val="tx2">
                    <a:lumMod val="75000"/>
                  </a:schemeClr>
                </a:solidFill>
                <a:latin typeface="Tw Cen MT" panose="020B0602020104020603" pitchFamily="34" charset="0"/>
              </a:rPr>
              <a:t> </a:t>
            </a:r>
            <a:r>
              <a:rPr lang="fr-CH" sz="3200" dirty="0" err="1">
                <a:solidFill>
                  <a:schemeClr val="tx2">
                    <a:lumMod val="75000"/>
                  </a:schemeClr>
                </a:solidFill>
                <a:latin typeface="Tw Cen MT" panose="020B0602020104020603" pitchFamily="34" charset="0"/>
              </a:rPr>
              <a:t>nonlinearity</a:t>
            </a:r>
            <a:r>
              <a:rPr lang="fr-CH" sz="3200" dirty="0">
                <a:solidFill>
                  <a:schemeClr val="tx2">
                    <a:lumMod val="75000"/>
                  </a:schemeClr>
                </a:solidFill>
                <a:latin typeface="Tw Cen MT" panose="020B0602020104020603" pitchFamily="34" charset="0"/>
              </a:rPr>
              <a:t>?</a:t>
            </a:r>
            <a:endParaRPr lang="en-GB" sz="3200" dirty="0">
              <a:solidFill>
                <a:schemeClr val="tx2">
                  <a:lumMod val="75000"/>
                </a:schemeClr>
              </a:solidFill>
              <a:latin typeface="Tw Cen MT" panose="020B0602020104020603" pitchFamily="34" charset="0"/>
            </a:endParaRPr>
          </a:p>
        </p:txBody>
      </p:sp>
      <p:cxnSp>
        <p:nvCxnSpPr>
          <p:cNvPr id="5" name="Straight Connector 4"/>
          <p:cNvCxnSpPr/>
          <p:nvPr/>
        </p:nvCxnSpPr>
        <p:spPr>
          <a:xfrm>
            <a:off x="395536" y="908720"/>
            <a:ext cx="8280920" cy="0"/>
          </a:xfrm>
          <a:prstGeom prst="line">
            <a:avLst/>
          </a:prstGeom>
          <a:ln w="28575">
            <a:solidFill>
              <a:schemeClr val="bg2">
                <a:lumMod val="25000"/>
              </a:schemeClr>
            </a:solidFill>
            <a:prstDash val="sysDot"/>
          </a:ln>
        </p:spPr>
        <p:style>
          <a:lnRef idx="1">
            <a:schemeClr val="accent1"/>
          </a:lnRef>
          <a:fillRef idx="0">
            <a:schemeClr val="accent1"/>
          </a:fillRef>
          <a:effectRef idx="0">
            <a:schemeClr val="accent1"/>
          </a:effectRef>
          <a:fontRef idx="minor">
            <a:schemeClr val="tx1"/>
          </a:fontRef>
        </p:style>
      </p:cxnSp>
      <p:pic>
        <p:nvPicPr>
          <p:cNvPr id="3" name="Picture 2"/>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51520" y="1556791"/>
            <a:ext cx="4529893" cy="4519107"/>
          </a:xfrm>
          <a:prstGeom prst="rect">
            <a:avLst/>
          </a:prstGeom>
        </p:spPr>
      </p:pic>
    </p:spTree>
    <p:extLst>
      <p:ext uri="{BB962C8B-B14F-4D97-AF65-F5344CB8AC3E}">
        <p14:creationId xmlns:p14="http://schemas.microsoft.com/office/powerpoint/2010/main" val="14155149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395536" y="908720"/>
            <a:ext cx="8280920" cy="0"/>
          </a:xfrm>
          <a:prstGeom prst="line">
            <a:avLst/>
          </a:prstGeom>
          <a:ln w="28575">
            <a:solidFill>
              <a:schemeClr val="bg2">
                <a:lumMod val="25000"/>
              </a:schemeClr>
            </a:solidFill>
            <a:prstDash val="sysDot"/>
          </a:ln>
        </p:spPr>
        <p:style>
          <a:lnRef idx="1">
            <a:schemeClr val="accent1"/>
          </a:lnRef>
          <a:fillRef idx="0">
            <a:schemeClr val="accent1"/>
          </a:fillRef>
          <a:effectRef idx="0">
            <a:schemeClr val="accent1"/>
          </a:effectRef>
          <a:fontRef idx="minor">
            <a:schemeClr val="tx1"/>
          </a:fontRef>
        </p:style>
      </p:cxnSp>
      <p:pic>
        <p:nvPicPr>
          <p:cNvPr id="3" name="Picture 2"/>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51520" y="1556791"/>
            <a:ext cx="4529892" cy="4519107"/>
          </a:xfrm>
          <a:prstGeom prst="rect">
            <a:avLst/>
          </a:prstGeom>
        </p:spPr>
      </p:pic>
      <p:sp>
        <p:nvSpPr>
          <p:cNvPr id="18" name="TextBox 17"/>
          <p:cNvSpPr txBox="1"/>
          <p:nvPr/>
        </p:nvSpPr>
        <p:spPr>
          <a:xfrm>
            <a:off x="5292080" y="1660597"/>
            <a:ext cx="1396536" cy="307777"/>
          </a:xfrm>
          <a:prstGeom prst="rect">
            <a:avLst/>
          </a:prstGeom>
          <a:noFill/>
        </p:spPr>
        <p:txBody>
          <a:bodyPr wrap="none" rtlCol="0">
            <a:spAutoFit/>
          </a:bodyPr>
          <a:lstStyle/>
          <a:p>
            <a:r>
              <a:rPr lang="en-GB" sz="1400" dirty="0">
                <a:latin typeface="Times New Roman" panose="02020603050405020304" pitchFamily="18" charset="0"/>
                <a:cs typeface="Times New Roman" panose="02020603050405020304" pitchFamily="18" charset="0"/>
              </a:rPr>
              <a:t>E(Y) = </a:t>
            </a:r>
            <a:r>
              <a:rPr lang="el-GR" sz="1400" i="1" dirty="0">
                <a:latin typeface="Times New Roman" panose="02020603050405020304" pitchFamily="18" charset="0"/>
                <a:cs typeface="Times New Roman" panose="02020603050405020304" pitchFamily="18" charset="0"/>
              </a:rPr>
              <a:t>β</a:t>
            </a:r>
            <a:r>
              <a:rPr lang="en-GB" sz="1400" i="1" baseline="-25000" dirty="0">
                <a:latin typeface="Times New Roman" panose="02020603050405020304" pitchFamily="18" charset="0"/>
                <a:cs typeface="Times New Roman" panose="02020603050405020304" pitchFamily="18" charset="0"/>
              </a:rPr>
              <a:t>0</a:t>
            </a:r>
            <a:r>
              <a:rPr lang="en-GB" sz="1400" dirty="0">
                <a:latin typeface="Times New Roman" panose="02020603050405020304" pitchFamily="18" charset="0"/>
                <a:cs typeface="Times New Roman" panose="02020603050405020304" pitchFamily="18" charset="0"/>
              </a:rPr>
              <a:t> + </a:t>
            </a:r>
            <a:r>
              <a:rPr lang="el-GR" sz="1400" i="1" dirty="0">
                <a:latin typeface="Times New Roman" panose="02020603050405020304" pitchFamily="18" charset="0"/>
                <a:cs typeface="Times New Roman" panose="02020603050405020304" pitchFamily="18" charset="0"/>
              </a:rPr>
              <a:t>β</a:t>
            </a:r>
            <a:r>
              <a:rPr lang="en-GB" sz="1400" i="1" baseline="-25000" dirty="0">
                <a:latin typeface="Times New Roman" panose="02020603050405020304" pitchFamily="18" charset="0"/>
                <a:cs typeface="Times New Roman" panose="02020603050405020304" pitchFamily="18" charset="0"/>
              </a:rPr>
              <a:t>1</a:t>
            </a:r>
            <a:r>
              <a:rPr lang="en-GB" sz="1400" dirty="0">
                <a:latin typeface="Times New Roman" panose="02020603050405020304" pitchFamily="18" charset="0"/>
                <a:cs typeface="Times New Roman" panose="02020603050405020304" pitchFamily="18" charset="0"/>
              </a:rPr>
              <a:t>X</a:t>
            </a:r>
          </a:p>
        </p:txBody>
      </p:sp>
      <p:sp>
        <p:nvSpPr>
          <p:cNvPr id="20" name="TextBox 19"/>
          <p:cNvSpPr txBox="1"/>
          <p:nvPr/>
        </p:nvSpPr>
        <p:spPr>
          <a:xfrm>
            <a:off x="5868144" y="6237312"/>
            <a:ext cx="2553904" cy="307777"/>
          </a:xfrm>
          <a:prstGeom prst="rect">
            <a:avLst/>
          </a:prstGeom>
          <a:noFill/>
        </p:spPr>
        <p:txBody>
          <a:bodyPr wrap="none" rtlCol="0">
            <a:spAutoFit/>
          </a:bodyPr>
          <a:lstStyle/>
          <a:p>
            <a:r>
              <a:rPr lang="en-GB" sz="1400">
                <a:latin typeface="Times New Roman" panose="02020603050405020304" pitchFamily="18" charset="0"/>
                <a:cs typeface="Times New Roman" panose="02020603050405020304" pitchFamily="18" charset="0"/>
              </a:rPr>
              <a:t>Dimension of the predictor set: </a:t>
            </a:r>
            <a:r>
              <a:rPr lang="en-GB" sz="1400" dirty="0">
                <a:latin typeface="Times New Roman" panose="02020603050405020304" pitchFamily="18" charset="0"/>
                <a:cs typeface="Times New Roman" panose="02020603050405020304" pitchFamily="18" charset="0"/>
              </a:rPr>
              <a:t>1</a:t>
            </a:r>
          </a:p>
        </p:txBody>
      </p:sp>
      <p:graphicFrame>
        <p:nvGraphicFramePr>
          <p:cNvPr id="8" name="Table 7"/>
          <p:cNvGraphicFramePr>
            <a:graphicFrameLocks noGrp="1"/>
          </p:cNvGraphicFramePr>
          <p:nvPr>
            <p:extLst>
              <p:ext uri="{D42A27DB-BD31-4B8C-83A1-F6EECF244321}">
                <p14:modId xmlns:p14="http://schemas.microsoft.com/office/powerpoint/2010/main" val="3374671700"/>
              </p:ext>
            </p:extLst>
          </p:nvPr>
        </p:nvGraphicFramePr>
        <p:xfrm>
          <a:off x="5300966" y="2204864"/>
          <a:ext cx="2879968" cy="3634670"/>
        </p:xfrm>
        <a:graphic>
          <a:graphicData uri="http://schemas.openxmlformats.org/drawingml/2006/table">
            <a:tbl>
              <a:tblPr firstRow="1" bandRow="1">
                <a:tableStyleId>{5940675A-B579-460E-94D1-54222C63F5DA}</a:tableStyleId>
              </a:tblPr>
              <a:tblGrid>
                <a:gridCol w="719992">
                  <a:extLst>
                    <a:ext uri="{9D8B030D-6E8A-4147-A177-3AD203B41FA5}">
                      <a16:colId xmlns:a16="http://schemas.microsoft.com/office/drawing/2014/main" val="20000"/>
                    </a:ext>
                  </a:extLst>
                </a:gridCol>
                <a:gridCol w="719992">
                  <a:extLst>
                    <a:ext uri="{9D8B030D-6E8A-4147-A177-3AD203B41FA5}">
                      <a16:colId xmlns:a16="http://schemas.microsoft.com/office/drawing/2014/main" val="20001"/>
                    </a:ext>
                  </a:extLst>
                </a:gridCol>
                <a:gridCol w="719992">
                  <a:extLst>
                    <a:ext uri="{9D8B030D-6E8A-4147-A177-3AD203B41FA5}">
                      <a16:colId xmlns:a16="http://schemas.microsoft.com/office/drawing/2014/main" val="20002"/>
                    </a:ext>
                  </a:extLst>
                </a:gridCol>
                <a:gridCol w="719992">
                  <a:extLst>
                    <a:ext uri="{9D8B030D-6E8A-4147-A177-3AD203B41FA5}">
                      <a16:colId xmlns:a16="http://schemas.microsoft.com/office/drawing/2014/main" val="20003"/>
                    </a:ext>
                  </a:extLst>
                </a:gridCol>
              </a:tblGrid>
              <a:tr h="363467">
                <a:tc>
                  <a:txBody>
                    <a:bodyPr/>
                    <a:lstStyle/>
                    <a:p>
                      <a:pPr algn="r"/>
                      <a:r>
                        <a:rPr lang="en-GB" sz="1400" dirty="0">
                          <a:latin typeface="Times New Roman" panose="02020603050405020304" pitchFamily="18" charset="0"/>
                          <a:cs typeface="Times New Roman" panose="02020603050405020304" pitchFamily="18" charset="0"/>
                        </a:rPr>
                        <a:t>X</a:t>
                      </a:r>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tc>
                  <a:txBody>
                    <a:bodyPr/>
                    <a:lstStyle/>
                    <a:p>
                      <a:pPr algn="r"/>
                      <a:r>
                        <a:rPr lang="en-GB" sz="1400" dirty="0">
                          <a:solidFill>
                            <a:schemeClr val="bg1"/>
                          </a:solidFill>
                          <a:latin typeface="Times New Roman" panose="02020603050405020304" pitchFamily="18" charset="0"/>
                          <a:cs typeface="Times New Roman" panose="02020603050405020304" pitchFamily="18" charset="0"/>
                        </a:rPr>
                        <a:t>X</a:t>
                      </a:r>
                      <a:r>
                        <a:rPr lang="en-GB" sz="1400" baseline="30000" dirty="0">
                          <a:solidFill>
                            <a:schemeClr val="bg1"/>
                          </a:solidFill>
                          <a:latin typeface="Times New Roman" panose="02020603050405020304" pitchFamily="18" charset="0"/>
                          <a:cs typeface="Times New Roman" panose="02020603050405020304" pitchFamily="18" charset="0"/>
                        </a:rPr>
                        <a:t>2</a:t>
                      </a:r>
                      <a:endParaRPr lang="en-GB" sz="1400"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r"/>
                      <a:r>
                        <a:rPr lang="en-GB" sz="1400" dirty="0">
                          <a:solidFill>
                            <a:schemeClr val="bg1"/>
                          </a:solidFill>
                          <a:latin typeface="Times New Roman" panose="02020603050405020304" pitchFamily="18" charset="0"/>
                          <a:cs typeface="Times New Roman" panose="02020603050405020304" pitchFamily="18" charset="0"/>
                        </a:rPr>
                        <a:t>X</a:t>
                      </a:r>
                      <a:r>
                        <a:rPr lang="en-GB" sz="1400" baseline="30000" dirty="0">
                          <a:solidFill>
                            <a:schemeClr val="bg1"/>
                          </a:solidFill>
                          <a:latin typeface="Times New Roman" panose="02020603050405020304" pitchFamily="18" charset="0"/>
                          <a:cs typeface="Times New Roman" panose="02020603050405020304" pitchFamily="18" charset="0"/>
                        </a:rPr>
                        <a:t>3</a:t>
                      </a:r>
                      <a:endParaRPr lang="en-GB" sz="1400" dirty="0">
                        <a:solidFill>
                          <a:schemeClr val="bg1"/>
                        </a:solidFill>
                        <a:latin typeface="Times New Roman" panose="02020603050405020304" pitchFamily="18" charset="0"/>
                        <a:cs typeface="Times New Roman" panose="02020603050405020304" pitchFamily="18"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r"/>
                      <a:r>
                        <a:rPr lang="en-GB" sz="1400" dirty="0">
                          <a:solidFill>
                            <a:schemeClr val="bg1"/>
                          </a:solidFill>
                          <a:latin typeface="Times New Roman" panose="02020603050405020304" pitchFamily="18" charset="0"/>
                          <a:cs typeface="Times New Roman" panose="02020603050405020304" pitchFamily="18" charset="0"/>
                        </a:rPr>
                        <a:t>X</a:t>
                      </a:r>
                      <a:r>
                        <a:rPr lang="en-GB" sz="1400" baseline="30000" dirty="0">
                          <a:solidFill>
                            <a:schemeClr val="bg1"/>
                          </a:solidFill>
                          <a:latin typeface="Times New Roman" panose="02020603050405020304" pitchFamily="18" charset="0"/>
                          <a:cs typeface="Times New Roman" panose="02020603050405020304" pitchFamily="18" charset="0"/>
                        </a:rPr>
                        <a:t>4</a:t>
                      </a:r>
                      <a:endParaRPr lang="en-GB" sz="1400" dirty="0">
                        <a:solidFill>
                          <a:schemeClr val="bg1"/>
                        </a:solidFill>
                        <a:latin typeface="Times New Roman" panose="02020603050405020304" pitchFamily="18" charset="0"/>
                        <a:cs typeface="Times New Roman" panose="02020603050405020304" pitchFamily="18"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0"/>
                  </a:ext>
                </a:extLst>
              </a:tr>
              <a:tr h="363467">
                <a:tc>
                  <a:txBody>
                    <a:bodyPr/>
                    <a:lstStyle/>
                    <a:p>
                      <a:pPr algn="r"/>
                      <a:r>
                        <a:rPr lang="en-GB" sz="1400" dirty="0">
                          <a:latin typeface="Times New Roman" panose="02020603050405020304" pitchFamily="18" charset="0"/>
                          <a:cs typeface="Times New Roman" panose="02020603050405020304" pitchFamily="18" charset="0"/>
                        </a:rPr>
                        <a:t>-1.52</a:t>
                      </a:r>
                    </a:p>
                  </a:txBody>
                  <a:tcPr>
                    <a:lnR w="12700" cap="flat" cmpd="sng" algn="ctr">
                      <a:solidFill>
                        <a:schemeClr val="tx1"/>
                      </a:solidFill>
                      <a:prstDash val="solid"/>
                      <a:round/>
                      <a:headEnd type="none" w="med" len="med"/>
                      <a:tailEnd type="none" w="med" len="med"/>
                    </a:lnR>
                  </a:tcPr>
                </a:tc>
                <a:tc>
                  <a:txBody>
                    <a:bodyPr/>
                    <a:lstStyle/>
                    <a:p>
                      <a:pPr algn="r"/>
                      <a:r>
                        <a:rPr lang="en-GB" sz="1400" dirty="0">
                          <a:solidFill>
                            <a:schemeClr val="bg1"/>
                          </a:solidFill>
                          <a:latin typeface="Times New Roman" panose="02020603050405020304" pitchFamily="18" charset="0"/>
                          <a:cs typeface="Times New Roman" panose="02020603050405020304" pitchFamily="18" charset="0"/>
                        </a:rPr>
                        <a:t>2.31</a:t>
                      </a:r>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r"/>
                      <a:r>
                        <a:rPr lang="en-GB" sz="1400" dirty="0">
                          <a:solidFill>
                            <a:schemeClr val="bg1"/>
                          </a:solidFill>
                          <a:latin typeface="Times New Roman" panose="02020603050405020304" pitchFamily="18" charset="0"/>
                          <a:cs typeface="Times New Roman" panose="02020603050405020304" pitchFamily="18" charset="0"/>
                        </a:rPr>
                        <a:t>-3.51</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r"/>
                      <a:r>
                        <a:rPr lang="en-GB" sz="1400" dirty="0">
                          <a:solidFill>
                            <a:schemeClr val="bg1"/>
                          </a:solidFill>
                          <a:latin typeface="Times New Roman" panose="02020603050405020304" pitchFamily="18" charset="0"/>
                          <a:cs typeface="Times New Roman" panose="02020603050405020304" pitchFamily="18" charset="0"/>
                        </a:rPr>
                        <a:t>5.33</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363467">
                <a:tc>
                  <a:txBody>
                    <a:bodyPr/>
                    <a:lstStyle/>
                    <a:p>
                      <a:pPr algn="r"/>
                      <a:r>
                        <a:rPr lang="en-GB" sz="1400" dirty="0">
                          <a:latin typeface="Times New Roman" panose="02020603050405020304" pitchFamily="18" charset="0"/>
                          <a:cs typeface="Times New Roman" panose="02020603050405020304" pitchFamily="18" charset="0"/>
                        </a:rPr>
                        <a:t>-1.23</a:t>
                      </a:r>
                    </a:p>
                  </a:txBody>
                  <a:tcPr>
                    <a:lnR w="12700" cap="flat" cmpd="sng" algn="ctr">
                      <a:solidFill>
                        <a:schemeClr val="tx1"/>
                      </a:solidFill>
                      <a:prstDash val="solid"/>
                      <a:round/>
                      <a:headEnd type="none" w="med" len="med"/>
                      <a:tailEnd type="none" w="med" len="med"/>
                    </a:lnR>
                  </a:tcPr>
                </a:tc>
                <a:tc>
                  <a:txBody>
                    <a:bodyPr/>
                    <a:lstStyle/>
                    <a:p>
                      <a:pPr algn="r"/>
                      <a:r>
                        <a:rPr lang="en-GB" sz="1400" dirty="0">
                          <a:solidFill>
                            <a:schemeClr val="bg1"/>
                          </a:solidFill>
                          <a:latin typeface="Times New Roman" panose="02020603050405020304" pitchFamily="18" charset="0"/>
                          <a:cs typeface="Times New Roman" panose="02020603050405020304" pitchFamily="18" charset="0"/>
                        </a:rPr>
                        <a:t>1.51</a:t>
                      </a:r>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r"/>
                      <a:r>
                        <a:rPr lang="en-GB" sz="1400" dirty="0">
                          <a:solidFill>
                            <a:schemeClr val="bg1"/>
                          </a:solidFill>
                          <a:latin typeface="Times New Roman" panose="02020603050405020304" pitchFamily="18" charset="0"/>
                          <a:cs typeface="Times New Roman" panose="02020603050405020304" pitchFamily="18" charset="0"/>
                        </a:rPr>
                        <a:t>-1.86</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r"/>
                      <a:r>
                        <a:rPr lang="en-GB" sz="1400" dirty="0">
                          <a:solidFill>
                            <a:schemeClr val="bg1"/>
                          </a:solidFill>
                          <a:latin typeface="Times New Roman" panose="02020603050405020304" pitchFamily="18" charset="0"/>
                          <a:cs typeface="Times New Roman" panose="02020603050405020304" pitchFamily="18" charset="0"/>
                        </a:rPr>
                        <a:t>2.28</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363467">
                <a:tc>
                  <a:txBody>
                    <a:bodyPr/>
                    <a:lstStyle/>
                    <a:p>
                      <a:pPr algn="r"/>
                      <a:r>
                        <a:rPr lang="en-GB" sz="1400" dirty="0">
                          <a:latin typeface="Times New Roman" panose="02020603050405020304" pitchFamily="18" charset="0"/>
                          <a:cs typeface="Times New Roman" panose="02020603050405020304" pitchFamily="18" charset="0"/>
                        </a:rPr>
                        <a:t>-0.88</a:t>
                      </a:r>
                    </a:p>
                  </a:txBody>
                  <a:tcPr>
                    <a:lnR w="12700" cap="flat" cmpd="sng" algn="ctr">
                      <a:solidFill>
                        <a:schemeClr val="tx1"/>
                      </a:solidFill>
                      <a:prstDash val="solid"/>
                      <a:round/>
                      <a:headEnd type="none" w="med" len="med"/>
                      <a:tailEnd type="none" w="med" len="med"/>
                    </a:lnR>
                  </a:tcPr>
                </a:tc>
                <a:tc>
                  <a:txBody>
                    <a:bodyPr/>
                    <a:lstStyle/>
                    <a:p>
                      <a:pPr algn="r"/>
                      <a:r>
                        <a:rPr lang="en-GB" sz="1400" dirty="0">
                          <a:solidFill>
                            <a:schemeClr val="bg1"/>
                          </a:solidFill>
                          <a:latin typeface="Times New Roman" panose="02020603050405020304" pitchFamily="18" charset="0"/>
                          <a:cs typeface="Times New Roman" panose="02020603050405020304" pitchFamily="18" charset="0"/>
                        </a:rPr>
                        <a:t>0.77</a:t>
                      </a:r>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r"/>
                      <a:r>
                        <a:rPr lang="en-GB" sz="1400" dirty="0">
                          <a:solidFill>
                            <a:schemeClr val="bg1"/>
                          </a:solidFill>
                          <a:latin typeface="Times New Roman" panose="02020603050405020304" pitchFamily="18" charset="0"/>
                          <a:cs typeface="Times New Roman" panose="02020603050405020304" pitchFamily="18" charset="0"/>
                        </a:rPr>
                        <a:t>-0.68</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r"/>
                      <a:r>
                        <a:rPr lang="en-GB" sz="1400" dirty="0">
                          <a:solidFill>
                            <a:schemeClr val="bg1"/>
                          </a:solidFill>
                          <a:latin typeface="Times New Roman" panose="02020603050405020304" pitchFamily="18" charset="0"/>
                          <a:cs typeface="Times New Roman" panose="02020603050405020304" pitchFamily="18" charset="0"/>
                        </a:rPr>
                        <a:t>0.59</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r h="363467">
                <a:tc>
                  <a:txBody>
                    <a:bodyPr/>
                    <a:lstStyle/>
                    <a:p>
                      <a:pPr algn="r"/>
                      <a:r>
                        <a:rPr lang="en-GB" sz="1400" dirty="0">
                          <a:latin typeface="Times New Roman" panose="02020603050405020304" pitchFamily="18" charset="0"/>
                          <a:cs typeface="Times New Roman" panose="02020603050405020304" pitchFamily="18" charset="0"/>
                        </a:rPr>
                        <a:t>-0.57</a:t>
                      </a:r>
                    </a:p>
                  </a:txBody>
                  <a:tcPr>
                    <a:lnR w="12700" cap="flat" cmpd="sng" algn="ctr">
                      <a:solidFill>
                        <a:schemeClr val="tx1"/>
                      </a:solidFill>
                      <a:prstDash val="solid"/>
                      <a:round/>
                      <a:headEnd type="none" w="med" len="med"/>
                      <a:tailEnd type="none" w="med" len="med"/>
                    </a:lnR>
                  </a:tcPr>
                </a:tc>
                <a:tc>
                  <a:txBody>
                    <a:bodyPr/>
                    <a:lstStyle/>
                    <a:p>
                      <a:pPr algn="r"/>
                      <a:r>
                        <a:rPr lang="en-GB" sz="1400" dirty="0">
                          <a:solidFill>
                            <a:schemeClr val="bg1"/>
                          </a:solidFill>
                          <a:latin typeface="Times New Roman" panose="02020603050405020304" pitchFamily="18" charset="0"/>
                          <a:cs typeface="Times New Roman" panose="02020603050405020304" pitchFamily="18" charset="0"/>
                        </a:rPr>
                        <a:t>0.32</a:t>
                      </a:r>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r"/>
                      <a:r>
                        <a:rPr lang="en-GB" sz="1400" dirty="0">
                          <a:solidFill>
                            <a:schemeClr val="bg1"/>
                          </a:solidFill>
                          <a:latin typeface="Times New Roman" panose="02020603050405020304" pitchFamily="18" charset="0"/>
                          <a:cs typeface="Times New Roman" panose="02020603050405020304" pitchFamily="18" charset="0"/>
                        </a:rPr>
                        <a:t>-0.18</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r"/>
                      <a:r>
                        <a:rPr lang="en-GB" sz="1400" dirty="0">
                          <a:solidFill>
                            <a:schemeClr val="bg1"/>
                          </a:solidFill>
                          <a:latin typeface="Times New Roman" panose="02020603050405020304" pitchFamily="18" charset="0"/>
                          <a:cs typeface="Times New Roman" panose="02020603050405020304" pitchFamily="18" charset="0"/>
                        </a:rPr>
                        <a:t>0.10</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4"/>
                  </a:ext>
                </a:extLst>
              </a:tr>
              <a:tr h="363467">
                <a:tc>
                  <a:txBody>
                    <a:bodyPr/>
                    <a:lstStyle/>
                    <a:p>
                      <a:pPr algn="r"/>
                      <a:r>
                        <a:rPr lang="en-GB" sz="1400" dirty="0">
                          <a:latin typeface="Times New Roman" panose="02020603050405020304" pitchFamily="18" charset="0"/>
                          <a:cs typeface="Times New Roman" panose="02020603050405020304" pitchFamily="18" charset="0"/>
                        </a:rPr>
                        <a:t>0.01</a:t>
                      </a:r>
                    </a:p>
                  </a:txBody>
                  <a:tcPr>
                    <a:lnR w="12700" cap="flat" cmpd="sng" algn="ctr">
                      <a:solidFill>
                        <a:schemeClr val="tx1"/>
                      </a:solidFill>
                      <a:prstDash val="solid"/>
                      <a:round/>
                      <a:headEnd type="none" w="med" len="med"/>
                      <a:tailEnd type="none" w="med" len="med"/>
                    </a:lnR>
                  </a:tcPr>
                </a:tc>
                <a:tc>
                  <a:txBody>
                    <a:bodyPr/>
                    <a:lstStyle/>
                    <a:p>
                      <a:pPr algn="r"/>
                      <a:r>
                        <a:rPr lang="en-GB" sz="1400" dirty="0">
                          <a:solidFill>
                            <a:schemeClr val="bg1"/>
                          </a:solidFill>
                          <a:latin typeface="Times New Roman" panose="02020603050405020304" pitchFamily="18" charset="0"/>
                          <a:cs typeface="Times New Roman" panose="02020603050405020304" pitchFamily="18" charset="0"/>
                        </a:rPr>
                        <a:t>0.00</a:t>
                      </a:r>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r"/>
                      <a:r>
                        <a:rPr lang="en-GB" sz="1400" dirty="0">
                          <a:solidFill>
                            <a:schemeClr val="bg1"/>
                          </a:solidFill>
                          <a:latin typeface="Times New Roman" panose="02020603050405020304" pitchFamily="18" charset="0"/>
                          <a:cs typeface="Times New Roman" panose="02020603050405020304" pitchFamily="18" charset="0"/>
                        </a:rPr>
                        <a:t>0.00</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r"/>
                      <a:r>
                        <a:rPr lang="en-GB" sz="1400" dirty="0">
                          <a:solidFill>
                            <a:schemeClr val="bg1"/>
                          </a:solidFill>
                          <a:latin typeface="Times New Roman" panose="02020603050405020304" pitchFamily="18" charset="0"/>
                          <a:cs typeface="Times New Roman" panose="02020603050405020304" pitchFamily="18" charset="0"/>
                        </a:rPr>
                        <a:t>0.00</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5"/>
                  </a:ext>
                </a:extLst>
              </a:tr>
              <a:tr h="363467">
                <a:tc>
                  <a:txBody>
                    <a:bodyPr/>
                    <a:lstStyle/>
                    <a:p>
                      <a:pPr algn="r"/>
                      <a:r>
                        <a:rPr lang="en-GB" sz="1400" dirty="0">
                          <a:latin typeface="Times New Roman" panose="02020603050405020304" pitchFamily="18" charset="0"/>
                          <a:cs typeface="Times New Roman" panose="02020603050405020304" pitchFamily="18" charset="0"/>
                        </a:rPr>
                        <a:t>0.39</a:t>
                      </a:r>
                    </a:p>
                  </a:txBody>
                  <a:tcPr>
                    <a:lnR w="12700" cap="flat" cmpd="sng" algn="ctr">
                      <a:solidFill>
                        <a:schemeClr val="tx1"/>
                      </a:solidFill>
                      <a:prstDash val="solid"/>
                      <a:round/>
                      <a:headEnd type="none" w="med" len="med"/>
                      <a:tailEnd type="none" w="med" len="med"/>
                    </a:lnR>
                  </a:tcPr>
                </a:tc>
                <a:tc>
                  <a:txBody>
                    <a:bodyPr/>
                    <a:lstStyle/>
                    <a:p>
                      <a:pPr algn="r"/>
                      <a:r>
                        <a:rPr lang="en-GB" sz="1400" dirty="0">
                          <a:solidFill>
                            <a:schemeClr val="bg1"/>
                          </a:solidFill>
                          <a:latin typeface="Times New Roman" panose="02020603050405020304" pitchFamily="18" charset="0"/>
                          <a:cs typeface="Times New Roman" panose="02020603050405020304" pitchFamily="18" charset="0"/>
                        </a:rPr>
                        <a:t>0.15</a:t>
                      </a:r>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r"/>
                      <a:r>
                        <a:rPr lang="en-GB" sz="1400" dirty="0">
                          <a:solidFill>
                            <a:schemeClr val="bg1"/>
                          </a:solidFill>
                          <a:latin typeface="Times New Roman" panose="02020603050405020304" pitchFamily="18" charset="0"/>
                          <a:cs typeface="Times New Roman" panose="02020603050405020304" pitchFamily="18" charset="0"/>
                        </a:rPr>
                        <a:t>0.05</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r"/>
                      <a:r>
                        <a:rPr lang="en-GB" sz="1400" dirty="0">
                          <a:solidFill>
                            <a:schemeClr val="bg1"/>
                          </a:solidFill>
                          <a:latin typeface="Times New Roman" panose="02020603050405020304" pitchFamily="18" charset="0"/>
                          <a:cs typeface="Times New Roman" panose="02020603050405020304" pitchFamily="18" charset="0"/>
                        </a:rPr>
                        <a:t>0.02</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6"/>
                  </a:ext>
                </a:extLst>
              </a:tr>
              <a:tr h="363467">
                <a:tc>
                  <a:txBody>
                    <a:bodyPr/>
                    <a:lstStyle/>
                    <a:p>
                      <a:pPr algn="r"/>
                      <a:r>
                        <a:rPr lang="en-GB" sz="1400" dirty="0">
                          <a:latin typeface="Times New Roman" panose="02020603050405020304" pitchFamily="18" charset="0"/>
                          <a:cs typeface="Times New Roman" panose="02020603050405020304" pitchFamily="18" charset="0"/>
                        </a:rPr>
                        <a:t>0.55</a:t>
                      </a:r>
                    </a:p>
                  </a:txBody>
                  <a:tcPr>
                    <a:lnR w="12700" cap="flat" cmpd="sng" algn="ctr">
                      <a:solidFill>
                        <a:schemeClr val="tx1"/>
                      </a:solidFill>
                      <a:prstDash val="solid"/>
                      <a:round/>
                      <a:headEnd type="none" w="med" len="med"/>
                      <a:tailEnd type="none" w="med" len="med"/>
                    </a:lnR>
                  </a:tcPr>
                </a:tc>
                <a:tc>
                  <a:txBody>
                    <a:bodyPr/>
                    <a:lstStyle/>
                    <a:p>
                      <a:pPr algn="r"/>
                      <a:r>
                        <a:rPr lang="en-GB" sz="1400" dirty="0">
                          <a:solidFill>
                            <a:schemeClr val="bg1"/>
                          </a:solidFill>
                          <a:latin typeface="Times New Roman" panose="02020603050405020304" pitchFamily="18" charset="0"/>
                          <a:cs typeface="Times New Roman" panose="02020603050405020304" pitchFamily="18" charset="0"/>
                        </a:rPr>
                        <a:t>0.30</a:t>
                      </a:r>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r"/>
                      <a:r>
                        <a:rPr lang="en-GB" sz="1400" dirty="0">
                          <a:solidFill>
                            <a:schemeClr val="bg1"/>
                          </a:solidFill>
                          <a:latin typeface="Times New Roman" panose="02020603050405020304" pitchFamily="18" charset="0"/>
                          <a:cs typeface="Times New Roman" panose="02020603050405020304" pitchFamily="18" charset="0"/>
                        </a:rPr>
                        <a:t>0.16</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r"/>
                      <a:r>
                        <a:rPr lang="en-GB" sz="1400" dirty="0">
                          <a:solidFill>
                            <a:schemeClr val="bg1"/>
                          </a:solidFill>
                          <a:latin typeface="Times New Roman" panose="02020603050405020304" pitchFamily="18" charset="0"/>
                          <a:cs typeface="Times New Roman" panose="02020603050405020304" pitchFamily="18" charset="0"/>
                        </a:rPr>
                        <a:t>0.09</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7"/>
                  </a:ext>
                </a:extLst>
              </a:tr>
              <a:tr h="363467">
                <a:tc>
                  <a:txBody>
                    <a:bodyPr/>
                    <a:lstStyle/>
                    <a:p>
                      <a:pPr algn="r"/>
                      <a:r>
                        <a:rPr lang="en-GB" sz="1400" dirty="0">
                          <a:latin typeface="Times New Roman" panose="02020603050405020304" pitchFamily="18" charset="0"/>
                          <a:cs typeface="Times New Roman" panose="02020603050405020304" pitchFamily="18" charset="0"/>
                        </a:rPr>
                        <a:t>1.01</a:t>
                      </a:r>
                    </a:p>
                  </a:txBody>
                  <a:tcPr>
                    <a:lnR w="12700" cap="flat" cmpd="sng" algn="ctr">
                      <a:solidFill>
                        <a:schemeClr val="tx1"/>
                      </a:solidFill>
                      <a:prstDash val="solid"/>
                      <a:round/>
                      <a:headEnd type="none" w="med" len="med"/>
                      <a:tailEnd type="none" w="med" len="med"/>
                    </a:lnR>
                  </a:tcPr>
                </a:tc>
                <a:tc>
                  <a:txBody>
                    <a:bodyPr/>
                    <a:lstStyle/>
                    <a:p>
                      <a:pPr algn="r"/>
                      <a:r>
                        <a:rPr lang="en-GB" sz="1400" dirty="0">
                          <a:solidFill>
                            <a:schemeClr val="bg1"/>
                          </a:solidFill>
                          <a:latin typeface="Times New Roman" panose="02020603050405020304" pitchFamily="18" charset="0"/>
                          <a:cs typeface="Times New Roman" panose="02020603050405020304" pitchFamily="18" charset="0"/>
                        </a:rPr>
                        <a:t>1.02</a:t>
                      </a:r>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r"/>
                      <a:r>
                        <a:rPr lang="en-GB" sz="1400" dirty="0">
                          <a:solidFill>
                            <a:schemeClr val="bg1"/>
                          </a:solidFill>
                          <a:latin typeface="Times New Roman" panose="02020603050405020304" pitchFamily="18" charset="0"/>
                          <a:cs typeface="Times New Roman" panose="02020603050405020304" pitchFamily="18" charset="0"/>
                        </a:rPr>
                        <a:t>1.03</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r"/>
                      <a:r>
                        <a:rPr lang="en-GB" sz="1400" dirty="0">
                          <a:solidFill>
                            <a:schemeClr val="bg1"/>
                          </a:solidFill>
                          <a:latin typeface="Times New Roman" panose="02020603050405020304" pitchFamily="18" charset="0"/>
                          <a:cs typeface="Times New Roman" panose="02020603050405020304" pitchFamily="18" charset="0"/>
                        </a:rPr>
                        <a:t>1.04</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8"/>
                  </a:ext>
                </a:extLst>
              </a:tr>
              <a:tr h="363467">
                <a:tc>
                  <a:txBody>
                    <a:bodyPr/>
                    <a:lstStyle/>
                    <a:p>
                      <a:pPr algn="r"/>
                      <a:r>
                        <a:rPr lang="en-GB" sz="1400" dirty="0">
                          <a:latin typeface="Times New Roman" panose="02020603050405020304" pitchFamily="18" charset="0"/>
                          <a:cs typeface="Times New Roman" panose="02020603050405020304" pitchFamily="18" charset="0"/>
                        </a:rPr>
                        <a:t>...</a:t>
                      </a:r>
                    </a:p>
                  </a:txBody>
                  <a:tcPr>
                    <a:lnR w="12700" cap="flat" cmpd="sng" algn="ctr">
                      <a:solidFill>
                        <a:schemeClr val="tx1"/>
                      </a:solidFill>
                      <a:prstDash val="solid"/>
                      <a:round/>
                      <a:headEnd type="none" w="med" len="med"/>
                      <a:tailEnd type="none" w="med" len="med"/>
                    </a:lnR>
                  </a:tcPr>
                </a:tc>
                <a:tc>
                  <a:txBody>
                    <a:bodyPr/>
                    <a:lstStyle/>
                    <a:p>
                      <a:pPr algn="r"/>
                      <a:r>
                        <a:rPr lang="en-GB" sz="1400" dirty="0">
                          <a:solidFill>
                            <a:schemeClr val="bg1"/>
                          </a:solidFill>
                          <a:latin typeface="Times New Roman" panose="02020603050405020304" pitchFamily="18" charset="0"/>
                          <a:cs typeface="Times New Roman" panose="02020603050405020304" pitchFamily="18" charset="0"/>
                        </a:rPr>
                        <a:t>...</a:t>
                      </a:r>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r"/>
                      <a:r>
                        <a:rPr lang="en-GB" sz="1400" dirty="0">
                          <a:solidFill>
                            <a:schemeClr val="bg1"/>
                          </a:solidFill>
                          <a:latin typeface="Times New Roman" panose="02020603050405020304" pitchFamily="18" charset="0"/>
                          <a:cs typeface="Times New Roman" panose="02020603050405020304" pitchFamily="18" charset="0"/>
                        </a:rPr>
                        <a: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r"/>
                      <a:r>
                        <a:rPr lang="en-GB" sz="1400" dirty="0">
                          <a:solidFill>
                            <a:schemeClr val="bg1"/>
                          </a:solidFill>
                          <a:latin typeface="Times New Roman" panose="02020603050405020304" pitchFamily="18" charset="0"/>
                          <a:cs typeface="Times New Roman" panose="02020603050405020304" pitchFamily="18" charset="0"/>
                        </a:rPr>
                        <a: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9"/>
                  </a:ext>
                </a:extLst>
              </a:tr>
            </a:tbl>
          </a:graphicData>
        </a:graphic>
      </p:graphicFrame>
      <p:sp>
        <p:nvSpPr>
          <p:cNvPr id="10" name="TextBox 9">
            <a:extLst>
              <a:ext uri="{FF2B5EF4-FFF2-40B4-BE49-F238E27FC236}">
                <a16:creationId xmlns:a16="http://schemas.microsoft.com/office/drawing/2014/main" id="{DDABE3EB-A181-4FB2-9C94-1DACA2524D9C}"/>
              </a:ext>
            </a:extLst>
          </p:cNvPr>
          <p:cNvSpPr txBox="1"/>
          <p:nvPr/>
        </p:nvSpPr>
        <p:spPr>
          <a:xfrm>
            <a:off x="426129" y="188640"/>
            <a:ext cx="8034303" cy="584775"/>
          </a:xfrm>
          <a:prstGeom prst="rect">
            <a:avLst/>
          </a:prstGeom>
          <a:noFill/>
        </p:spPr>
        <p:txBody>
          <a:bodyPr wrap="square" rtlCol="0">
            <a:spAutoFit/>
          </a:bodyPr>
          <a:lstStyle/>
          <a:p>
            <a:r>
              <a:rPr lang="fr-CH" sz="3200" dirty="0">
                <a:solidFill>
                  <a:schemeClr val="tx2">
                    <a:lumMod val="75000"/>
                  </a:schemeClr>
                </a:solidFill>
                <a:latin typeface="Tw Cen MT" panose="020B0602020104020603" pitchFamily="34" charset="0"/>
              </a:rPr>
              <a:t>How can </a:t>
            </a:r>
            <a:r>
              <a:rPr lang="fr-CH" sz="3200" dirty="0" err="1">
                <a:solidFill>
                  <a:schemeClr val="tx2">
                    <a:lumMod val="75000"/>
                  </a:schemeClr>
                </a:solidFill>
                <a:latin typeface="Tw Cen MT" panose="020B0602020104020603" pitchFamily="34" charset="0"/>
              </a:rPr>
              <a:t>we</a:t>
            </a:r>
            <a:r>
              <a:rPr lang="fr-CH" sz="3200" dirty="0">
                <a:solidFill>
                  <a:schemeClr val="tx2">
                    <a:lumMod val="75000"/>
                  </a:schemeClr>
                </a:solidFill>
                <a:latin typeface="Tw Cen MT" panose="020B0602020104020603" pitchFamily="34" charset="0"/>
              </a:rPr>
              <a:t> </a:t>
            </a:r>
            <a:r>
              <a:rPr lang="fr-CH" sz="3200" dirty="0" err="1">
                <a:solidFill>
                  <a:schemeClr val="tx2">
                    <a:lumMod val="75000"/>
                  </a:schemeClr>
                </a:solidFill>
                <a:latin typeface="Tw Cen MT" panose="020B0602020104020603" pitchFamily="34" charset="0"/>
              </a:rPr>
              <a:t>achieve</a:t>
            </a:r>
            <a:r>
              <a:rPr lang="fr-CH" sz="3200" dirty="0">
                <a:solidFill>
                  <a:schemeClr val="tx2">
                    <a:lumMod val="75000"/>
                  </a:schemeClr>
                </a:solidFill>
                <a:latin typeface="Tw Cen MT" panose="020B0602020104020603" pitchFamily="34" charset="0"/>
              </a:rPr>
              <a:t> </a:t>
            </a:r>
            <a:r>
              <a:rPr lang="fr-CH" sz="3200" dirty="0" err="1">
                <a:solidFill>
                  <a:schemeClr val="tx2">
                    <a:lumMod val="75000"/>
                  </a:schemeClr>
                </a:solidFill>
                <a:latin typeface="Tw Cen MT" panose="020B0602020104020603" pitchFamily="34" charset="0"/>
              </a:rPr>
              <a:t>nonlinearity</a:t>
            </a:r>
            <a:r>
              <a:rPr lang="fr-CH" sz="3200" dirty="0">
                <a:solidFill>
                  <a:schemeClr val="tx2">
                    <a:lumMod val="75000"/>
                  </a:schemeClr>
                </a:solidFill>
                <a:latin typeface="Tw Cen MT" panose="020B0602020104020603" pitchFamily="34" charset="0"/>
              </a:rPr>
              <a:t>?</a:t>
            </a:r>
            <a:endParaRPr lang="en-GB" sz="3200" dirty="0">
              <a:solidFill>
                <a:schemeClr val="tx2">
                  <a:lumMod val="75000"/>
                </a:schemeClr>
              </a:solidFill>
              <a:latin typeface="Tw Cen MT" panose="020B0602020104020603" pitchFamily="34" charset="0"/>
            </a:endParaRPr>
          </a:p>
        </p:txBody>
      </p:sp>
    </p:spTree>
    <p:extLst>
      <p:ext uri="{BB962C8B-B14F-4D97-AF65-F5344CB8AC3E}">
        <p14:creationId xmlns:p14="http://schemas.microsoft.com/office/powerpoint/2010/main" val="42590337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395536" y="908720"/>
            <a:ext cx="8280920" cy="0"/>
          </a:xfrm>
          <a:prstGeom prst="line">
            <a:avLst/>
          </a:prstGeom>
          <a:ln w="28575">
            <a:solidFill>
              <a:schemeClr val="bg2">
                <a:lumMod val="25000"/>
              </a:schemeClr>
            </a:solidFill>
            <a:prstDash val="sysDot"/>
          </a:ln>
        </p:spPr>
        <p:style>
          <a:lnRef idx="1">
            <a:schemeClr val="accent1"/>
          </a:lnRef>
          <a:fillRef idx="0">
            <a:schemeClr val="accent1"/>
          </a:fillRef>
          <a:effectRef idx="0">
            <a:schemeClr val="accent1"/>
          </a:effectRef>
          <a:fontRef idx="minor">
            <a:schemeClr val="tx1"/>
          </a:fontRef>
        </p:style>
      </p:cxnSp>
      <p:pic>
        <p:nvPicPr>
          <p:cNvPr id="3" name="Picture 2"/>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51520" y="1556791"/>
            <a:ext cx="4529892" cy="4519106"/>
          </a:xfrm>
          <a:prstGeom prst="rect">
            <a:avLst/>
          </a:prstGeom>
        </p:spPr>
      </p:pic>
      <p:sp>
        <p:nvSpPr>
          <p:cNvPr id="20" name="TextBox 19"/>
          <p:cNvSpPr txBox="1"/>
          <p:nvPr/>
        </p:nvSpPr>
        <p:spPr>
          <a:xfrm>
            <a:off x="5868144" y="6237312"/>
            <a:ext cx="2553904" cy="307777"/>
          </a:xfrm>
          <a:prstGeom prst="rect">
            <a:avLst/>
          </a:prstGeom>
          <a:noFill/>
        </p:spPr>
        <p:txBody>
          <a:bodyPr wrap="none" rtlCol="0">
            <a:spAutoFit/>
          </a:bodyPr>
          <a:lstStyle/>
          <a:p>
            <a:r>
              <a:rPr lang="en-GB" sz="1400">
                <a:latin typeface="Times New Roman" panose="02020603050405020304" pitchFamily="18" charset="0"/>
                <a:cs typeface="Times New Roman" panose="02020603050405020304" pitchFamily="18" charset="0"/>
              </a:rPr>
              <a:t>Dimension of the predictor set: 2</a:t>
            </a:r>
            <a:endParaRPr lang="en-GB" sz="1400" dirty="0">
              <a:latin typeface="Times New Roman" panose="02020603050405020304" pitchFamily="18" charset="0"/>
              <a:cs typeface="Times New Roman" panose="02020603050405020304" pitchFamily="18" charset="0"/>
            </a:endParaRPr>
          </a:p>
        </p:txBody>
      </p:sp>
      <p:graphicFrame>
        <p:nvGraphicFramePr>
          <p:cNvPr id="8" name="Table 7"/>
          <p:cNvGraphicFramePr>
            <a:graphicFrameLocks noGrp="1"/>
          </p:cNvGraphicFramePr>
          <p:nvPr>
            <p:extLst>
              <p:ext uri="{D42A27DB-BD31-4B8C-83A1-F6EECF244321}">
                <p14:modId xmlns:p14="http://schemas.microsoft.com/office/powerpoint/2010/main" val="210884536"/>
              </p:ext>
            </p:extLst>
          </p:nvPr>
        </p:nvGraphicFramePr>
        <p:xfrm>
          <a:off x="5300966" y="2204864"/>
          <a:ext cx="2879968" cy="3634670"/>
        </p:xfrm>
        <a:graphic>
          <a:graphicData uri="http://schemas.openxmlformats.org/drawingml/2006/table">
            <a:tbl>
              <a:tblPr firstRow="1" bandRow="1">
                <a:tableStyleId>{5940675A-B579-460E-94D1-54222C63F5DA}</a:tableStyleId>
              </a:tblPr>
              <a:tblGrid>
                <a:gridCol w="719992">
                  <a:extLst>
                    <a:ext uri="{9D8B030D-6E8A-4147-A177-3AD203B41FA5}">
                      <a16:colId xmlns:a16="http://schemas.microsoft.com/office/drawing/2014/main" val="20000"/>
                    </a:ext>
                  </a:extLst>
                </a:gridCol>
                <a:gridCol w="719992">
                  <a:extLst>
                    <a:ext uri="{9D8B030D-6E8A-4147-A177-3AD203B41FA5}">
                      <a16:colId xmlns:a16="http://schemas.microsoft.com/office/drawing/2014/main" val="20001"/>
                    </a:ext>
                  </a:extLst>
                </a:gridCol>
                <a:gridCol w="719992">
                  <a:extLst>
                    <a:ext uri="{9D8B030D-6E8A-4147-A177-3AD203B41FA5}">
                      <a16:colId xmlns:a16="http://schemas.microsoft.com/office/drawing/2014/main" val="20002"/>
                    </a:ext>
                  </a:extLst>
                </a:gridCol>
                <a:gridCol w="719992">
                  <a:extLst>
                    <a:ext uri="{9D8B030D-6E8A-4147-A177-3AD203B41FA5}">
                      <a16:colId xmlns:a16="http://schemas.microsoft.com/office/drawing/2014/main" val="20003"/>
                    </a:ext>
                  </a:extLst>
                </a:gridCol>
              </a:tblGrid>
              <a:tr h="363467">
                <a:tc>
                  <a:txBody>
                    <a:bodyPr/>
                    <a:lstStyle/>
                    <a:p>
                      <a:pPr algn="r"/>
                      <a:r>
                        <a:rPr lang="en-GB" sz="1400" dirty="0">
                          <a:latin typeface="Times New Roman" panose="02020603050405020304" pitchFamily="18" charset="0"/>
                          <a:cs typeface="Times New Roman" panose="02020603050405020304" pitchFamily="18" charset="0"/>
                        </a:rPr>
                        <a:t>X</a:t>
                      </a:r>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tc>
                  <a:txBody>
                    <a:bodyPr/>
                    <a:lstStyle/>
                    <a:p>
                      <a:pPr algn="r"/>
                      <a:r>
                        <a:rPr lang="en-GB" sz="1400" dirty="0">
                          <a:solidFill>
                            <a:schemeClr val="tx1"/>
                          </a:solidFill>
                          <a:latin typeface="Times New Roman" panose="02020603050405020304" pitchFamily="18" charset="0"/>
                          <a:cs typeface="Times New Roman" panose="02020603050405020304" pitchFamily="18" charset="0"/>
                        </a:rPr>
                        <a:t>X</a:t>
                      </a:r>
                      <a:r>
                        <a:rPr lang="en-GB" sz="1400" baseline="30000" dirty="0">
                          <a:solidFill>
                            <a:schemeClr val="tx1"/>
                          </a:solidFill>
                          <a:latin typeface="Times New Roman" panose="02020603050405020304" pitchFamily="18" charset="0"/>
                          <a:cs typeface="Times New Roman" panose="02020603050405020304" pitchFamily="18" charset="0"/>
                        </a:rPr>
                        <a:t>2</a:t>
                      </a:r>
                      <a:endParaRPr lang="en-GB" sz="140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r"/>
                      <a:r>
                        <a:rPr lang="en-GB" sz="1400" dirty="0">
                          <a:solidFill>
                            <a:schemeClr val="bg1"/>
                          </a:solidFill>
                          <a:latin typeface="Times New Roman" panose="02020603050405020304" pitchFamily="18" charset="0"/>
                          <a:cs typeface="Times New Roman" panose="02020603050405020304" pitchFamily="18" charset="0"/>
                        </a:rPr>
                        <a:t>X</a:t>
                      </a:r>
                      <a:r>
                        <a:rPr lang="en-GB" sz="1400" baseline="30000" dirty="0">
                          <a:solidFill>
                            <a:schemeClr val="bg1"/>
                          </a:solidFill>
                          <a:latin typeface="Times New Roman" panose="02020603050405020304" pitchFamily="18" charset="0"/>
                          <a:cs typeface="Times New Roman" panose="02020603050405020304" pitchFamily="18" charset="0"/>
                        </a:rPr>
                        <a:t>3</a:t>
                      </a:r>
                      <a:endParaRPr lang="en-GB" sz="1400"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r"/>
                      <a:r>
                        <a:rPr lang="en-GB" sz="1400" dirty="0">
                          <a:solidFill>
                            <a:schemeClr val="bg1"/>
                          </a:solidFill>
                          <a:latin typeface="Times New Roman" panose="02020603050405020304" pitchFamily="18" charset="0"/>
                          <a:cs typeface="Times New Roman" panose="02020603050405020304" pitchFamily="18" charset="0"/>
                        </a:rPr>
                        <a:t>X</a:t>
                      </a:r>
                      <a:r>
                        <a:rPr lang="en-GB" sz="1400" baseline="30000" dirty="0">
                          <a:solidFill>
                            <a:schemeClr val="bg1"/>
                          </a:solidFill>
                          <a:latin typeface="Times New Roman" panose="02020603050405020304" pitchFamily="18" charset="0"/>
                          <a:cs typeface="Times New Roman" panose="02020603050405020304" pitchFamily="18" charset="0"/>
                        </a:rPr>
                        <a:t>4</a:t>
                      </a:r>
                      <a:endParaRPr lang="en-GB" sz="1400" dirty="0">
                        <a:solidFill>
                          <a:schemeClr val="bg1"/>
                        </a:solidFill>
                        <a:latin typeface="Times New Roman" panose="02020603050405020304" pitchFamily="18" charset="0"/>
                        <a:cs typeface="Times New Roman" panose="02020603050405020304" pitchFamily="18"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0"/>
                  </a:ext>
                </a:extLst>
              </a:tr>
              <a:tr h="363467">
                <a:tc>
                  <a:txBody>
                    <a:bodyPr/>
                    <a:lstStyle/>
                    <a:p>
                      <a:pPr algn="r"/>
                      <a:r>
                        <a:rPr lang="en-GB" sz="1400" dirty="0">
                          <a:latin typeface="Times New Roman" panose="02020603050405020304" pitchFamily="18" charset="0"/>
                          <a:cs typeface="Times New Roman" panose="02020603050405020304" pitchFamily="18" charset="0"/>
                        </a:rPr>
                        <a:t>-1.52</a:t>
                      </a:r>
                    </a:p>
                  </a:txBody>
                  <a:tcPr>
                    <a:lnR w="12700" cap="flat" cmpd="sng" algn="ctr">
                      <a:solidFill>
                        <a:schemeClr val="tx1"/>
                      </a:solidFill>
                      <a:prstDash val="solid"/>
                      <a:round/>
                      <a:headEnd type="none" w="med" len="med"/>
                      <a:tailEnd type="none" w="med" len="med"/>
                    </a:lnR>
                  </a:tcPr>
                </a:tc>
                <a:tc>
                  <a:txBody>
                    <a:bodyPr/>
                    <a:lstStyle/>
                    <a:p>
                      <a:pPr algn="r"/>
                      <a:r>
                        <a:rPr lang="en-GB" sz="1400" dirty="0">
                          <a:solidFill>
                            <a:schemeClr val="tx1"/>
                          </a:solidFill>
                          <a:latin typeface="Times New Roman" panose="02020603050405020304" pitchFamily="18" charset="0"/>
                          <a:cs typeface="Times New Roman" panose="02020603050405020304" pitchFamily="18" charset="0"/>
                        </a:rPr>
                        <a:t>2.31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GB" sz="1400" dirty="0">
                          <a:solidFill>
                            <a:schemeClr val="bg1"/>
                          </a:solidFill>
                          <a:latin typeface="Times New Roman" panose="02020603050405020304" pitchFamily="18" charset="0"/>
                          <a:cs typeface="Times New Roman" panose="02020603050405020304" pitchFamily="18" charset="0"/>
                        </a:rPr>
                        <a:t>-3.51</a:t>
                      </a:r>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r"/>
                      <a:r>
                        <a:rPr lang="en-GB" sz="1400" dirty="0">
                          <a:solidFill>
                            <a:schemeClr val="bg1"/>
                          </a:solidFill>
                          <a:latin typeface="Times New Roman" panose="02020603050405020304" pitchFamily="18" charset="0"/>
                          <a:cs typeface="Times New Roman" panose="02020603050405020304" pitchFamily="18" charset="0"/>
                        </a:rPr>
                        <a:t>5.33</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363467">
                <a:tc>
                  <a:txBody>
                    <a:bodyPr/>
                    <a:lstStyle/>
                    <a:p>
                      <a:pPr algn="r"/>
                      <a:r>
                        <a:rPr lang="en-GB" sz="1400" dirty="0">
                          <a:latin typeface="Times New Roman" panose="02020603050405020304" pitchFamily="18" charset="0"/>
                          <a:cs typeface="Times New Roman" panose="02020603050405020304" pitchFamily="18" charset="0"/>
                        </a:rPr>
                        <a:t>-1.23</a:t>
                      </a:r>
                    </a:p>
                  </a:txBody>
                  <a:tcPr>
                    <a:lnR w="12700" cap="flat" cmpd="sng" algn="ctr">
                      <a:solidFill>
                        <a:schemeClr val="tx1"/>
                      </a:solidFill>
                      <a:prstDash val="solid"/>
                      <a:round/>
                      <a:headEnd type="none" w="med" len="med"/>
                      <a:tailEnd type="none" w="med" len="med"/>
                    </a:lnR>
                  </a:tcPr>
                </a:tc>
                <a:tc>
                  <a:txBody>
                    <a:bodyPr/>
                    <a:lstStyle/>
                    <a:p>
                      <a:pPr algn="r"/>
                      <a:r>
                        <a:rPr lang="en-GB" sz="1400" dirty="0">
                          <a:solidFill>
                            <a:schemeClr val="tx1"/>
                          </a:solidFill>
                          <a:latin typeface="Times New Roman" panose="02020603050405020304" pitchFamily="18" charset="0"/>
                          <a:cs typeface="Times New Roman" panose="02020603050405020304" pitchFamily="18" charset="0"/>
                        </a:rPr>
                        <a:t>1.51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GB" sz="1400" dirty="0">
                          <a:solidFill>
                            <a:schemeClr val="bg1"/>
                          </a:solidFill>
                          <a:latin typeface="Times New Roman" panose="02020603050405020304" pitchFamily="18" charset="0"/>
                          <a:cs typeface="Times New Roman" panose="02020603050405020304" pitchFamily="18" charset="0"/>
                        </a:rPr>
                        <a:t>-1.86</a:t>
                      </a:r>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r"/>
                      <a:r>
                        <a:rPr lang="en-GB" sz="1400" dirty="0">
                          <a:solidFill>
                            <a:schemeClr val="bg1"/>
                          </a:solidFill>
                          <a:latin typeface="Times New Roman" panose="02020603050405020304" pitchFamily="18" charset="0"/>
                          <a:cs typeface="Times New Roman" panose="02020603050405020304" pitchFamily="18" charset="0"/>
                        </a:rPr>
                        <a:t>2.28</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363467">
                <a:tc>
                  <a:txBody>
                    <a:bodyPr/>
                    <a:lstStyle/>
                    <a:p>
                      <a:pPr algn="r"/>
                      <a:r>
                        <a:rPr lang="en-GB" sz="1400" dirty="0">
                          <a:latin typeface="Times New Roman" panose="02020603050405020304" pitchFamily="18" charset="0"/>
                          <a:cs typeface="Times New Roman" panose="02020603050405020304" pitchFamily="18" charset="0"/>
                        </a:rPr>
                        <a:t>-0.88</a:t>
                      </a:r>
                    </a:p>
                  </a:txBody>
                  <a:tcPr>
                    <a:lnR w="12700" cap="flat" cmpd="sng" algn="ctr">
                      <a:solidFill>
                        <a:schemeClr val="tx1"/>
                      </a:solidFill>
                      <a:prstDash val="solid"/>
                      <a:round/>
                      <a:headEnd type="none" w="med" len="med"/>
                      <a:tailEnd type="none" w="med" len="med"/>
                    </a:lnR>
                  </a:tcPr>
                </a:tc>
                <a:tc>
                  <a:txBody>
                    <a:bodyPr/>
                    <a:lstStyle/>
                    <a:p>
                      <a:pPr algn="r"/>
                      <a:r>
                        <a:rPr lang="en-GB" sz="1400" dirty="0">
                          <a:solidFill>
                            <a:schemeClr val="tx1"/>
                          </a:solidFill>
                          <a:latin typeface="Times New Roman" panose="02020603050405020304" pitchFamily="18" charset="0"/>
                          <a:cs typeface="Times New Roman" panose="02020603050405020304" pitchFamily="18" charset="0"/>
                        </a:rPr>
                        <a:t>0.77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GB" sz="1400" dirty="0">
                          <a:solidFill>
                            <a:schemeClr val="bg1"/>
                          </a:solidFill>
                          <a:latin typeface="Times New Roman" panose="02020603050405020304" pitchFamily="18" charset="0"/>
                          <a:cs typeface="Times New Roman" panose="02020603050405020304" pitchFamily="18" charset="0"/>
                        </a:rPr>
                        <a:t>-0.68</a:t>
                      </a:r>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r"/>
                      <a:r>
                        <a:rPr lang="en-GB" sz="1400" dirty="0">
                          <a:solidFill>
                            <a:schemeClr val="bg1"/>
                          </a:solidFill>
                          <a:latin typeface="Times New Roman" panose="02020603050405020304" pitchFamily="18" charset="0"/>
                          <a:cs typeface="Times New Roman" panose="02020603050405020304" pitchFamily="18" charset="0"/>
                        </a:rPr>
                        <a:t>0.59</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r h="363467">
                <a:tc>
                  <a:txBody>
                    <a:bodyPr/>
                    <a:lstStyle/>
                    <a:p>
                      <a:pPr algn="r"/>
                      <a:r>
                        <a:rPr lang="en-GB" sz="1400" dirty="0">
                          <a:latin typeface="Times New Roman" panose="02020603050405020304" pitchFamily="18" charset="0"/>
                          <a:cs typeface="Times New Roman" panose="02020603050405020304" pitchFamily="18" charset="0"/>
                        </a:rPr>
                        <a:t>-0.57</a:t>
                      </a:r>
                    </a:p>
                  </a:txBody>
                  <a:tcPr>
                    <a:lnR w="12700" cap="flat" cmpd="sng" algn="ctr">
                      <a:solidFill>
                        <a:schemeClr val="tx1"/>
                      </a:solidFill>
                      <a:prstDash val="solid"/>
                      <a:round/>
                      <a:headEnd type="none" w="med" len="med"/>
                      <a:tailEnd type="none" w="med" len="med"/>
                    </a:lnR>
                  </a:tcPr>
                </a:tc>
                <a:tc>
                  <a:txBody>
                    <a:bodyPr/>
                    <a:lstStyle/>
                    <a:p>
                      <a:pPr algn="r"/>
                      <a:r>
                        <a:rPr lang="en-GB" sz="1400" dirty="0">
                          <a:solidFill>
                            <a:schemeClr val="tx1"/>
                          </a:solidFill>
                          <a:latin typeface="Times New Roman" panose="02020603050405020304" pitchFamily="18" charset="0"/>
                          <a:cs typeface="Times New Roman" panose="02020603050405020304" pitchFamily="18" charset="0"/>
                        </a:rPr>
                        <a:t>0.32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GB" sz="1400" dirty="0">
                          <a:solidFill>
                            <a:schemeClr val="bg1"/>
                          </a:solidFill>
                          <a:latin typeface="Times New Roman" panose="02020603050405020304" pitchFamily="18" charset="0"/>
                          <a:cs typeface="Times New Roman" panose="02020603050405020304" pitchFamily="18" charset="0"/>
                        </a:rPr>
                        <a:t>-0.18</a:t>
                      </a:r>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r"/>
                      <a:r>
                        <a:rPr lang="en-GB" sz="1400" dirty="0">
                          <a:solidFill>
                            <a:schemeClr val="bg1"/>
                          </a:solidFill>
                          <a:latin typeface="Times New Roman" panose="02020603050405020304" pitchFamily="18" charset="0"/>
                          <a:cs typeface="Times New Roman" panose="02020603050405020304" pitchFamily="18" charset="0"/>
                        </a:rPr>
                        <a:t>0.10</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4"/>
                  </a:ext>
                </a:extLst>
              </a:tr>
              <a:tr h="363467">
                <a:tc>
                  <a:txBody>
                    <a:bodyPr/>
                    <a:lstStyle/>
                    <a:p>
                      <a:pPr algn="r"/>
                      <a:r>
                        <a:rPr lang="en-GB" sz="1400" dirty="0">
                          <a:latin typeface="Times New Roman" panose="02020603050405020304" pitchFamily="18" charset="0"/>
                          <a:cs typeface="Times New Roman" panose="02020603050405020304" pitchFamily="18" charset="0"/>
                        </a:rPr>
                        <a:t>0.01</a:t>
                      </a:r>
                    </a:p>
                  </a:txBody>
                  <a:tcPr>
                    <a:lnR w="12700" cap="flat" cmpd="sng" algn="ctr">
                      <a:solidFill>
                        <a:schemeClr val="tx1"/>
                      </a:solidFill>
                      <a:prstDash val="solid"/>
                      <a:round/>
                      <a:headEnd type="none" w="med" len="med"/>
                      <a:tailEnd type="none" w="med" len="med"/>
                    </a:lnR>
                  </a:tcPr>
                </a:tc>
                <a:tc>
                  <a:txBody>
                    <a:bodyPr/>
                    <a:lstStyle/>
                    <a:p>
                      <a:pPr algn="r"/>
                      <a:r>
                        <a:rPr lang="en-GB" sz="1400" dirty="0">
                          <a:solidFill>
                            <a:schemeClr val="tx1"/>
                          </a:solidFill>
                          <a:latin typeface="Times New Roman" panose="02020603050405020304" pitchFamily="18" charset="0"/>
                          <a:cs typeface="Times New Roman" panose="02020603050405020304" pitchFamily="18" charset="0"/>
                        </a:rPr>
                        <a:t>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GB" sz="1400" dirty="0">
                          <a:solidFill>
                            <a:schemeClr val="bg1"/>
                          </a:solidFill>
                          <a:latin typeface="Times New Roman" panose="02020603050405020304" pitchFamily="18" charset="0"/>
                          <a:cs typeface="Times New Roman" panose="02020603050405020304" pitchFamily="18" charset="0"/>
                        </a:rPr>
                        <a:t>0.00</a:t>
                      </a:r>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r"/>
                      <a:r>
                        <a:rPr lang="en-GB" sz="1400" dirty="0">
                          <a:solidFill>
                            <a:schemeClr val="bg1"/>
                          </a:solidFill>
                          <a:latin typeface="Times New Roman" panose="02020603050405020304" pitchFamily="18" charset="0"/>
                          <a:cs typeface="Times New Roman" panose="02020603050405020304" pitchFamily="18" charset="0"/>
                        </a:rPr>
                        <a:t>0.00</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5"/>
                  </a:ext>
                </a:extLst>
              </a:tr>
              <a:tr h="363467">
                <a:tc>
                  <a:txBody>
                    <a:bodyPr/>
                    <a:lstStyle/>
                    <a:p>
                      <a:pPr algn="r"/>
                      <a:r>
                        <a:rPr lang="en-GB" sz="1400" dirty="0">
                          <a:latin typeface="Times New Roman" panose="02020603050405020304" pitchFamily="18" charset="0"/>
                          <a:cs typeface="Times New Roman" panose="02020603050405020304" pitchFamily="18" charset="0"/>
                        </a:rPr>
                        <a:t>0.39</a:t>
                      </a:r>
                    </a:p>
                  </a:txBody>
                  <a:tcPr>
                    <a:lnR w="12700" cap="flat" cmpd="sng" algn="ctr">
                      <a:solidFill>
                        <a:schemeClr val="tx1"/>
                      </a:solidFill>
                      <a:prstDash val="solid"/>
                      <a:round/>
                      <a:headEnd type="none" w="med" len="med"/>
                      <a:tailEnd type="none" w="med" len="med"/>
                    </a:lnR>
                  </a:tcPr>
                </a:tc>
                <a:tc>
                  <a:txBody>
                    <a:bodyPr/>
                    <a:lstStyle/>
                    <a:p>
                      <a:pPr algn="r"/>
                      <a:r>
                        <a:rPr lang="en-GB" sz="1400" dirty="0">
                          <a:solidFill>
                            <a:schemeClr val="tx1"/>
                          </a:solidFill>
                          <a:latin typeface="Times New Roman" panose="02020603050405020304" pitchFamily="18" charset="0"/>
                          <a:cs typeface="Times New Roman" panose="02020603050405020304" pitchFamily="18" charset="0"/>
                        </a:rPr>
                        <a:t>0.15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GB" sz="1400" dirty="0">
                          <a:solidFill>
                            <a:schemeClr val="bg1"/>
                          </a:solidFill>
                          <a:latin typeface="Times New Roman" panose="02020603050405020304" pitchFamily="18" charset="0"/>
                          <a:cs typeface="Times New Roman" panose="02020603050405020304" pitchFamily="18" charset="0"/>
                        </a:rPr>
                        <a:t>0.05</a:t>
                      </a:r>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r"/>
                      <a:r>
                        <a:rPr lang="en-GB" sz="1400" dirty="0">
                          <a:solidFill>
                            <a:schemeClr val="bg1"/>
                          </a:solidFill>
                          <a:latin typeface="Times New Roman" panose="02020603050405020304" pitchFamily="18" charset="0"/>
                          <a:cs typeface="Times New Roman" panose="02020603050405020304" pitchFamily="18" charset="0"/>
                        </a:rPr>
                        <a:t>0.02</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6"/>
                  </a:ext>
                </a:extLst>
              </a:tr>
              <a:tr h="363467">
                <a:tc>
                  <a:txBody>
                    <a:bodyPr/>
                    <a:lstStyle/>
                    <a:p>
                      <a:pPr algn="r"/>
                      <a:r>
                        <a:rPr lang="en-GB" sz="1400" dirty="0">
                          <a:latin typeface="Times New Roman" panose="02020603050405020304" pitchFamily="18" charset="0"/>
                          <a:cs typeface="Times New Roman" panose="02020603050405020304" pitchFamily="18" charset="0"/>
                        </a:rPr>
                        <a:t>0.55</a:t>
                      </a:r>
                    </a:p>
                  </a:txBody>
                  <a:tcPr>
                    <a:lnR w="12700" cap="flat" cmpd="sng" algn="ctr">
                      <a:solidFill>
                        <a:schemeClr val="tx1"/>
                      </a:solidFill>
                      <a:prstDash val="solid"/>
                      <a:round/>
                      <a:headEnd type="none" w="med" len="med"/>
                      <a:tailEnd type="none" w="med" len="med"/>
                    </a:lnR>
                  </a:tcPr>
                </a:tc>
                <a:tc>
                  <a:txBody>
                    <a:bodyPr/>
                    <a:lstStyle/>
                    <a:p>
                      <a:pPr algn="r"/>
                      <a:r>
                        <a:rPr lang="en-GB" sz="1400" dirty="0">
                          <a:solidFill>
                            <a:schemeClr val="tx1"/>
                          </a:solidFill>
                          <a:latin typeface="Times New Roman" panose="02020603050405020304" pitchFamily="18" charset="0"/>
                          <a:cs typeface="Times New Roman" panose="02020603050405020304" pitchFamily="18" charset="0"/>
                        </a:rPr>
                        <a:t>0.30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GB" sz="1400" dirty="0">
                          <a:solidFill>
                            <a:schemeClr val="bg1"/>
                          </a:solidFill>
                          <a:latin typeface="Times New Roman" panose="02020603050405020304" pitchFamily="18" charset="0"/>
                          <a:cs typeface="Times New Roman" panose="02020603050405020304" pitchFamily="18" charset="0"/>
                        </a:rPr>
                        <a:t>0.16</a:t>
                      </a:r>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r"/>
                      <a:r>
                        <a:rPr lang="en-GB" sz="1400" dirty="0">
                          <a:solidFill>
                            <a:schemeClr val="bg1"/>
                          </a:solidFill>
                          <a:latin typeface="Times New Roman" panose="02020603050405020304" pitchFamily="18" charset="0"/>
                          <a:cs typeface="Times New Roman" panose="02020603050405020304" pitchFamily="18" charset="0"/>
                        </a:rPr>
                        <a:t>0.09</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7"/>
                  </a:ext>
                </a:extLst>
              </a:tr>
              <a:tr h="363467">
                <a:tc>
                  <a:txBody>
                    <a:bodyPr/>
                    <a:lstStyle/>
                    <a:p>
                      <a:pPr algn="r"/>
                      <a:r>
                        <a:rPr lang="en-GB" sz="1400" dirty="0">
                          <a:latin typeface="Times New Roman" panose="02020603050405020304" pitchFamily="18" charset="0"/>
                          <a:cs typeface="Times New Roman" panose="02020603050405020304" pitchFamily="18" charset="0"/>
                        </a:rPr>
                        <a:t>1.01</a:t>
                      </a:r>
                    </a:p>
                  </a:txBody>
                  <a:tcPr>
                    <a:lnR w="12700" cap="flat" cmpd="sng" algn="ctr">
                      <a:solidFill>
                        <a:schemeClr val="tx1"/>
                      </a:solidFill>
                      <a:prstDash val="solid"/>
                      <a:round/>
                      <a:headEnd type="none" w="med" len="med"/>
                      <a:tailEnd type="none" w="med" len="med"/>
                    </a:lnR>
                  </a:tcPr>
                </a:tc>
                <a:tc>
                  <a:txBody>
                    <a:bodyPr/>
                    <a:lstStyle/>
                    <a:p>
                      <a:pPr algn="r"/>
                      <a:r>
                        <a:rPr lang="en-GB" sz="1400" dirty="0">
                          <a:solidFill>
                            <a:schemeClr val="tx1"/>
                          </a:solidFill>
                          <a:latin typeface="Times New Roman" panose="02020603050405020304" pitchFamily="18" charset="0"/>
                          <a:cs typeface="Times New Roman" panose="02020603050405020304" pitchFamily="18" charset="0"/>
                        </a:rPr>
                        <a:t>1.02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GB" sz="1400" dirty="0">
                          <a:solidFill>
                            <a:schemeClr val="bg1"/>
                          </a:solidFill>
                          <a:latin typeface="Times New Roman" panose="02020603050405020304" pitchFamily="18" charset="0"/>
                          <a:cs typeface="Times New Roman" panose="02020603050405020304" pitchFamily="18" charset="0"/>
                        </a:rPr>
                        <a:t>1.03</a:t>
                      </a:r>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r"/>
                      <a:r>
                        <a:rPr lang="en-GB" sz="1400" dirty="0">
                          <a:solidFill>
                            <a:schemeClr val="bg1"/>
                          </a:solidFill>
                          <a:latin typeface="Times New Roman" panose="02020603050405020304" pitchFamily="18" charset="0"/>
                          <a:cs typeface="Times New Roman" panose="02020603050405020304" pitchFamily="18" charset="0"/>
                        </a:rPr>
                        <a:t>1.04</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8"/>
                  </a:ext>
                </a:extLst>
              </a:tr>
              <a:tr h="363467">
                <a:tc>
                  <a:txBody>
                    <a:bodyPr/>
                    <a:lstStyle/>
                    <a:p>
                      <a:pPr algn="r"/>
                      <a:r>
                        <a:rPr lang="en-GB" sz="1400" dirty="0">
                          <a:latin typeface="Times New Roman" panose="02020603050405020304" pitchFamily="18" charset="0"/>
                          <a:cs typeface="Times New Roman" panose="02020603050405020304" pitchFamily="18" charset="0"/>
                        </a:rPr>
                        <a:t>...</a:t>
                      </a:r>
                    </a:p>
                  </a:txBody>
                  <a:tcPr>
                    <a:lnR w="12700" cap="flat" cmpd="sng" algn="ctr">
                      <a:solidFill>
                        <a:schemeClr val="tx1"/>
                      </a:solidFill>
                      <a:prstDash val="solid"/>
                      <a:round/>
                      <a:headEnd type="none" w="med" len="med"/>
                      <a:tailEnd type="none" w="med" len="med"/>
                    </a:lnR>
                  </a:tcPr>
                </a:tc>
                <a:tc>
                  <a:txBody>
                    <a:bodyPr/>
                    <a:lstStyle/>
                    <a:p>
                      <a:pPr algn="r"/>
                      <a:r>
                        <a:rPr lang="en-GB" sz="1400" dirty="0">
                          <a:solidFill>
                            <a:schemeClr val="tx1"/>
                          </a:solidFill>
                          <a:latin typeface="Times New Roman" panose="02020603050405020304" pitchFamily="18" charset="0"/>
                          <a:cs typeface="Times New Roman" panose="02020603050405020304" pitchFamily="18"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GB" sz="1400" dirty="0">
                          <a:solidFill>
                            <a:schemeClr val="bg1"/>
                          </a:solidFill>
                          <a:latin typeface="Times New Roman" panose="02020603050405020304" pitchFamily="18" charset="0"/>
                          <a:cs typeface="Times New Roman" panose="02020603050405020304" pitchFamily="18" charset="0"/>
                        </a:rPr>
                        <a:t>...</a:t>
                      </a:r>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r"/>
                      <a:r>
                        <a:rPr lang="en-GB" sz="1400" dirty="0">
                          <a:solidFill>
                            <a:schemeClr val="bg1"/>
                          </a:solidFill>
                          <a:latin typeface="Times New Roman" panose="02020603050405020304" pitchFamily="18" charset="0"/>
                          <a:cs typeface="Times New Roman" panose="02020603050405020304" pitchFamily="18" charset="0"/>
                        </a:rPr>
                        <a: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9"/>
                  </a:ext>
                </a:extLst>
              </a:tr>
            </a:tbl>
          </a:graphicData>
        </a:graphic>
      </p:graphicFrame>
      <p:sp>
        <p:nvSpPr>
          <p:cNvPr id="10" name="TextBox 9"/>
          <p:cNvSpPr txBox="1"/>
          <p:nvPr/>
        </p:nvSpPr>
        <p:spPr>
          <a:xfrm>
            <a:off x="5292080" y="1660597"/>
            <a:ext cx="1955985" cy="307777"/>
          </a:xfrm>
          <a:prstGeom prst="rect">
            <a:avLst/>
          </a:prstGeom>
          <a:noFill/>
        </p:spPr>
        <p:txBody>
          <a:bodyPr wrap="none" rtlCol="0">
            <a:spAutoFit/>
          </a:bodyPr>
          <a:lstStyle/>
          <a:p>
            <a:r>
              <a:rPr lang="en-GB" sz="1400" dirty="0">
                <a:latin typeface="Times New Roman" panose="02020603050405020304" pitchFamily="18" charset="0"/>
                <a:cs typeface="Times New Roman" panose="02020603050405020304" pitchFamily="18" charset="0"/>
              </a:rPr>
              <a:t>E(Y) = </a:t>
            </a:r>
            <a:r>
              <a:rPr lang="el-GR" sz="1400" i="1" dirty="0">
                <a:latin typeface="Times New Roman" panose="02020603050405020304" pitchFamily="18" charset="0"/>
                <a:cs typeface="Times New Roman" panose="02020603050405020304" pitchFamily="18" charset="0"/>
              </a:rPr>
              <a:t>β</a:t>
            </a:r>
            <a:r>
              <a:rPr lang="en-GB" sz="1400" i="1" baseline="-25000" dirty="0">
                <a:latin typeface="Times New Roman" panose="02020603050405020304" pitchFamily="18" charset="0"/>
                <a:cs typeface="Times New Roman" panose="02020603050405020304" pitchFamily="18" charset="0"/>
              </a:rPr>
              <a:t>0</a:t>
            </a:r>
            <a:r>
              <a:rPr lang="en-GB" sz="1400" dirty="0">
                <a:latin typeface="Times New Roman" panose="02020603050405020304" pitchFamily="18" charset="0"/>
                <a:cs typeface="Times New Roman" panose="02020603050405020304" pitchFamily="18" charset="0"/>
              </a:rPr>
              <a:t> + </a:t>
            </a:r>
            <a:r>
              <a:rPr lang="el-GR" sz="1400" i="1" dirty="0">
                <a:latin typeface="Times New Roman" panose="02020603050405020304" pitchFamily="18" charset="0"/>
                <a:cs typeface="Times New Roman" panose="02020603050405020304" pitchFamily="18" charset="0"/>
              </a:rPr>
              <a:t>β</a:t>
            </a:r>
            <a:r>
              <a:rPr lang="en-GB" sz="1400" i="1" baseline="-25000" dirty="0">
                <a:latin typeface="Times New Roman" panose="02020603050405020304" pitchFamily="18" charset="0"/>
                <a:cs typeface="Times New Roman" panose="02020603050405020304" pitchFamily="18" charset="0"/>
              </a:rPr>
              <a:t>1</a:t>
            </a:r>
            <a:r>
              <a:rPr lang="en-GB" sz="1400" dirty="0">
                <a:latin typeface="Times New Roman" panose="02020603050405020304" pitchFamily="18" charset="0"/>
                <a:cs typeface="Times New Roman" panose="02020603050405020304" pitchFamily="18" charset="0"/>
              </a:rPr>
              <a:t>X + </a:t>
            </a:r>
            <a:r>
              <a:rPr lang="el-GR" sz="1400" i="1" dirty="0">
                <a:latin typeface="Times New Roman" panose="02020603050405020304" pitchFamily="18" charset="0"/>
                <a:cs typeface="Times New Roman" panose="02020603050405020304" pitchFamily="18" charset="0"/>
              </a:rPr>
              <a:t>β</a:t>
            </a:r>
            <a:r>
              <a:rPr lang="en-GB" sz="1400" i="1" baseline="-25000" dirty="0">
                <a:latin typeface="Times New Roman" panose="02020603050405020304" pitchFamily="18" charset="0"/>
                <a:cs typeface="Times New Roman" panose="02020603050405020304" pitchFamily="18" charset="0"/>
              </a:rPr>
              <a:t>2</a:t>
            </a:r>
            <a:r>
              <a:rPr lang="en-GB" sz="1400" dirty="0">
                <a:latin typeface="Times New Roman" panose="02020603050405020304" pitchFamily="18" charset="0"/>
                <a:cs typeface="Times New Roman" panose="02020603050405020304" pitchFamily="18" charset="0"/>
              </a:rPr>
              <a:t>X</a:t>
            </a:r>
            <a:r>
              <a:rPr lang="en-GB" sz="1400" baseline="30000" dirty="0">
                <a:latin typeface="Times New Roman" panose="02020603050405020304" pitchFamily="18" charset="0"/>
                <a:cs typeface="Times New Roman" panose="02020603050405020304" pitchFamily="18" charset="0"/>
              </a:rPr>
              <a:t>2</a:t>
            </a:r>
            <a:r>
              <a:rPr lang="en-GB" sz="1400" dirty="0">
                <a:latin typeface="Times New Roman" panose="02020603050405020304" pitchFamily="18" charset="0"/>
                <a:cs typeface="Times New Roman" panose="02020603050405020304" pitchFamily="18" charset="0"/>
              </a:rPr>
              <a:t> </a:t>
            </a:r>
          </a:p>
        </p:txBody>
      </p:sp>
      <p:sp>
        <p:nvSpPr>
          <p:cNvPr id="11" name="TextBox 10">
            <a:extLst>
              <a:ext uri="{FF2B5EF4-FFF2-40B4-BE49-F238E27FC236}">
                <a16:creationId xmlns:a16="http://schemas.microsoft.com/office/drawing/2014/main" id="{2264111E-1F91-4EF9-94DD-A143778DED84}"/>
              </a:ext>
            </a:extLst>
          </p:cNvPr>
          <p:cNvSpPr txBox="1"/>
          <p:nvPr/>
        </p:nvSpPr>
        <p:spPr>
          <a:xfrm>
            <a:off x="426129" y="188640"/>
            <a:ext cx="8034303" cy="584775"/>
          </a:xfrm>
          <a:prstGeom prst="rect">
            <a:avLst/>
          </a:prstGeom>
          <a:noFill/>
        </p:spPr>
        <p:txBody>
          <a:bodyPr wrap="square" rtlCol="0">
            <a:spAutoFit/>
          </a:bodyPr>
          <a:lstStyle/>
          <a:p>
            <a:r>
              <a:rPr lang="fr-CH" sz="3200" dirty="0">
                <a:solidFill>
                  <a:schemeClr val="tx2">
                    <a:lumMod val="75000"/>
                  </a:schemeClr>
                </a:solidFill>
                <a:latin typeface="Tw Cen MT" panose="020B0602020104020603" pitchFamily="34" charset="0"/>
              </a:rPr>
              <a:t>How can </a:t>
            </a:r>
            <a:r>
              <a:rPr lang="fr-CH" sz="3200" dirty="0" err="1">
                <a:solidFill>
                  <a:schemeClr val="tx2">
                    <a:lumMod val="75000"/>
                  </a:schemeClr>
                </a:solidFill>
                <a:latin typeface="Tw Cen MT" panose="020B0602020104020603" pitchFamily="34" charset="0"/>
              </a:rPr>
              <a:t>we</a:t>
            </a:r>
            <a:r>
              <a:rPr lang="fr-CH" sz="3200" dirty="0">
                <a:solidFill>
                  <a:schemeClr val="tx2">
                    <a:lumMod val="75000"/>
                  </a:schemeClr>
                </a:solidFill>
                <a:latin typeface="Tw Cen MT" panose="020B0602020104020603" pitchFamily="34" charset="0"/>
              </a:rPr>
              <a:t> </a:t>
            </a:r>
            <a:r>
              <a:rPr lang="fr-CH" sz="3200" dirty="0" err="1">
                <a:solidFill>
                  <a:schemeClr val="tx2">
                    <a:lumMod val="75000"/>
                  </a:schemeClr>
                </a:solidFill>
                <a:latin typeface="Tw Cen MT" panose="020B0602020104020603" pitchFamily="34" charset="0"/>
              </a:rPr>
              <a:t>achieve</a:t>
            </a:r>
            <a:r>
              <a:rPr lang="fr-CH" sz="3200" dirty="0">
                <a:solidFill>
                  <a:schemeClr val="tx2">
                    <a:lumMod val="75000"/>
                  </a:schemeClr>
                </a:solidFill>
                <a:latin typeface="Tw Cen MT" panose="020B0602020104020603" pitchFamily="34" charset="0"/>
              </a:rPr>
              <a:t> </a:t>
            </a:r>
            <a:r>
              <a:rPr lang="fr-CH" sz="3200" dirty="0" err="1">
                <a:solidFill>
                  <a:schemeClr val="tx2">
                    <a:lumMod val="75000"/>
                  </a:schemeClr>
                </a:solidFill>
                <a:latin typeface="Tw Cen MT" panose="020B0602020104020603" pitchFamily="34" charset="0"/>
              </a:rPr>
              <a:t>nonlinearity</a:t>
            </a:r>
            <a:r>
              <a:rPr lang="fr-CH" sz="3200" dirty="0">
                <a:solidFill>
                  <a:schemeClr val="tx2">
                    <a:lumMod val="75000"/>
                  </a:schemeClr>
                </a:solidFill>
                <a:latin typeface="Tw Cen MT" panose="020B0602020104020603" pitchFamily="34" charset="0"/>
              </a:rPr>
              <a:t>?</a:t>
            </a:r>
            <a:endParaRPr lang="en-GB" sz="3200" dirty="0">
              <a:solidFill>
                <a:schemeClr val="tx2">
                  <a:lumMod val="75000"/>
                </a:schemeClr>
              </a:solidFill>
              <a:latin typeface="Tw Cen MT" panose="020B0602020104020603" pitchFamily="34" charset="0"/>
            </a:endParaRPr>
          </a:p>
        </p:txBody>
      </p:sp>
    </p:spTree>
    <p:extLst>
      <p:ext uri="{BB962C8B-B14F-4D97-AF65-F5344CB8AC3E}">
        <p14:creationId xmlns:p14="http://schemas.microsoft.com/office/powerpoint/2010/main" val="8962811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395536" y="908720"/>
            <a:ext cx="8280920" cy="0"/>
          </a:xfrm>
          <a:prstGeom prst="line">
            <a:avLst/>
          </a:prstGeom>
          <a:ln w="28575">
            <a:solidFill>
              <a:schemeClr val="bg2">
                <a:lumMod val="25000"/>
              </a:schemeClr>
            </a:solidFill>
            <a:prstDash val="sysDot"/>
          </a:ln>
        </p:spPr>
        <p:style>
          <a:lnRef idx="1">
            <a:schemeClr val="accent1"/>
          </a:lnRef>
          <a:fillRef idx="0">
            <a:schemeClr val="accent1"/>
          </a:fillRef>
          <a:effectRef idx="0">
            <a:schemeClr val="accent1"/>
          </a:effectRef>
          <a:fontRef idx="minor">
            <a:schemeClr val="tx1"/>
          </a:fontRef>
        </p:style>
      </p:cxnSp>
      <p:pic>
        <p:nvPicPr>
          <p:cNvPr id="3" name="Picture 2"/>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51520" y="1556791"/>
            <a:ext cx="4529891" cy="4519106"/>
          </a:xfrm>
          <a:prstGeom prst="rect">
            <a:avLst/>
          </a:prstGeom>
        </p:spPr>
      </p:pic>
      <p:sp>
        <p:nvSpPr>
          <p:cNvPr id="20" name="TextBox 19"/>
          <p:cNvSpPr txBox="1"/>
          <p:nvPr/>
        </p:nvSpPr>
        <p:spPr>
          <a:xfrm>
            <a:off x="5868144" y="6237312"/>
            <a:ext cx="2553904" cy="307777"/>
          </a:xfrm>
          <a:prstGeom prst="rect">
            <a:avLst/>
          </a:prstGeom>
          <a:noFill/>
        </p:spPr>
        <p:txBody>
          <a:bodyPr wrap="none" rtlCol="0">
            <a:spAutoFit/>
          </a:bodyPr>
          <a:lstStyle/>
          <a:p>
            <a:r>
              <a:rPr lang="en-GB" sz="1400">
                <a:latin typeface="Times New Roman" panose="02020603050405020304" pitchFamily="18" charset="0"/>
                <a:cs typeface="Times New Roman" panose="02020603050405020304" pitchFamily="18" charset="0"/>
              </a:rPr>
              <a:t>Dimension of the predictor set: 3</a:t>
            </a:r>
            <a:endParaRPr lang="en-GB" sz="1400" dirty="0">
              <a:latin typeface="Times New Roman" panose="02020603050405020304" pitchFamily="18" charset="0"/>
              <a:cs typeface="Times New Roman" panose="02020603050405020304" pitchFamily="18" charset="0"/>
            </a:endParaRPr>
          </a:p>
        </p:txBody>
      </p:sp>
      <p:graphicFrame>
        <p:nvGraphicFramePr>
          <p:cNvPr id="8" name="Table 7"/>
          <p:cNvGraphicFramePr>
            <a:graphicFrameLocks noGrp="1"/>
          </p:cNvGraphicFramePr>
          <p:nvPr>
            <p:extLst>
              <p:ext uri="{D42A27DB-BD31-4B8C-83A1-F6EECF244321}">
                <p14:modId xmlns:p14="http://schemas.microsoft.com/office/powerpoint/2010/main" val="67629092"/>
              </p:ext>
            </p:extLst>
          </p:nvPr>
        </p:nvGraphicFramePr>
        <p:xfrm>
          <a:off x="5300966" y="2204864"/>
          <a:ext cx="2879968" cy="3634670"/>
        </p:xfrm>
        <a:graphic>
          <a:graphicData uri="http://schemas.openxmlformats.org/drawingml/2006/table">
            <a:tbl>
              <a:tblPr firstRow="1" bandRow="1">
                <a:tableStyleId>{5940675A-B579-460E-94D1-54222C63F5DA}</a:tableStyleId>
              </a:tblPr>
              <a:tblGrid>
                <a:gridCol w="719992">
                  <a:extLst>
                    <a:ext uri="{9D8B030D-6E8A-4147-A177-3AD203B41FA5}">
                      <a16:colId xmlns:a16="http://schemas.microsoft.com/office/drawing/2014/main" val="20000"/>
                    </a:ext>
                  </a:extLst>
                </a:gridCol>
                <a:gridCol w="719992">
                  <a:extLst>
                    <a:ext uri="{9D8B030D-6E8A-4147-A177-3AD203B41FA5}">
                      <a16:colId xmlns:a16="http://schemas.microsoft.com/office/drawing/2014/main" val="20001"/>
                    </a:ext>
                  </a:extLst>
                </a:gridCol>
                <a:gridCol w="719992">
                  <a:extLst>
                    <a:ext uri="{9D8B030D-6E8A-4147-A177-3AD203B41FA5}">
                      <a16:colId xmlns:a16="http://schemas.microsoft.com/office/drawing/2014/main" val="20002"/>
                    </a:ext>
                  </a:extLst>
                </a:gridCol>
                <a:gridCol w="719992">
                  <a:extLst>
                    <a:ext uri="{9D8B030D-6E8A-4147-A177-3AD203B41FA5}">
                      <a16:colId xmlns:a16="http://schemas.microsoft.com/office/drawing/2014/main" val="20003"/>
                    </a:ext>
                  </a:extLst>
                </a:gridCol>
              </a:tblGrid>
              <a:tr h="363467">
                <a:tc>
                  <a:txBody>
                    <a:bodyPr/>
                    <a:lstStyle/>
                    <a:p>
                      <a:pPr algn="r"/>
                      <a:r>
                        <a:rPr lang="en-GB" sz="1400" dirty="0">
                          <a:latin typeface="Times New Roman" panose="02020603050405020304" pitchFamily="18" charset="0"/>
                          <a:cs typeface="Times New Roman" panose="02020603050405020304" pitchFamily="18" charset="0"/>
                        </a:rPr>
                        <a:t>X</a:t>
                      </a:r>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tc>
                  <a:txBody>
                    <a:bodyPr/>
                    <a:lstStyle/>
                    <a:p>
                      <a:pPr algn="r"/>
                      <a:r>
                        <a:rPr lang="en-GB" sz="1400" dirty="0">
                          <a:solidFill>
                            <a:schemeClr val="tx1"/>
                          </a:solidFill>
                          <a:latin typeface="Times New Roman" panose="02020603050405020304" pitchFamily="18" charset="0"/>
                          <a:cs typeface="Times New Roman" panose="02020603050405020304" pitchFamily="18" charset="0"/>
                        </a:rPr>
                        <a:t>X</a:t>
                      </a:r>
                      <a:r>
                        <a:rPr lang="en-GB" sz="1400" baseline="30000" dirty="0">
                          <a:solidFill>
                            <a:schemeClr val="tx1"/>
                          </a:solidFill>
                          <a:latin typeface="Times New Roman" panose="02020603050405020304" pitchFamily="18" charset="0"/>
                          <a:cs typeface="Times New Roman" panose="02020603050405020304" pitchFamily="18" charset="0"/>
                        </a:rPr>
                        <a:t>2</a:t>
                      </a:r>
                      <a:endParaRPr lang="en-GB" sz="140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r"/>
                      <a:r>
                        <a:rPr lang="en-GB" sz="1400" dirty="0">
                          <a:solidFill>
                            <a:schemeClr val="tx1"/>
                          </a:solidFill>
                          <a:latin typeface="Times New Roman" panose="02020603050405020304" pitchFamily="18" charset="0"/>
                          <a:cs typeface="Times New Roman" panose="02020603050405020304" pitchFamily="18" charset="0"/>
                        </a:rPr>
                        <a:t>X</a:t>
                      </a:r>
                      <a:r>
                        <a:rPr lang="en-GB" sz="1400" baseline="30000" dirty="0">
                          <a:solidFill>
                            <a:schemeClr val="tx1"/>
                          </a:solidFill>
                          <a:latin typeface="Times New Roman" panose="02020603050405020304" pitchFamily="18" charset="0"/>
                          <a:cs typeface="Times New Roman" panose="02020603050405020304" pitchFamily="18" charset="0"/>
                        </a:rPr>
                        <a:t>3</a:t>
                      </a:r>
                      <a:endParaRPr lang="en-GB" sz="140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r"/>
                      <a:r>
                        <a:rPr lang="en-GB" sz="1400" dirty="0">
                          <a:solidFill>
                            <a:schemeClr val="bg1"/>
                          </a:solidFill>
                          <a:latin typeface="Times New Roman" panose="02020603050405020304" pitchFamily="18" charset="0"/>
                          <a:cs typeface="Times New Roman" panose="02020603050405020304" pitchFamily="18" charset="0"/>
                        </a:rPr>
                        <a:t>X</a:t>
                      </a:r>
                      <a:r>
                        <a:rPr lang="en-GB" sz="1400" baseline="30000" dirty="0">
                          <a:solidFill>
                            <a:schemeClr val="bg1"/>
                          </a:solidFill>
                          <a:latin typeface="Times New Roman" panose="02020603050405020304" pitchFamily="18" charset="0"/>
                          <a:cs typeface="Times New Roman" panose="02020603050405020304" pitchFamily="18" charset="0"/>
                        </a:rPr>
                        <a:t>4</a:t>
                      </a:r>
                      <a:endParaRPr lang="en-GB" sz="1400"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0"/>
                  </a:ext>
                </a:extLst>
              </a:tr>
              <a:tr h="363467">
                <a:tc>
                  <a:txBody>
                    <a:bodyPr/>
                    <a:lstStyle/>
                    <a:p>
                      <a:pPr algn="r"/>
                      <a:r>
                        <a:rPr lang="en-GB" sz="1400" dirty="0">
                          <a:latin typeface="Times New Roman" panose="02020603050405020304" pitchFamily="18" charset="0"/>
                          <a:cs typeface="Times New Roman" panose="02020603050405020304" pitchFamily="18" charset="0"/>
                        </a:rPr>
                        <a:t>-1.52</a:t>
                      </a:r>
                    </a:p>
                  </a:txBody>
                  <a:tcPr>
                    <a:lnR w="12700" cap="flat" cmpd="sng" algn="ctr">
                      <a:solidFill>
                        <a:schemeClr val="tx1"/>
                      </a:solidFill>
                      <a:prstDash val="solid"/>
                      <a:round/>
                      <a:headEnd type="none" w="med" len="med"/>
                      <a:tailEnd type="none" w="med" len="med"/>
                    </a:lnR>
                  </a:tcPr>
                </a:tc>
                <a:tc>
                  <a:txBody>
                    <a:bodyPr/>
                    <a:lstStyle/>
                    <a:p>
                      <a:pPr algn="r"/>
                      <a:r>
                        <a:rPr lang="en-GB" sz="1400" dirty="0">
                          <a:solidFill>
                            <a:schemeClr val="tx1"/>
                          </a:solidFill>
                          <a:latin typeface="Times New Roman" panose="02020603050405020304" pitchFamily="18" charset="0"/>
                          <a:cs typeface="Times New Roman" panose="02020603050405020304" pitchFamily="18" charset="0"/>
                        </a:rPr>
                        <a:t>2.31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GB" sz="1400" dirty="0">
                          <a:solidFill>
                            <a:schemeClr val="tx1"/>
                          </a:solidFill>
                          <a:latin typeface="Times New Roman" panose="02020603050405020304" pitchFamily="18" charset="0"/>
                          <a:cs typeface="Times New Roman" panose="02020603050405020304" pitchFamily="18" charset="0"/>
                        </a:rPr>
                        <a:t>-3.51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GB" sz="1400" dirty="0">
                          <a:solidFill>
                            <a:schemeClr val="bg1"/>
                          </a:solidFill>
                          <a:latin typeface="Times New Roman" panose="02020603050405020304" pitchFamily="18" charset="0"/>
                          <a:cs typeface="Times New Roman" panose="02020603050405020304" pitchFamily="18" charset="0"/>
                        </a:rPr>
                        <a:t>5.33</a:t>
                      </a:r>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363467">
                <a:tc>
                  <a:txBody>
                    <a:bodyPr/>
                    <a:lstStyle/>
                    <a:p>
                      <a:pPr algn="r"/>
                      <a:r>
                        <a:rPr lang="en-GB" sz="1400" dirty="0">
                          <a:latin typeface="Times New Roman" panose="02020603050405020304" pitchFamily="18" charset="0"/>
                          <a:cs typeface="Times New Roman" panose="02020603050405020304" pitchFamily="18" charset="0"/>
                        </a:rPr>
                        <a:t>-1.23</a:t>
                      </a:r>
                    </a:p>
                  </a:txBody>
                  <a:tcPr>
                    <a:lnR w="12700" cap="flat" cmpd="sng" algn="ctr">
                      <a:solidFill>
                        <a:schemeClr val="tx1"/>
                      </a:solidFill>
                      <a:prstDash val="solid"/>
                      <a:round/>
                      <a:headEnd type="none" w="med" len="med"/>
                      <a:tailEnd type="none" w="med" len="med"/>
                    </a:lnR>
                  </a:tcPr>
                </a:tc>
                <a:tc>
                  <a:txBody>
                    <a:bodyPr/>
                    <a:lstStyle/>
                    <a:p>
                      <a:pPr algn="r"/>
                      <a:r>
                        <a:rPr lang="en-GB" sz="1400" dirty="0">
                          <a:solidFill>
                            <a:schemeClr val="tx1"/>
                          </a:solidFill>
                          <a:latin typeface="Times New Roman" panose="02020603050405020304" pitchFamily="18" charset="0"/>
                          <a:cs typeface="Times New Roman" panose="02020603050405020304" pitchFamily="18" charset="0"/>
                        </a:rPr>
                        <a:t>1.51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GB" sz="1400" dirty="0">
                          <a:solidFill>
                            <a:schemeClr val="tx1"/>
                          </a:solidFill>
                          <a:latin typeface="Times New Roman" panose="02020603050405020304" pitchFamily="18" charset="0"/>
                          <a:cs typeface="Times New Roman" panose="02020603050405020304" pitchFamily="18" charset="0"/>
                        </a:rPr>
                        <a:t>-1.86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GB" sz="1400" dirty="0">
                          <a:solidFill>
                            <a:schemeClr val="bg1"/>
                          </a:solidFill>
                          <a:latin typeface="Times New Roman" panose="02020603050405020304" pitchFamily="18" charset="0"/>
                          <a:cs typeface="Times New Roman" panose="02020603050405020304" pitchFamily="18" charset="0"/>
                        </a:rPr>
                        <a:t>2.28</a:t>
                      </a:r>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363467">
                <a:tc>
                  <a:txBody>
                    <a:bodyPr/>
                    <a:lstStyle/>
                    <a:p>
                      <a:pPr algn="r"/>
                      <a:r>
                        <a:rPr lang="en-GB" sz="1400" dirty="0">
                          <a:latin typeface="Times New Roman" panose="02020603050405020304" pitchFamily="18" charset="0"/>
                          <a:cs typeface="Times New Roman" panose="02020603050405020304" pitchFamily="18" charset="0"/>
                        </a:rPr>
                        <a:t>-0.88</a:t>
                      </a:r>
                    </a:p>
                  </a:txBody>
                  <a:tcPr>
                    <a:lnR w="12700" cap="flat" cmpd="sng" algn="ctr">
                      <a:solidFill>
                        <a:schemeClr val="tx1"/>
                      </a:solidFill>
                      <a:prstDash val="solid"/>
                      <a:round/>
                      <a:headEnd type="none" w="med" len="med"/>
                      <a:tailEnd type="none" w="med" len="med"/>
                    </a:lnR>
                  </a:tcPr>
                </a:tc>
                <a:tc>
                  <a:txBody>
                    <a:bodyPr/>
                    <a:lstStyle/>
                    <a:p>
                      <a:pPr algn="r"/>
                      <a:r>
                        <a:rPr lang="en-GB" sz="1400" dirty="0">
                          <a:solidFill>
                            <a:schemeClr val="tx1"/>
                          </a:solidFill>
                          <a:latin typeface="Times New Roman" panose="02020603050405020304" pitchFamily="18" charset="0"/>
                          <a:cs typeface="Times New Roman" panose="02020603050405020304" pitchFamily="18" charset="0"/>
                        </a:rPr>
                        <a:t>0.77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GB" sz="1400" dirty="0">
                          <a:solidFill>
                            <a:schemeClr val="tx1"/>
                          </a:solidFill>
                          <a:latin typeface="Times New Roman" panose="02020603050405020304" pitchFamily="18" charset="0"/>
                          <a:cs typeface="Times New Roman" panose="02020603050405020304" pitchFamily="18" charset="0"/>
                        </a:rPr>
                        <a:t>-0.68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GB" sz="1400" dirty="0">
                          <a:solidFill>
                            <a:schemeClr val="bg1"/>
                          </a:solidFill>
                          <a:latin typeface="Times New Roman" panose="02020603050405020304" pitchFamily="18" charset="0"/>
                          <a:cs typeface="Times New Roman" panose="02020603050405020304" pitchFamily="18" charset="0"/>
                        </a:rPr>
                        <a:t>0.59</a:t>
                      </a:r>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r h="363467">
                <a:tc>
                  <a:txBody>
                    <a:bodyPr/>
                    <a:lstStyle/>
                    <a:p>
                      <a:pPr algn="r"/>
                      <a:r>
                        <a:rPr lang="en-GB" sz="1400" dirty="0">
                          <a:latin typeface="Times New Roman" panose="02020603050405020304" pitchFamily="18" charset="0"/>
                          <a:cs typeface="Times New Roman" panose="02020603050405020304" pitchFamily="18" charset="0"/>
                        </a:rPr>
                        <a:t>-0.57</a:t>
                      </a:r>
                    </a:p>
                  </a:txBody>
                  <a:tcPr>
                    <a:lnR w="12700" cap="flat" cmpd="sng" algn="ctr">
                      <a:solidFill>
                        <a:schemeClr val="tx1"/>
                      </a:solidFill>
                      <a:prstDash val="solid"/>
                      <a:round/>
                      <a:headEnd type="none" w="med" len="med"/>
                      <a:tailEnd type="none" w="med" len="med"/>
                    </a:lnR>
                  </a:tcPr>
                </a:tc>
                <a:tc>
                  <a:txBody>
                    <a:bodyPr/>
                    <a:lstStyle/>
                    <a:p>
                      <a:pPr algn="r"/>
                      <a:r>
                        <a:rPr lang="en-GB" sz="1400" dirty="0">
                          <a:solidFill>
                            <a:schemeClr val="tx1"/>
                          </a:solidFill>
                          <a:latin typeface="Times New Roman" panose="02020603050405020304" pitchFamily="18" charset="0"/>
                          <a:cs typeface="Times New Roman" panose="02020603050405020304" pitchFamily="18" charset="0"/>
                        </a:rPr>
                        <a:t>0.32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GB" sz="1400" dirty="0">
                          <a:solidFill>
                            <a:schemeClr val="tx1"/>
                          </a:solidFill>
                          <a:latin typeface="Times New Roman" panose="02020603050405020304" pitchFamily="18" charset="0"/>
                          <a:cs typeface="Times New Roman" panose="02020603050405020304" pitchFamily="18" charset="0"/>
                        </a:rPr>
                        <a:t>-0.18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GB" sz="1400" dirty="0">
                          <a:solidFill>
                            <a:schemeClr val="bg1"/>
                          </a:solidFill>
                          <a:latin typeface="Times New Roman" panose="02020603050405020304" pitchFamily="18" charset="0"/>
                          <a:cs typeface="Times New Roman" panose="02020603050405020304" pitchFamily="18" charset="0"/>
                        </a:rPr>
                        <a:t>0.10</a:t>
                      </a:r>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4"/>
                  </a:ext>
                </a:extLst>
              </a:tr>
              <a:tr h="363467">
                <a:tc>
                  <a:txBody>
                    <a:bodyPr/>
                    <a:lstStyle/>
                    <a:p>
                      <a:pPr algn="r"/>
                      <a:r>
                        <a:rPr lang="en-GB" sz="1400" dirty="0">
                          <a:latin typeface="Times New Roman" panose="02020603050405020304" pitchFamily="18" charset="0"/>
                          <a:cs typeface="Times New Roman" panose="02020603050405020304" pitchFamily="18" charset="0"/>
                        </a:rPr>
                        <a:t>0.01</a:t>
                      </a:r>
                    </a:p>
                  </a:txBody>
                  <a:tcPr>
                    <a:lnR w="12700" cap="flat" cmpd="sng" algn="ctr">
                      <a:solidFill>
                        <a:schemeClr val="tx1"/>
                      </a:solidFill>
                      <a:prstDash val="solid"/>
                      <a:round/>
                      <a:headEnd type="none" w="med" len="med"/>
                      <a:tailEnd type="none" w="med" len="med"/>
                    </a:lnR>
                  </a:tcPr>
                </a:tc>
                <a:tc>
                  <a:txBody>
                    <a:bodyPr/>
                    <a:lstStyle/>
                    <a:p>
                      <a:pPr algn="r"/>
                      <a:r>
                        <a:rPr lang="en-GB" sz="1400" dirty="0">
                          <a:solidFill>
                            <a:schemeClr val="tx1"/>
                          </a:solidFill>
                          <a:latin typeface="Times New Roman" panose="02020603050405020304" pitchFamily="18" charset="0"/>
                          <a:cs typeface="Times New Roman" panose="02020603050405020304" pitchFamily="18" charset="0"/>
                        </a:rPr>
                        <a:t>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GB" sz="1400" dirty="0">
                          <a:solidFill>
                            <a:schemeClr val="tx1"/>
                          </a:solidFill>
                          <a:latin typeface="Times New Roman" panose="02020603050405020304" pitchFamily="18" charset="0"/>
                          <a:cs typeface="Times New Roman" panose="02020603050405020304" pitchFamily="18" charset="0"/>
                        </a:rPr>
                        <a:t>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GB" sz="1400" dirty="0">
                          <a:solidFill>
                            <a:schemeClr val="bg1"/>
                          </a:solidFill>
                          <a:latin typeface="Times New Roman" panose="02020603050405020304" pitchFamily="18" charset="0"/>
                          <a:cs typeface="Times New Roman" panose="02020603050405020304" pitchFamily="18" charset="0"/>
                        </a:rPr>
                        <a:t>0.00</a:t>
                      </a:r>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5"/>
                  </a:ext>
                </a:extLst>
              </a:tr>
              <a:tr h="363467">
                <a:tc>
                  <a:txBody>
                    <a:bodyPr/>
                    <a:lstStyle/>
                    <a:p>
                      <a:pPr algn="r"/>
                      <a:r>
                        <a:rPr lang="en-GB" sz="1400" dirty="0">
                          <a:latin typeface="Times New Roman" panose="02020603050405020304" pitchFamily="18" charset="0"/>
                          <a:cs typeface="Times New Roman" panose="02020603050405020304" pitchFamily="18" charset="0"/>
                        </a:rPr>
                        <a:t>0.39</a:t>
                      </a:r>
                    </a:p>
                  </a:txBody>
                  <a:tcPr>
                    <a:lnR w="12700" cap="flat" cmpd="sng" algn="ctr">
                      <a:solidFill>
                        <a:schemeClr val="tx1"/>
                      </a:solidFill>
                      <a:prstDash val="solid"/>
                      <a:round/>
                      <a:headEnd type="none" w="med" len="med"/>
                      <a:tailEnd type="none" w="med" len="med"/>
                    </a:lnR>
                  </a:tcPr>
                </a:tc>
                <a:tc>
                  <a:txBody>
                    <a:bodyPr/>
                    <a:lstStyle/>
                    <a:p>
                      <a:pPr algn="r"/>
                      <a:r>
                        <a:rPr lang="en-GB" sz="1400" dirty="0">
                          <a:solidFill>
                            <a:schemeClr val="tx1"/>
                          </a:solidFill>
                          <a:latin typeface="Times New Roman" panose="02020603050405020304" pitchFamily="18" charset="0"/>
                          <a:cs typeface="Times New Roman" panose="02020603050405020304" pitchFamily="18" charset="0"/>
                        </a:rPr>
                        <a:t>0.15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GB" sz="1400" dirty="0">
                          <a:solidFill>
                            <a:schemeClr val="tx1"/>
                          </a:solidFill>
                          <a:latin typeface="Times New Roman" panose="02020603050405020304" pitchFamily="18" charset="0"/>
                          <a:cs typeface="Times New Roman" panose="02020603050405020304" pitchFamily="18" charset="0"/>
                        </a:rPr>
                        <a:t>0.05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GB" sz="1400" dirty="0">
                          <a:solidFill>
                            <a:schemeClr val="bg1"/>
                          </a:solidFill>
                          <a:latin typeface="Times New Roman" panose="02020603050405020304" pitchFamily="18" charset="0"/>
                          <a:cs typeface="Times New Roman" panose="02020603050405020304" pitchFamily="18" charset="0"/>
                        </a:rPr>
                        <a:t>0.02</a:t>
                      </a:r>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6"/>
                  </a:ext>
                </a:extLst>
              </a:tr>
              <a:tr h="363467">
                <a:tc>
                  <a:txBody>
                    <a:bodyPr/>
                    <a:lstStyle/>
                    <a:p>
                      <a:pPr algn="r"/>
                      <a:r>
                        <a:rPr lang="en-GB" sz="1400" dirty="0">
                          <a:latin typeface="Times New Roman" panose="02020603050405020304" pitchFamily="18" charset="0"/>
                          <a:cs typeface="Times New Roman" panose="02020603050405020304" pitchFamily="18" charset="0"/>
                        </a:rPr>
                        <a:t>0.55</a:t>
                      </a:r>
                    </a:p>
                  </a:txBody>
                  <a:tcPr>
                    <a:lnR w="12700" cap="flat" cmpd="sng" algn="ctr">
                      <a:solidFill>
                        <a:schemeClr val="tx1"/>
                      </a:solidFill>
                      <a:prstDash val="solid"/>
                      <a:round/>
                      <a:headEnd type="none" w="med" len="med"/>
                      <a:tailEnd type="none" w="med" len="med"/>
                    </a:lnR>
                  </a:tcPr>
                </a:tc>
                <a:tc>
                  <a:txBody>
                    <a:bodyPr/>
                    <a:lstStyle/>
                    <a:p>
                      <a:pPr algn="r"/>
                      <a:r>
                        <a:rPr lang="en-GB" sz="1400" dirty="0">
                          <a:solidFill>
                            <a:schemeClr val="tx1"/>
                          </a:solidFill>
                          <a:latin typeface="Times New Roman" panose="02020603050405020304" pitchFamily="18" charset="0"/>
                          <a:cs typeface="Times New Roman" panose="02020603050405020304" pitchFamily="18" charset="0"/>
                        </a:rPr>
                        <a:t>0.30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GB" sz="1400" dirty="0">
                          <a:solidFill>
                            <a:schemeClr val="tx1"/>
                          </a:solidFill>
                          <a:latin typeface="Times New Roman" panose="02020603050405020304" pitchFamily="18" charset="0"/>
                          <a:cs typeface="Times New Roman" panose="02020603050405020304" pitchFamily="18" charset="0"/>
                        </a:rPr>
                        <a:t>0.16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GB" sz="1400" dirty="0">
                          <a:solidFill>
                            <a:schemeClr val="bg1"/>
                          </a:solidFill>
                          <a:latin typeface="Times New Roman" panose="02020603050405020304" pitchFamily="18" charset="0"/>
                          <a:cs typeface="Times New Roman" panose="02020603050405020304" pitchFamily="18" charset="0"/>
                        </a:rPr>
                        <a:t>0.09</a:t>
                      </a:r>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7"/>
                  </a:ext>
                </a:extLst>
              </a:tr>
              <a:tr h="363467">
                <a:tc>
                  <a:txBody>
                    <a:bodyPr/>
                    <a:lstStyle/>
                    <a:p>
                      <a:pPr algn="r"/>
                      <a:r>
                        <a:rPr lang="en-GB" sz="1400" dirty="0">
                          <a:latin typeface="Times New Roman" panose="02020603050405020304" pitchFamily="18" charset="0"/>
                          <a:cs typeface="Times New Roman" panose="02020603050405020304" pitchFamily="18" charset="0"/>
                        </a:rPr>
                        <a:t>1.01</a:t>
                      </a:r>
                    </a:p>
                  </a:txBody>
                  <a:tcPr>
                    <a:lnR w="12700" cap="flat" cmpd="sng" algn="ctr">
                      <a:solidFill>
                        <a:schemeClr val="tx1"/>
                      </a:solidFill>
                      <a:prstDash val="solid"/>
                      <a:round/>
                      <a:headEnd type="none" w="med" len="med"/>
                      <a:tailEnd type="none" w="med" len="med"/>
                    </a:lnR>
                  </a:tcPr>
                </a:tc>
                <a:tc>
                  <a:txBody>
                    <a:bodyPr/>
                    <a:lstStyle/>
                    <a:p>
                      <a:pPr algn="r"/>
                      <a:r>
                        <a:rPr lang="en-GB" sz="1400" dirty="0">
                          <a:solidFill>
                            <a:schemeClr val="tx1"/>
                          </a:solidFill>
                          <a:latin typeface="Times New Roman" panose="02020603050405020304" pitchFamily="18" charset="0"/>
                          <a:cs typeface="Times New Roman" panose="02020603050405020304" pitchFamily="18" charset="0"/>
                        </a:rPr>
                        <a:t>1.02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GB" sz="1400" dirty="0">
                          <a:solidFill>
                            <a:schemeClr val="tx1"/>
                          </a:solidFill>
                          <a:latin typeface="Times New Roman" panose="02020603050405020304" pitchFamily="18" charset="0"/>
                          <a:cs typeface="Times New Roman" panose="02020603050405020304" pitchFamily="18" charset="0"/>
                        </a:rPr>
                        <a:t>1.03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GB" sz="1400" dirty="0">
                          <a:solidFill>
                            <a:schemeClr val="bg1"/>
                          </a:solidFill>
                          <a:latin typeface="Times New Roman" panose="02020603050405020304" pitchFamily="18" charset="0"/>
                          <a:cs typeface="Times New Roman" panose="02020603050405020304" pitchFamily="18" charset="0"/>
                        </a:rPr>
                        <a:t>1.04</a:t>
                      </a:r>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8"/>
                  </a:ext>
                </a:extLst>
              </a:tr>
              <a:tr h="363467">
                <a:tc>
                  <a:txBody>
                    <a:bodyPr/>
                    <a:lstStyle/>
                    <a:p>
                      <a:pPr algn="r"/>
                      <a:r>
                        <a:rPr lang="en-GB" sz="1400" dirty="0">
                          <a:latin typeface="Times New Roman" panose="02020603050405020304" pitchFamily="18" charset="0"/>
                          <a:cs typeface="Times New Roman" panose="02020603050405020304" pitchFamily="18" charset="0"/>
                        </a:rPr>
                        <a:t>...</a:t>
                      </a:r>
                    </a:p>
                  </a:txBody>
                  <a:tcPr>
                    <a:lnR w="12700" cap="flat" cmpd="sng" algn="ctr">
                      <a:solidFill>
                        <a:schemeClr val="tx1"/>
                      </a:solidFill>
                      <a:prstDash val="solid"/>
                      <a:round/>
                      <a:headEnd type="none" w="med" len="med"/>
                      <a:tailEnd type="none" w="med" len="med"/>
                    </a:lnR>
                  </a:tcPr>
                </a:tc>
                <a:tc>
                  <a:txBody>
                    <a:bodyPr/>
                    <a:lstStyle/>
                    <a:p>
                      <a:pPr algn="r"/>
                      <a:r>
                        <a:rPr lang="en-GB" sz="1400" dirty="0">
                          <a:solidFill>
                            <a:schemeClr val="tx1"/>
                          </a:solidFill>
                          <a:latin typeface="Times New Roman" panose="02020603050405020304" pitchFamily="18" charset="0"/>
                          <a:cs typeface="Times New Roman" panose="02020603050405020304" pitchFamily="18"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GB" sz="1400" dirty="0">
                          <a:solidFill>
                            <a:schemeClr val="tx1"/>
                          </a:solidFill>
                          <a:latin typeface="Times New Roman" panose="02020603050405020304" pitchFamily="18" charset="0"/>
                          <a:cs typeface="Times New Roman" panose="02020603050405020304" pitchFamily="18"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GB" sz="1400" dirty="0">
                          <a:solidFill>
                            <a:schemeClr val="bg1"/>
                          </a:solidFill>
                          <a:latin typeface="Times New Roman" panose="02020603050405020304" pitchFamily="18" charset="0"/>
                          <a:cs typeface="Times New Roman" panose="02020603050405020304" pitchFamily="18" charset="0"/>
                        </a:rPr>
                        <a:t>...</a:t>
                      </a:r>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9"/>
                  </a:ext>
                </a:extLst>
              </a:tr>
            </a:tbl>
          </a:graphicData>
        </a:graphic>
      </p:graphicFrame>
      <p:sp>
        <p:nvSpPr>
          <p:cNvPr id="10" name="TextBox 9"/>
          <p:cNvSpPr txBox="1"/>
          <p:nvPr/>
        </p:nvSpPr>
        <p:spPr>
          <a:xfrm>
            <a:off x="5292080" y="1660597"/>
            <a:ext cx="2513830" cy="307777"/>
          </a:xfrm>
          <a:prstGeom prst="rect">
            <a:avLst/>
          </a:prstGeom>
          <a:noFill/>
        </p:spPr>
        <p:txBody>
          <a:bodyPr wrap="none" rtlCol="0">
            <a:spAutoFit/>
          </a:bodyPr>
          <a:lstStyle/>
          <a:p>
            <a:r>
              <a:rPr lang="en-GB" sz="1400" dirty="0">
                <a:latin typeface="Times New Roman" panose="02020603050405020304" pitchFamily="18" charset="0"/>
                <a:cs typeface="Times New Roman" panose="02020603050405020304" pitchFamily="18" charset="0"/>
              </a:rPr>
              <a:t>E(Y) = </a:t>
            </a:r>
            <a:r>
              <a:rPr lang="el-GR" sz="1400" i="1" dirty="0">
                <a:latin typeface="Times New Roman" panose="02020603050405020304" pitchFamily="18" charset="0"/>
                <a:cs typeface="Times New Roman" panose="02020603050405020304" pitchFamily="18" charset="0"/>
              </a:rPr>
              <a:t>β</a:t>
            </a:r>
            <a:r>
              <a:rPr lang="en-GB" sz="1400" i="1" baseline="-25000" dirty="0">
                <a:latin typeface="Times New Roman" panose="02020603050405020304" pitchFamily="18" charset="0"/>
                <a:cs typeface="Times New Roman" panose="02020603050405020304" pitchFamily="18" charset="0"/>
              </a:rPr>
              <a:t>0</a:t>
            </a:r>
            <a:r>
              <a:rPr lang="en-GB" sz="1400" dirty="0">
                <a:latin typeface="Times New Roman" panose="02020603050405020304" pitchFamily="18" charset="0"/>
                <a:cs typeface="Times New Roman" panose="02020603050405020304" pitchFamily="18" charset="0"/>
              </a:rPr>
              <a:t> + </a:t>
            </a:r>
            <a:r>
              <a:rPr lang="el-GR" sz="1400" i="1" dirty="0">
                <a:latin typeface="Times New Roman" panose="02020603050405020304" pitchFamily="18" charset="0"/>
                <a:cs typeface="Times New Roman" panose="02020603050405020304" pitchFamily="18" charset="0"/>
              </a:rPr>
              <a:t>β</a:t>
            </a:r>
            <a:r>
              <a:rPr lang="en-GB" sz="1400" i="1" baseline="-25000" dirty="0">
                <a:latin typeface="Times New Roman" panose="02020603050405020304" pitchFamily="18" charset="0"/>
                <a:cs typeface="Times New Roman" panose="02020603050405020304" pitchFamily="18" charset="0"/>
              </a:rPr>
              <a:t>1</a:t>
            </a:r>
            <a:r>
              <a:rPr lang="en-GB" sz="1400" dirty="0">
                <a:latin typeface="Times New Roman" panose="02020603050405020304" pitchFamily="18" charset="0"/>
                <a:cs typeface="Times New Roman" panose="02020603050405020304" pitchFamily="18" charset="0"/>
              </a:rPr>
              <a:t>X + </a:t>
            </a:r>
            <a:r>
              <a:rPr lang="el-GR" sz="1400" i="1" dirty="0">
                <a:latin typeface="Times New Roman" panose="02020603050405020304" pitchFamily="18" charset="0"/>
                <a:cs typeface="Times New Roman" panose="02020603050405020304" pitchFamily="18" charset="0"/>
              </a:rPr>
              <a:t>β</a:t>
            </a:r>
            <a:r>
              <a:rPr lang="en-GB" sz="1400" i="1" baseline="-25000" dirty="0">
                <a:latin typeface="Times New Roman" panose="02020603050405020304" pitchFamily="18" charset="0"/>
                <a:cs typeface="Times New Roman" panose="02020603050405020304" pitchFamily="18" charset="0"/>
              </a:rPr>
              <a:t>2</a:t>
            </a:r>
            <a:r>
              <a:rPr lang="en-GB" sz="1400" dirty="0">
                <a:latin typeface="Times New Roman" panose="02020603050405020304" pitchFamily="18" charset="0"/>
                <a:cs typeface="Times New Roman" panose="02020603050405020304" pitchFamily="18" charset="0"/>
              </a:rPr>
              <a:t>X</a:t>
            </a:r>
            <a:r>
              <a:rPr lang="en-GB" sz="1400" baseline="30000" dirty="0">
                <a:latin typeface="Times New Roman" panose="02020603050405020304" pitchFamily="18" charset="0"/>
                <a:cs typeface="Times New Roman" panose="02020603050405020304" pitchFamily="18" charset="0"/>
              </a:rPr>
              <a:t>2</a:t>
            </a:r>
            <a:r>
              <a:rPr lang="en-GB" sz="1400" dirty="0">
                <a:latin typeface="Times New Roman" panose="02020603050405020304" pitchFamily="18" charset="0"/>
                <a:cs typeface="Times New Roman" panose="02020603050405020304" pitchFamily="18" charset="0"/>
              </a:rPr>
              <a:t> + </a:t>
            </a:r>
            <a:r>
              <a:rPr lang="el-GR" sz="1400" i="1" dirty="0">
                <a:latin typeface="Times New Roman" panose="02020603050405020304" pitchFamily="18" charset="0"/>
                <a:cs typeface="Times New Roman" panose="02020603050405020304" pitchFamily="18" charset="0"/>
              </a:rPr>
              <a:t>β</a:t>
            </a:r>
            <a:r>
              <a:rPr lang="en-GB" sz="1400" i="1" baseline="-25000" dirty="0">
                <a:latin typeface="Times New Roman" panose="02020603050405020304" pitchFamily="18" charset="0"/>
                <a:cs typeface="Times New Roman" panose="02020603050405020304" pitchFamily="18" charset="0"/>
              </a:rPr>
              <a:t>3</a:t>
            </a:r>
            <a:r>
              <a:rPr lang="en-GB" sz="1400" dirty="0">
                <a:latin typeface="Times New Roman" panose="02020603050405020304" pitchFamily="18" charset="0"/>
                <a:cs typeface="Times New Roman" panose="02020603050405020304" pitchFamily="18" charset="0"/>
              </a:rPr>
              <a:t>X</a:t>
            </a:r>
            <a:r>
              <a:rPr lang="en-GB" sz="1400" baseline="30000" dirty="0">
                <a:latin typeface="Times New Roman" panose="02020603050405020304" pitchFamily="18" charset="0"/>
                <a:cs typeface="Times New Roman" panose="02020603050405020304" pitchFamily="18" charset="0"/>
              </a:rPr>
              <a:t>3</a:t>
            </a:r>
            <a:r>
              <a:rPr lang="en-GB" sz="1400" dirty="0">
                <a:latin typeface="Times New Roman" panose="02020603050405020304" pitchFamily="18" charset="0"/>
                <a:cs typeface="Times New Roman" panose="02020603050405020304" pitchFamily="18" charset="0"/>
              </a:rPr>
              <a:t> </a:t>
            </a:r>
          </a:p>
        </p:txBody>
      </p:sp>
      <p:sp>
        <p:nvSpPr>
          <p:cNvPr id="11" name="TextBox 10">
            <a:extLst>
              <a:ext uri="{FF2B5EF4-FFF2-40B4-BE49-F238E27FC236}">
                <a16:creationId xmlns:a16="http://schemas.microsoft.com/office/drawing/2014/main" id="{824BA5B8-F111-4CE9-9D03-862175407148}"/>
              </a:ext>
            </a:extLst>
          </p:cNvPr>
          <p:cNvSpPr txBox="1"/>
          <p:nvPr/>
        </p:nvSpPr>
        <p:spPr>
          <a:xfrm>
            <a:off x="426129" y="188640"/>
            <a:ext cx="8034303" cy="584775"/>
          </a:xfrm>
          <a:prstGeom prst="rect">
            <a:avLst/>
          </a:prstGeom>
          <a:noFill/>
        </p:spPr>
        <p:txBody>
          <a:bodyPr wrap="square" rtlCol="0">
            <a:spAutoFit/>
          </a:bodyPr>
          <a:lstStyle/>
          <a:p>
            <a:r>
              <a:rPr lang="fr-CH" sz="3200" dirty="0">
                <a:solidFill>
                  <a:schemeClr val="tx2">
                    <a:lumMod val="75000"/>
                  </a:schemeClr>
                </a:solidFill>
                <a:latin typeface="Tw Cen MT" panose="020B0602020104020603" pitchFamily="34" charset="0"/>
              </a:rPr>
              <a:t>How can </a:t>
            </a:r>
            <a:r>
              <a:rPr lang="fr-CH" sz="3200" dirty="0" err="1">
                <a:solidFill>
                  <a:schemeClr val="tx2">
                    <a:lumMod val="75000"/>
                  </a:schemeClr>
                </a:solidFill>
                <a:latin typeface="Tw Cen MT" panose="020B0602020104020603" pitchFamily="34" charset="0"/>
              </a:rPr>
              <a:t>we</a:t>
            </a:r>
            <a:r>
              <a:rPr lang="fr-CH" sz="3200" dirty="0">
                <a:solidFill>
                  <a:schemeClr val="tx2">
                    <a:lumMod val="75000"/>
                  </a:schemeClr>
                </a:solidFill>
                <a:latin typeface="Tw Cen MT" panose="020B0602020104020603" pitchFamily="34" charset="0"/>
              </a:rPr>
              <a:t> </a:t>
            </a:r>
            <a:r>
              <a:rPr lang="fr-CH" sz="3200" dirty="0" err="1">
                <a:solidFill>
                  <a:schemeClr val="tx2">
                    <a:lumMod val="75000"/>
                  </a:schemeClr>
                </a:solidFill>
                <a:latin typeface="Tw Cen MT" panose="020B0602020104020603" pitchFamily="34" charset="0"/>
              </a:rPr>
              <a:t>achieve</a:t>
            </a:r>
            <a:r>
              <a:rPr lang="fr-CH" sz="3200" dirty="0">
                <a:solidFill>
                  <a:schemeClr val="tx2">
                    <a:lumMod val="75000"/>
                  </a:schemeClr>
                </a:solidFill>
                <a:latin typeface="Tw Cen MT" panose="020B0602020104020603" pitchFamily="34" charset="0"/>
              </a:rPr>
              <a:t> </a:t>
            </a:r>
            <a:r>
              <a:rPr lang="fr-CH" sz="3200" dirty="0" err="1">
                <a:solidFill>
                  <a:schemeClr val="tx2">
                    <a:lumMod val="75000"/>
                  </a:schemeClr>
                </a:solidFill>
                <a:latin typeface="Tw Cen MT" panose="020B0602020104020603" pitchFamily="34" charset="0"/>
              </a:rPr>
              <a:t>nonlinearity</a:t>
            </a:r>
            <a:r>
              <a:rPr lang="fr-CH" sz="3200" dirty="0">
                <a:solidFill>
                  <a:schemeClr val="tx2">
                    <a:lumMod val="75000"/>
                  </a:schemeClr>
                </a:solidFill>
                <a:latin typeface="Tw Cen MT" panose="020B0602020104020603" pitchFamily="34" charset="0"/>
              </a:rPr>
              <a:t>?</a:t>
            </a:r>
            <a:endParaRPr lang="en-GB" sz="3200" dirty="0">
              <a:solidFill>
                <a:schemeClr val="tx2">
                  <a:lumMod val="75000"/>
                </a:schemeClr>
              </a:solidFill>
              <a:latin typeface="Tw Cen MT" panose="020B0602020104020603" pitchFamily="34" charset="0"/>
            </a:endParaRPr>
          </a:p>
        </p:txBody>
      </p:sp>
    </p:spTree>
    <p:extLst>
      <p:ext uri="{BB962C8B-B14F-4D97-AF65-F5344CB8AC3E}">
        <p14:creationId xmlns:p14="http://schemas.microsoft.com/office/powerpoint/2010/main" val="18697463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395536" y="908720"/>
            <a:ext cx="8280920" cy="0"/>
          </a:xfrm>
          <a:prstGeom prst="line">
            <a:avLst/>
          </a:prstGeom>
          <a:ln w="28575">
            <a:solidFill>
              <a:schemeClr val="bg2">
                <a:lumMod val="25000"/>
              </a:schemeClr>
            </a:solidFill>
            <a:prstDash val="sysDot"/>
          </a:ln>
        </p:spPr>
        <p:style>
          <a:lnRef idx="1">
            <a:schemeClr val="accent1"/>
          </a:lnRef>
          <a:fillRef idx="0">
            <a:schemeClr val="accent1"/>
          </a:fillRef>
          <a:effectRef idx="0">
            <a:schemeClr val="accent1"/>
          </a:effectRef>
          <a:fontRef idx="minor">
            <a:schemeClr val="tx1"/>
          </a:fontRef>
        </p:style>
      </p:cxnSp>
      <p:pic>
        <p:nvPicPr>
          <p:cNvPr id="3" name="Picture 2"/>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51520" y="1556791"/>
            <a:ext cx="4529891" cy="4519105"/>
          </a:xfrm>
          <a:prstGeom prst="rect">
            <a:avLst/>
          </a:prstGeom>
        </p:spPr>
      </p:pic>
      <p:sp>
        <p:nvSpPr>
          <p:cNvPr id="20" name="TextBox 19"/>
          <p:cNvSpPr txBox="1"/>
          <p:nvPr/>
        </p:nvSpPr>
        <p:spPr>
          <a:xfrm>
            <a:off x="5868144" y="6237312"/>
            <a:ext cx="2553904" cy="307777"/>
          </a:xfrm>
          <a:prstGeom prst="rect">
            <a:avLst/>
          </a:prstGeom>
          <a:noFill/>
        </p:spPr>
        <p:txBody>
          <a:bodyPr wrap="none" rtlCol="0">
            <a:spAutoFit/>
          </a:bodyPr>
          <a:lstStyle/>
          <a:p>
            <a:r>
              <a:rPr lang="en-GB" sz="1400">
                <a:latin typeface="Times New Roman" panose="02020603050405020304" pitchFamily="18" charset="0"/>
                <a:cs typeface="Times New Roman" panose="02020603050405020304" pitchFamily="18" charset="0"/>
              </a:rPr>
              <a:t>Dimension of the predictor set: 4</a:t>
            </a:r>
            <a:endParaRPr lang="en-GB" sz="1400" dirty="0">
              <a:latin typeface="Times New Roman" panose="02020603050405020304" pitchFamily="18" charset="0"/>
              <a:cs typeface="Times New Roman" panose="02020603050405020304" pitchFamily="18" charset="0"/>
            </a:endParaRPr>
          </a:p>
        </p:txBody>
      </p:sp>
      <p:graphicFrame>
        <p:nvGraphicFramePr>
          <p:cNvPr id="8" name="Table 7"/>
          <p:cNvGraphicFramePr>
            <a:graphicFrameLocks noGrp="1"/>
          </p:cNvGraphicFramePr>
          <p:nvPr>
            <p:extLst>
              <p:ext uri="{D42A27DB-BD31-4B8C-83A1-F6EECF244321}">
                <p14:modId xmlns:p14="http://schemas.microsoft.com/office/powerpoint/2010/main" val="433507235"/>
              </p:ext>
            </p:extLst>
          </p:nvPr>
        </p:nvGraphicFramePr>
        <p:xfrm>
          <a:off x="5300966" y="2204864"/>
          <a:ext cx="2879968" cy="3634670"/>
        </p:xfrm>
        <a:graphic>
          <a:graphicData uri="http://schemas.openxmlformats.org/drawingml/2006/table">
            <a:tbl>
              <a:tblPr firstRow="1" bandRow="1">
                <a:tableStyleId>{5940675A-B579-460E-94D1-54222C63F5DA}</a:tableStyleId>
              </a:tblPr>
              <a:tblGrid>
                <a:gridCol w="719992">
                  <a:extLst>
                    <a:ext uri="{9D8B030D-6E8A-4147-A177-3AD203B41FA5}">
                      <a16:colId xmlns:a16="http://schemas.microsoft.com/office/drawing/2014/main" val="20000"/>
                    </a:ext>
                  </a:extLst>
                </a:gridCol>
                <a:gridCol w="719992">
                  <a:extLst>
                    <a:ext uri="{9D8B030D-6E8A-4147-A177-3AD203B41FA5}">
                      <a16:colId xmlns:a16="http://schemas.microsoft.com/office/drawing/2014/main" val="20001"/>
                    </a:ext>
                  </a:extLst>
                </a:gridCol>
                <a:gridCol w="719992">
                  <a:extLst>
                    <a:ext uri="{9D8B030D-6E8A-4147-A177-3AD203B41FA5}">
                      <a16:colId xmlns:a16="http://schemas.microsoft.com/office/drawing/2014/main" val="20002"/>
                    </a:ext>
                  </a:extLst>
                </a:gridCol>
                <a:gridCol w="719992">
                  <a:extLst>
                    <a:ext uri="{9D8B030D-6E8A-4147-A177-3AD203B41FA5}">
                      <a16:colId xmlns:a16="http://schemas.microsoft.com/office/drawing/2014/main" val="20003"/>
                    </a:ext>
                  </a:extLst>
                </a:gridCol>
              </a:tblGrid>
              <a:tr h="363467">
                <a:tc>
                  <a:txBody>
                    <a:bodyPr/>
                    <a:lstStyle/>
                    <a:p>
                      <a:pPr algn="r"/>
                      <a:r>
                        <a:rPr lang="en-GB" sz="1400" dirty="0">
                          <a:latin typeface="Times New Roman" panose="02020603050405020304" pitchFamily="18" charset="0"/>
                          <a:cs typeface="Times New Roman" panose="02020603050405020304" pitchFamily="18" charset="0"/>
                        </a:rPr>
                        <a:t>X</a:t>
                      </a:r>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tc>
                  <a:txBody>
                    <a:bodyPr/>
                    <a:lstStyle/>
                    <a:p>
                      <a:pPr algn="r"/>
                      <a:r>
                        <a:rPr lang="en-GB" sz="1400" dirty="0">
                          <a:solidFill>
                            <a:schemeClr val="tx1"/>
                          </a:solidFill>
                          <a:latin typeface="Times New Roman" panose="02020603050405020304" pitchFamily="18" charset="0"/>
                          <a:cs typeface="Times New Roman" panose="02020603050405020304" pitchFamily="18" charset="0"/>
                        </a:rPr>
                        <a:t>X</a:t>
                      </a:r>
                      <a:r>
                        <a:rPr lang="en-GB" sz="1400" baseline="30000" dirty="0">
                          <a:solidFill>
                            <a:schemeClr val="tx1"/>
                          </a:solidFill>
                          <a:latin typeface="Times New Roman" panose="02020603050405020304" pitchFamily="18" charset="0"/>
                          <a:cs typeface="Times New Roman" panose="02020603050405020304" pitchFamily="18" charset="0"/>
                        </a:rPr>
                        <a:t>2</a:t>
                      </a:r>
                      <a:endParaRPr lang="en-GB" sz="140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r"/>
                      <a:r>
                        <a:rPr lang="en-GB" sz="1400" dirty="0">
                          <a:solidFill>
                            <a:schemeClr val="tx1"/>
                          </a:solidFill>
                          <a:latin typeface="Times New Roman" panose="02020603050405020304" pitchFamily="18" charset="0"/>
                          <a:cs typeface="Times New Roman" panose="02020603050405020304" pitchFamily="18" charset="0"/>
                        </a:rPr>
                        <a:t>X</a:t>
                      </a:r>
                      <a:r>
                        <a:rPr lang="en-GB" sz="1400" baseline="30000" dirty="0">
                          <a:solidFill>
                            <a:schemeClr val="tx1"/>
                          </a:solidFill>
                          <a:latin typeface="Times New Roman" panose="02020603050405020304" pitchFamily="18" charset="0"/>
                          <a:cs typeface="Times New Roman" panose="02020603050405020304" pitchFamily="18" charset="0"/>
                        </a:rPr>
                        <a:t>3</a:t>
                      </a:r>
                      <a:endParaRPr lang="en-GB" sz="140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r"/>
                      <a:r>
                        <a:rPr lang="en-GB" sz="1400" dirty="0">
                          <a:solidFill>
                            <a:schemeClr val="tx1"/>
                          </a:solidFill>
                          <a:latin typeface="Times New Roman" panose="02020603050405020304" pitchFamily="18" charset="0"/>
                          <a:cs typeface="Times New Roman" panose="02020603050405020304" pitchFamily="18" charset="0"/>
                        </a:rPr>
                        <a:t>X</a:t>
                      </a:r>
                      <a:r>
                        <a:rPr lang="en-GB" sz="1400" baseline="30000" dirty="0">
                          <a:solidFill>
                            <a:schemeClr val="tx1"/>
                          </a:solidFill>
                          <a:latin typeface="Times New Roman" panose="02020603050405020304" pitchFamily="18" charset="0"/>
                          <a:cs typeface="Times New Roman" panose="02020603050405020304" pitchFamily="18" charset="0"/>
                        </a:rPr>
                        <a:t>4</a:t>
                      </a:r>
                      <a:endParaRPr lang="en-GB" sz="140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10000"/>
                  </a:ext>
                </a:extLst>
              </a:tr>
              <a:tr h="363467">
                <a:tc>
                  <a:txBody>
                    <a:bodyPr/>
                    <a:lstStyle/>
                    <a:p>
                      <a:pPr algn="r"/>
                      <a:r>
                        <a:rPr lang="en-GB" sz="1400" dirty="0">
                          <a:latin typeface="Times New Roman" panose="02020603050405020304" pitchFamily="18" charset="0"/>
                          <a:cs typeface="Times New Roman" panose="02020603050405020304" pitchFamily="18" charset="0"/>
                        </a:rPr>
                        <a:t>-1.52</a:t>
                      </a:r>
                    </a:p>
                  </a:txBody>
                  <a:tcPr>
                    <a:lnR w="12700" cap="flat" cmpd="sng" algn="ctr">
                      <a:solidFill>
                        <a:schemeClr val="tx1"/>
                      </a:solidFill>
                      <a:prstDash val="solid"/>
                      <a:round/>
                      <a:headEnd type="none" w="med" len="med"/>
                      <a:tailEnd type="none" w="med" len="med"/>
                    </a:lnR>
                  </a:tcPr>
                </a:tc>
                <a:tc>
                  <a:txBody>
                    <a:bodyPr/>
                    <a:lstStyle/>
                    <a:p>
                      <a:pPr algn="r"/>
                      <a:r>
                        <a:rPr lang="en-GB" sz="1400" dirty="0">
                          <a:solidFill>
                            <a:schemeClr val="tx1"/>
                          </a:solidFill>
                          <a:latin typeface="Times New Roman" panose="02020603050405020304" pitchFamily="18" charset="0"/>
                          <a:cs typeface="Times New Roman" panose="02020603050405020304" pitchFamily="18" charset="0"/>
                        </a:rPr>
                        <a:t>2.31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GB" sz="1400" dirty="0">
                          <a:solidFill>
                            <a:schemeClr val="tx1"/>
                          </a:solidFill>
                          <a:latin typeface="Times New Roman" panose="02020603050405020304" pitchFamily="18" charset="0"/>
                          <a:cs typeface="Times New Roman" panose="02020603050405020304" pitchFamily="18" charset="0"/>
                        </a:rPr>
                        <a:t>-3.51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GB" sz="1400" dirty="0">
                          <a:solidFill>
                            <a:schemeClr val="tx1"/>
                          </a:solidFill>
                          <a:latin typeface="Times New Roman" panose="02020603050405020304" pitchFamily="18" charset="0"/>
                          <a:cs typeface="Times New Roman" panose="02020603050405020304" pitchFamily="18" charset="0"/>
                        </a:rPr>
                        <a:t>5.33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63467">
                <a:tc>
                  <a:txBody>
                    <a:bodyPr/>
                    <a:lstStyle/>
                    <a:p>
                      <a:pPr algn="r"/>
                      <a:r>
                        <a:rPr lang="en-GB" sz="1400" dirty="0">
                          <a:latin typeface="Times New Roman" panose="02020603050405020304" pitchFamily="18" charset="0"/>
                          <a:cs typeface="Times New Roman" panose="02020603050405020304" pitchFamily="18" charset="0"/>
                        </a:rPr>
                        <a:t>-1.23</a:t>
                      </a:r>
                    </a:p>
                  </a:txBody>
                  <a:tcPr>
                    <a:lnR w="12700" cap="flat" cmpd="sng" algn="ctr">
                      <a:solidFill>
                        <a:schemeClr val="tx1"/>
                      </a:solidFill>
                      <a:prstDash val="solid"/>
                      <a:round/>
                      <a:headEnd type="none" w="med" len="med"/>
                      <a:tailEnd type="none" w="med" len="med"/>
                    </a:lnR>
                  </a:tcPr>
                </a:tc>
                <a:tc>
                  <a:txBody>
                    <a:bodyPr/>
                    <a:lstStyle/>
                    <a:p>
                      <a:pPr algn="r"/>
                      <a:r>
                        <a:rPr lang="en-GB" sz="1400" dirty="0">
                          <a:solidFill>
                            <a:schemeClr val="tx1"/>
                          </a:solidFill>
                          <a:latin typeface="Times New Roman" panose="02020603050405020304" pitchFamily="18" charset="0"/>
                          <a:cs typeface="Times New Roman" panose="02020603050405020304" pitchFamily="18" charset="0"/>
                        </a:rPr>
                        <a:t>1.51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GB" sz="1400" dirty="0">
                          <a:solidFill>
                            <a:schemeClr val="tx1"/>
                          </a:solidFill>
                          <a:latin typeface="Times New Roman" panose="02020603050405020304" pitchFamily="18" charset="0"/>
                          <a:cs typeface="Times New Roman" panose="02020603050405020304" pitchFamily="18" charset="0"/>
                        </a:rPr>
                        <a:t>-1.86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GB" sz="1400" dirty="0">
                          <a:solidFill>
                            <a:schemeClr val="tx1"/>
                          </a:solidFill>
                          <a:latin typeface="Times New Roman" panose="02020603050405020304" pitchFamily="18" charset="0"/>
                          <a:cs typeface="Times New Roman" panose="02020603050405020304" pitchFamily="18" charset="0"/>
                        </a:rPr>
                        <a:t>2.28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63467">
                <a:tc>
                  <a:txBody>
                    <a:bodyPr/>
                    <a:lstStyle/>
                    <a:p>
                      <a:pPr algn="r"/>
                      <a:r>
                        <a:rPr lang="en-GB" sz="1400" dirty="0">
                          <a:latin typeface="Times New Roman" panose="02020603050405020304" pitchFamily="18" charset="0"/>
                          <a:cs typeface="Times New Roman" panose="02020603050405020304" pitchFamily="18" charset="0"/>
                        </a:rPr>
                        <a:t>-0.88</a:t>
                      </a:r>
                    </a:p>
                  </a:txBody>
                  <a:tcPr>
                    <a:lnR w="12700" cap="flat" cmpd="sng" algn="ctr">
                      <a:solidFill>
                        <a:schemeClr val="tx1"/>
                      </a:solidFill>
                      <a:prstDash val="solid"/>
                      <a:round/>
                      <a:headEnd type="none" w="med" len="med"/>
                      <a:tailEnd type="none" w="med" len="med"/>
                    </a:lnR>
                  </a:tcPr>
                </a:tc>
                <a:tc>
                  <a:txBody>
                    <a:bodyPr/>
                    <a:lstStyle/>
                    <a:p>
                      <a:pPr algn="r"/>
                      <a:r>
                        <a:rPr lang="en-GB" sz="1400" dirty="0">
                          <a:solidFill>
                            <a:schemeClr val="tx1"/>
                          </a:solidFill>
                          <a:latin typeface="Times New Roman" panose="02020603050405020304" pitchFamily="18" charset="0"/>
                          <a:cs typeface="Times New Roman" panose="02020603050405020304" pitchFamily="18" charset="0"/>
                        </a:rPr>
                        <a:t>0.77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GB" sz="1400" dirty="0">
                          <a:solidFill>
                            <a:schemeClr val="tx1"/>
                          </a:solidFill>
                          <a:latin typeface="Times New Roman" panose="02020603050405020304" pitchFamily="18" charset="0"/>
                          <a:cs typeface="Times New Roman" panose="02020603050405020304" pitchFamily="18" charset="0"/>
                        </a:rPr>
                        <a:t>-0.68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GB" sz="1400" dirty="0">
                          <a:solidFill>
                            <a:schemeClr val="tx1"/>
                          </a:solidFill>
                          <a:latin typeface="Times New Roman" panose="02020603050405020304" pitchFamily="18" charset="0"/>
                          <a:cs typeface="Times New Roman" panose="02020603050405020304" pitchFamily="18" charset="0"/>
                        </a:rPr>
                        <a:t>0.59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363467">
                <a:tc>
                  <a:txBody>
                    <a:bodyPr/>
                    <a:lstStyle/>
                    <a:p>
                      <a:pPr algn="r"/>
                      <a:r>
                        <a:rPr lang="en-GB" sz="1400" dirty="0">
                          <a:latin typeface="Times New Roman" panose="02020603050405020304" pitchFamily="18" charset="0"/>
                          <a:cs typeface="Times New Roman" panose="02020603050405020304" pitchFamily="18" charset="0"/>
                        </a:rPr>
                        <a:t>-0.57</a:t>
                      </a:r>
                    </a:p>
                  </a:txBody>
                  <a:tcPr>
                    <a:lnR w="12700" cap="flat" cmpd="sng" algn="ctr">
                      <a:solidFill>
                        <a:schemeClr val="tx1"/>
                      </a:solidFill>
                      <a:prstDash val="solid"/>
                      <a:round/>
                      <a:headEnd type="none" w="med" len="med"/>
                      <a:tailEnd type="none" w="med" len="med"/>
                    </a:lnR>
                  </a:tcPr>
                </a:tc>
                <a:tc>
                  <a:txBody>
                    <a:bodyPr/>
                    <a:lstStyle/>
                    <a:p>
                      <a:pPr algn="r"/>
                      <a:r>
                        <a:rPr lang="en-GB" sz="1400" dirty="0">
                          <a:solidFill>
                            <a:schemeClr val="tx1"/>
                          </a:solidFill>
                          <a:latin typeface="Times New Roman" panose="02020603050405020304" pitchFamily="18" charset="0"/>
                          <a:cs typeface="Times New Roman" panose="02020603050405020304" pitchFamily="18" charset="0"/>
                        </a:rPr>
                        <a:t>0.32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GB" sz="1400" dirty="0">
                          <a:solidFill>
                            <a:schemeClr val="tx1"/>
                          </a:solidFill>
                          <a:latin typeface="Times New Roman" panose="02020603050405020304" pitchFamily="18" charset="0"/>
                          <a:cs typeface="Times New Roman" panose="02020603050405020304" pitchFamily="18" charset="0"/>
                        </a:rPr>
                        <a:t>-0.18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GB" sz="1400" dirty="0">
                          <a:solidFill>
                            <a:schemeClr val="tx1"/>
                          </a:solidFill>
                          <a:latin typeface="Times New Roman" panose="02020603050405020304" pitchFamily="18" charset="0"/>
                          <a:cs typeface="Times New Roman" panose="02020603050405020304" pitchFamily="18" charset="0"/>
                        </a:rPr>
                        <a:t>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363467">
                <a:tc>
                  <a:txBody>
                    <a:bodyPr/>
                    <a:lstStyle/>
                    <a:p>
                      <a:pPr algn="r"/>
                      <a:r>
                        <a:rPr lang="en-GB" sz="1400" dirty="0">
                          <a:latin typeface="Times New Roman" panose="02020603050405020304" pitchFamily="18" charset="0"/>
                          <a:cs typeface="Times New Roman" panose="02020603050405020304" pitchFamily="18" charset="0"/>
                        </a:rPr>
                        <a:t>0.01</a:t>
                      </a:r>
                    </a:p>
                  </a:txBody>
                  <a:tcPr>
                    <a:lnR w="12700" cap="flat" cmpd="sng" algn="ctr">
                      <a:solidFill>
                        <a:schemeClr val="tx1"/>
                      </a:solidFill>
                      <a:prstDash val="solid"/>
                      <a:round/>
                      <a:headEnd type="none" w="med" len="med"/>
                      <a:tailEnd type="none" w="med" len="med"/>
                    </a:lnR>
                  </a:tcPr>
                </a:tc>
                <a:tc>
                  <a:txBody>
                    <a:bodyPr/>
                    <a:lstStyle/>
                    <a:p>
                      <a:pPr algn="r"/>
                      <a:r>
                        <a:rPr lang="en-GB" sz="1400" dirty="0">
                          <a:solidFill>
                            <a:schemeClr val="tx1"/>
                          </a:solidFill>
                          <a:latin typeface="Times New Roman" panose="02020603050405020304" pitchFamily="18" charset="0"/>
                          <a:cs typeface="Times New Roman" panose="02020603050405020304" pitchFamily="18" charset="0"/>
                        </a:rPr>
                        <a:t>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GB" sz="1400" dirty="0">
                          <a:solidFill>
                            <a:schemeClr val="tx1"/>
                          </a:solidFill>
                          <a:latin typeface="Times New Roman" panose="02020603050405020304" pitchFamily="18" charset="0"/>
                          <a:cs typeface="Times New Roman" panose="02020603050405020304" pitchFamily="18" charset="0"/>
                        </a:rPr>
                        <a:t>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GB" sz="1400" dirty="0">
                          <a:solidFill>
                            <a:schemeClr val="tx1"/>
                          </a:solidFill>
                          <a:latin typeface="Times New Roman" panose="02020603050405020304" pitchFamily="18" charset="0"/>
                          <a:cs typeface="Times New Roman" panose="02020603050405020304" pitchFamily="18" charset="0"/>
                        </a:rPr>
                        <a:t>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363467">
                <a:tc>
                  <a:txBody>
                    <a:bodyPr/>
                    <a:lstStyle/>
                    <a:p>
                      <a:pPr algn="r"/>
                      <a:r>
                        <a:rPr lang="en-GB" sz="1400" dirty="0">
                          <a:latin typeface="Times New Roman" panose="02020603050405020304" pitchFamily="18" charset="0"/>
                          <a:cs typeface="Times New Roman" panose="02020603050405020304" pitchFamily="18" charset="0"/>
                        </a:rPr>
                        <a:t>0.39</a:t>
                      </a:r>
                    </a:p>
                  </a:txBody>
                  <a:tcPr>
                    <a:lnR w="12700" cap="flat" cmpd="sng" algn="ctr">
                      <a:solidFill>
                        <a:schemeClr val="tx1"/>
                      </a:solidFill>
                      <a:prstDash val="solid"/>
                      <a:round/>
                      <a:headEnd type="none" w="med" len="med"/>
                      <a:tailEnd type="none" w="med" len="med"/>
                    </a:lnR>
                  </a:tcPr>
                </a:tc>
                <a:tc>
                  <a:txBody>
                    <a:bodyPr/>
                    <a:lstStyle/>
                    <a:p>
                      <a:pPr algn="r"/>
                      <a:r>
                        <a:rPr lang="en-GB" sz="1400" dirty="0">
                          <a:solidFill>
                            <a:schemeClr val="tx1"/>
                          </a:solidFill>
                          <a:latin typeface="Times New Roman" panose="02020603050405020304" pitchFamily="18" charset="0"/>
                          <a:cs typeface="Times New Roman" panose="02020603050405020304" pitchFamily="18" charset="0"/>
                        </a:rPr>
                        <a:t>0.15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GB" sz="1400" dirty="0">
                          <a:solidFill>
                            <a:schemeClr val="tx1"/>
                          </a:solidFill>
                          <a:latin typeface="Times New Roman" panose="02020603050405020304" pitchFamily="18" charset="0"/>
                          <a:cs typeface="Times New Roman" panose="02020603050405020304" pitchFamily="18" charset="0"/>
                        </a:rPr>
                        <a:t>0.05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GB" sz="1400" dirty="0">
                          <a:solidFill>
                            <a:schemeClr val="tx1"/>
                          </a:solidFill>
                          <a:latin typeface="Times New Roman" panose="02020603050405020304" pitchFamily="18" charset="0"/>
                          <a:cs typeface="Times New Roman" panose="02020603050405020304" pitchFamily="18" charset="0"/>
                        </a:rPr>
                        <a:t>0.02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363467">
                <a:tc>
                  <a:txBody>
                    <a:bodyPr/>
                    <a:lstStyle/>
                    <a:p>
                      <a:pPr algn="r"/>
                      <a:r>
                        <a:rPr lang="en-GB" sz="1400" dirty="0">
                          <a:latin typeface="Times New Roman" panose="02020603050405020304" pitchFamily="18" charset="0"/>
                          <a:cs typeface="Times New Roman" panose="02020603050405020304" pitchFamily="18" charset="0"/>
                        </a:rPr>
                        <a:t>0.55</a:t>
                      </a:r>
                    </a:p>
                  </a:txBody>
                  <a:tcPr>
                    <a:lnR w="12700" cap="flat" cmpd="sng" algn="ctr">
                      <a:solidFill>
                        <a:schemeClr val="tx1"/>
                      </a:solidFill>
                      <a:prstDash val="solid"/>
                      <a:round/>
                      <a:headEnd type="none" w="med" len="med"/>
                      <a:tailEnd type="none" w="med" len="med"/>
                    </a:lnR>
                  </a:tcPr>
                </a:tc>
                <a:tc>
                  <a:txBody>
                    <a:bodyPr/>
                    <a:lstStyle/>
                    <a:p>
                      <a:pPr algn="r"/>
                      <a:r>
                        <a:rPr lang="en-GB" sz="1400" dirty="0">
                          <a:solidFill>
                            <a:schemeClr val="tx1"/>
                          </a:solidFill>
                          <a:latin typeface="Times New Roman" panose="02020603050405020304" pitchFamily="18" charset="0"/>
                          <a:cs typeface="Times New Roman" panose="02020603050405020304" pitchFamily="18" charset="0"/>
                        </a:rPr>
                        <a:t>0.30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GB" sz="1400" dirty="0">
                          <a:solidFill>
                            <a:schemeClr val="tx1"/>
                          </a:solidFill>
                          <a:latin typeface="Times New Roman" panose="02020603050405020304" pitchFamily="18" charset="0"/>
                          <a:cs typeface="Times New Roman" panose="02020603050405020304" pitchFamily="18" charset="0"/>
                        </a:rPr>
                        <a:t>0.16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GB" sz="1400" dirty="0">
                          <a:solidFill>
                            <a:schemeClr val="tx1"/>
                          </a:solidFill>
                          <a:latin typeface="Times New Roman" panose="02020603050405020304" pitchFamily="18" charset="0"/>
                          <a:cs typeface="Times New Roman" panose="02020603050405020304" pitchFamily="18" charset="0"/>
                        </a:rPr>
                        <a:t>0.09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r h="363467">
                <a:tc>
                  <a:txBody>
                    <a:bodyPr/>
                    <a:lstStyle/>
                    <a:p>
                      <a:pPr algn="r"/>
                      <a:r>
                        <a:rPr lang="en-GB" sz="1400" dirty="0">
                          <a:latin typeface="Times New Roman" panose="02020603050405020304" pitchFamily="18" charset="0"/>
                          <a:cs typeface="Times New Roman" panose="02020603050405020304" pitchFamily="18" charset="0"/>
                        </a:rPr>
                        <a:t>1.01</a:t>
                      </a:r>
                    </a:p>
                  </a:txBody>
                  <a:tcPr>
                    <a:lnR w="12700" cap="flat" cmpd="sng" algn="ctr">
                      <a:solidFill>
                        <a:schemeClr val="tx1"/>
                      </a:solidFill>
                      <a:prstDash val="solid"/>
                      <a:round/>
                      <a:headEnd type="none" w="med" len="med"/>
                      <a:tailEnd type="none" w="med" len="med"/>
                    </a:lnR>
                  </a:tcPr>
                </a:tc>
                <a:tc>
                  <a:txBody>
                    <a:bodyPr/>
                    <a:lstStyle/>
                    <a:p>
                      <a:pPr algn="r"/>
                      <a:r>
                        <a:rPr lang="en-GB" sz="1400" dirty="0">
                          <a:solidFill>
                            <a:schemeClr val="tx1"/>
                          </a:solidFill>
                          <a:latin typeface="Times New Roman" panose="02020603050405020304" pitchFamily="18" charset="0"/>
                          <a:cs typeface="Times New Roman" panose="02020603050405020304" pitchFamily="18" charset="0"/>
                        </a:rPr>
                        <a:t>1.02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GB" sz="1400" dirty="0">
                          <a:solidFill>
                            <a:schemeClr val="tx1"/>
                          </a:solidFill>
                          <a:latin typeface="Times New Roman" panose="02020603050405020304" pitchFamily="18" charset="0"/>
                          <a:cs typeface="Times New Roman" panose="02020603050405020304" pitchFamily="18" charset="0"/>
                        </a:rPr>
                        <a:t>1.03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GB" sz="1400" dirty="0">
                          <a:solidFill>
                            <a:schemeClr val="tx1"/>
                          </a:solidFill>
                          <a:latin typeface="Times New Roman" panose="02020603050405020304" pitchFamily="18" charset="0"/>
                          <a:cs typeface="Times New Roman" panose="02020603050405020304" pitchFamily="18" charset="0"/>
                        </a:rPr>
                        <a:t>1.04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8"/>
                  </a:ext>
                </a:extLst>
              </a:tr>
              <a:tr h="363467">
                <a:tc>
                  <a:txBody>
                    <a:bodyPr/>
                    <a:lstStyle/>
                    <a:p>
                      <a:pPr algn="r"/>
                      <a:r>
                        <a:rPr lang="en-GB" sz="1400" dirty="0">
                          <a:latin typeface="Times New Roman" panose="02020603050405020304" pitchFamily="18" charset="0"/>
                          <a:cs typeface="Times New Roman" panose="02020603050405020304" pitchFamily="18" charset="0"/>
                        </a:rPr>
                        <a:t>...</a:t>
                      </a:r>
                    </a:p>
                  </a:txBody>
                  <a:tcPr>
                    <a:lnR w="12700" cap="flat" cmpd="sng" algn="ctr">
                      <a:solidFill>
                        <a:schemeClr val="tx1"/>
                      </a:solidFill>
                      <a:prstDash val="solid"/>
                      <a:round/>
                      <a:headEnd type="none" w="med" len="med"/>
                      <a:tailEnd type="none" w="med" len="med"/>
                    </a:lnR>
                  </a:tcPr>
                </a:tc>
                <a:tc>
                  <a:txBody>
                    <a:bodyPr/>
                    <a:lstStyle/>
                    <a:p>
                      <a:pPr algn="r"/>
                      <a:r>
                        <a:rPr lang="en-GB" sz="1400" dirty="0">
                          <a:solidFill>
                            <a:schemeClr val="tx1"/>
                          </a:solidFill>
                          <a:latin typeface="Times New Roman" panose="02020603050405020304" pitchFamily="18" charset="0"/>
                          <a:cs typeface="Times New Roman" panose="02020603050405020304" pitchFamily="18"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GB" sz="1400" dirty="0">
                          <a:solidFill>
                            <a:schemeClr val="tx1"/>
                          </a:solidFill>
                          <a:latin typeface="Times New Roman" panose="02020603050405020304" pitchFamily="18" charset="0"/>
                          <a:cs typeface="Times New Roman" panose="02020603050405020304" pitchFamily="18"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GB" sz="1400" dirty="0">
                          <a:solidFill>
                            <a:schemeClr val="tx1"/>
                          </a:solidFill>
                          <a:latin typeface="Times New Roman" panose="02020603050405020304" pitchFamily="18" charset="0"/>
                          <a:cs typeface="Times New Roman" panose="02020603050405020304" pitchFamily="18"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9"/>
                  </a:ext>
                </a:extLst>
              </a:tr>
            </a:tbl>
          </a:graphicData>
        </a:graphic>
      </p:graphicFrame>
      <p:sp>
        <p:nvSpPr>
          <p:cNvPr id="10" name="TextBox 9"/>
          <p:cNvSpPr txBox="1"/>
          <p:nvPr/>
        </p:nvSpPr>
        <p:spPr>
          <a:xfrm>
            <a:off x="5292080" y="1660597"/>
            <a:ext cx="3028393" cy="523220"/>
          </a:xfrm>
          <a:prstGeom prst="rect">
            <a:avLst/>
          </a:prstGeom>
          <a:noFill/>
        </p:spPr>
        <p:txBody>
          <a:bodyPr wrap="none" rtlCol="0">
            <a:spAutoFit/>
          </a:bodyPr>
          <a:lstStyle/>
          <a:p>
            <a:r>
              <a:rPr lang="en-GB" sz="1400" dirty="0">
                <a:latin typeface="Times New Roman" panose="02020603050405020304" pitchFamily="18" charset="0"/>
                <a:cs typeface="Times New Roman" panose="02020603050405020304" pitchFamily="18" charset="0"/>
              </a:rPr>
              <a:t>E(Y) = </a:t>
            </a:r>
            <a:r>
              <a:rPr lang="el-GR" sz="1400" i="1" dirty="0">
                <a:latin typeface="Times New Roman" panose="02020603050405020304" pitchFamily="18" charset="0"/>
                <a:cs typeface="Times New Roman" panose="02020603050405020304" pitchFamily="18" charset="0"/>
              </a:rPr>
              <a:t>β</a:t>
            </a:r>
            <a:r>
              <a:rPr lang="en-GB" sz="1400" i="1" baseline="-25000" dirty="0">
                <a:latin typeface="Times New Roman" panose="02020603050405020304" pitchFamily="18" charset="0"/>
                <a:cs typeface="Times New Roman" panose="02020603050405020304" pitchFamily="18" charset="0"/>
              </a:rPr>
              <a:t>0</a:t>
            </a:r>
            <a:r>
              <a:rPr lang="en-GB" sz="1400" dirty="0">
                <a:latin typeface="Times New Roman" panose="02020603050405020304" pitchFamily="18" charset="0"/>
                <a:cs typeface="Times New Roman" panose="02020603050405020304" pitchFamily="18" charset="0"/>
              </a:rPr>
              <a:t> + </a:t>
            </a:r>
            <a:r>
              <a:rPr lang="el-GR" sz="1400" i="1" dirty="0">
                <a:latin typeface="Times New Roman" panose="02020603050405020304" pitchFamily="18" charset="0"/>
                <a:cs typeface="Times New Roman" panose="02020603050405020304" pitchFamily="18" charset="0"/>
              </a:rPr>
              <a:t>β</a:t>
            </a:r>
            <a:r>
              <a:rPr lang="en-GB" sz="1400" i="1" baseline="-25000" dirty="0">
                <a:latin typeface="Times New Roman" panose="02020603050405020304" pitchFamily="18" charset="0"/>
                <a:cs typeface="Times New Roman" panose="02020603050405020304" pitchFamily="18" charset="0"/>
              </a:rPr>
              <a:t>1</a:t>
            </a:r>
            <a:r>
              <a:rPr lang="en-GB" sz="1400" dirty="0">
                <a:latin typeface="Times New Roman" panose="02020603050405020304" pitchFamily="18" charset="0"/>
                <a:cs typeface="Times New Roman" panose="02020603050405020304" pitchFamily="18" charset="0"/>
              </a:rPr>
              <a:t>X + </a:t>
            </a:r>
            <a:r>
              <a:rPr lang="el-GR" sz="1400" i="1" dirty="0">
                <a:latin typeface="Times New Roman" panose="02020603050405020304" pitchFamily="18" charset="0"/>
                <a:cs typeface="Times New Roman" panose="02020603050405020304" pitchFamily="18" charset="0"/>
              </a:rPr>
              <a:t>β</a:t>
            </a:r>
            <a:r>
              <a:rPr lang="en-GB" sz="1400" i="1" baseline="-25000" dirty="0">
                <a:latin typeface="Times New Roman" panose="02020603050405020304" pitchFamily="18" charset="0"/>
                <a:cs typeface="Times New Roman" panose="02020603050405020304" pitchFamily="18" charset="0"/>
              </a:rPr>
              <a:t>2</a:t>
            </a:r>
            <a:r>
              <a:rPr lang="en-GB" sz="1400" dirty="0">
                <a:latin typeface="Times New Roman" panose="02020603050405020304" pitchFamily="18" charset="0"/>
                <a:cs typeface="Times New Roman" panose="02020603050405020304" pitchFamily="18" charset="0"/>
              </a:rPr>
              <a:t>X</a:t>
            </a:r>
            <a:r>
              <a:rPr lang="en-GB" sz="1400" baseline="30000" dirty="0">
                <a:latin typeface="Times New Roman" panose="02020603050405020304" pitchFamily="18" charset="0"/>
                <a:cs typeface="Times New Roman" panose="02020603050405020304" pitchFamily="18" charset="0"/>
              </a:rPr>
              <a:t>2</a:t>
            </a:r>
            <a:r>
              <a:rPr lang="en-GB" sz="1400" dirty="0">
                <a:latin typeface="Times New Roman" panose="02020603050405020304" pitchFamily="18" charset="0"/>
                <a:cs typeface="Times New Roman" panose="02020603050405020304" pitchFamily="18" charset="0"/>
              </a:rPr>
              <a:t> + </a:t>
            </a:r>
            <a:r>
              <a:rPr lang="el-GR" sz="1400" i="1" dirty="0">
                <a:latin typeface="Times New Roman" panose="02020603050405020304" pitchFamily="18" charset="0"/>
                <a:cs typeface="Times New Roman" panose="02020603050405020304" pitchFamily="18" charset="0"/>
              </a:rPr>
              <a:t>β</a:t>
            </a:r>
            <a:r>
              <a:rPr lang="en-GB" sz="1400" i="1" baseline="-25000" dirty="0">
                <a:latin typeface="Times New Roman" panose="02020603050405020304" pitchFamily="18" charset="0"/>
                <a:cs typeface="Times New Roman" panose="02020603050405020304" pitchFamily="18" charset="0"/>
              </a:rPr>
              <a:t>3</a:t>
            </a:r>
            <a:r>
              <a:rPr lang="en-GB" sz="1400" dirty="0">
                <a:latin typeface="Times New Roman" panose="02020603050405020304" pitchFamily="18" charset="0"/>
                <a:cs typeface="Times New Roman" panose="02020603050405020304" pitchFamily="18" charset="0"/>
              </a:rPr>
              <a:t>X</a:t>
            </a:r>
            <a:r>
              <a:rPr lang="en-GB" sz="1400" baseline="30000" dirty="0">
                <a:latin typeface="Times New Roman" panose="02020603050405020304" pitchFamily="18" charset="0"/>
                <a:cs typeface="Times New Roman" panose="02020603050405020304" pitchFamily="18" charset="0"/>
              </a:rPr>
              <a:t>3</a:t>
            </a:r>
            <a:r>
              <a:rPr lang="en-GB" sz="1400" dirty="0">
                <a:latin typeface="Times New Roman" panose="02020603050405020304" pitchFamily="18" charset="0"/>
                <a:cs typeface="Times New Roman" panose="02020603050405020304" pitchFamily="18" charset="0"/>
              </a:rPr>
              <a:t> + </a:t>
            </a:r>
            <a:r>
              <a:rPr lang="el-GR" sz="1400" i="1" dirty="0">
                <a:latin typeface="Times New Roman" panose="02020603050405020304" pitchFamily="18" charset="0"/>
                <a:cs typeface="Times New Roman" panose="02020603050405020304" pitchFamily="18" charset="0"/>
              </a:rPr>
              <a:t>β</a:t>
            </a:r>
            <a:r>
              <a:rPr lang="en-GB" sz="1400" i="1" baseline="-25000" dirty="0">
                <a:latin typeface="Times New Roman" panose="02020603050405020304" pitchFamily="18" charset="0"/>
                <a:cs typeface="Times New Roman" panose="02020603050405020304" pitchFamily="18" charset="0"/>
              </a:rPr>
              <a:t>4</a:t>
            </a:r>
            <a:r>
              <a:rPr lang="en-GB" sz="1400" dirty="0">
                <a:latin typeface="Times New Roman" panose="02020603050405020304" pitchFamily="18" charset="0"/>
                <a:cs typeface="Times New Roman" panose="02020603050405020304" pitchFamily="18" charset="0"/>
              </a:rPr>
              <a:t>X</a:t>
            </a:r>
            <a:r>
              <a:rPr lang="en-GB" sz="1400" baseline="30000" dirty="0">
                <a:latin typeface="Times New Roman" panose="02020603050405020304" pitchFamily="18" charset="0"/>
                <a:cs typeface="Times New Roman" panose="02020603050405020304" pitchFamily="18" charset="0"/>
              </a:rPr>
              <a:t>4</a:t>
            </a:r>
            <a:r>
              <a:rPr lang="en-GB" sz="1400" dirty="0">
                <a:latin typeface="Times New Roman" panose="02020603050405020304" pitchFamily="18" charset="0"/>
                <a:cs typeface="Times New Roman" panose="02020603050405020304" pitchFamily="18" charset="0"/>
              </a:rPr>
              <a:t> </a:t>
            </a:r>
          </a:p>
          <a:p>
            <a:endParaRPr lang="en-GB" sz="1400" dirty="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491FE88A-B7A2-4F77-B195-DB81C0BBA7E5}"/>
              </a:ext>
            </a:extLst>
          </p:cNvPr>
          <p:cNvSpPr txBox="1"/>
          <p:nvPr/>
        </p:nvSpPr>
        <p:spPr>
          <a:xfrm>
            <a:off x="426129" y="188640"/>
            <a:ext cx="8034303" cy="584775"/>
          </a:xfrm>
          <a:prstGeom prst="rect">
            <a:avLst/>
          </a:prstGeom>
          <a:noFill/>
        </p:spPr>
        <p:txBody>
          <a:bodyPr wrap="square" rtlCol="0">
            <a:spAutoFit/>
          </a:bodyPr>
          <a:lstStyle/>
          <a:p>
            <a:r>
              <a:rPr lang="fr-CH" sz="3200" dirty="0">
                <a:solidFill>
                  <a:schemeClr val="tx2">
                    <a:lumMod val="75000"/>
                  </a:schemeClr>
                </a:solidFill>
                <a:latin typeface="Tw Cen MT" panose="020B0602020104020603" pitchFamily="34" charset="0"/>
              </a:rPr>
              <a:t>How can </a:t>
            </a:r>
            <a:r>
              <a:rPr lang="fr-CH" sz="3200" dirty="0" err="1">
                <a:solidFill>
                  <a:schemeClr val="tx2">
                    <a:lumMod val="75000"/>
                  </a:schemeClr>
                </a:solidFill>
                <a:latin typeface="Tw Cen MT" panose="020B0602020104020603" pitchFamily="34" charset="0"/>
              </a:rPr>
              <a:t>we</a:t>
            </a:r>
            <a:r>
              <a:rPr lang="fr-CH" sz="3200" dirty="0">
                <a:solidFill>
                  <a:schemeClr val="tx2">
                    <a:lumMod val="75000"/>
                  </a:schemeClr>
                </a:solidFill>
                <a:latin typeface="Tw Cen MT" panose="020B0602020104020603" pitchFamily="34" charset="0"/>
              </a:rPr>
              <a:t> </a:t>
            </a:r>
            <a:r>
              <a:rPr lang="fr-CH" sz="3200" dirty="0" err="1">
                <a:solidFill>
                  <a:schemeClr val="tx2">
                    <a:lumMod val="75000"/>
                  </a:schemeClr>
                </a:solidFill>
                <a:latin typeface="Tw Cen MT" panose="020B0602020104020603" pitchFamily="34" charset="0"/>
              </a:rPr>
              <a:t>achieve</a:t>
            </a:r>
            <a:r>
              <a:rPr lang="fr-CH" sz="3200" dirty="0">
                <a:solidFill>
                  <a:schemeClr val="tx2">
                    <a:lumMod val="75000"/>
                  </a:schemeClr>
                </a:solidFill>
                <a:latin typeface="Tw Cen MT" panose="020B0602020104020603" pitchFamily="34" charset="0"/>
              </a:rPr>
              <a:t> </a:t>
            </a:r>
            <a:r>
              <a:rPr lang="fr-CH" sz="3200" dirty="0" err="1">
                <a:solidFill>
                  <a:schemeClr val="tx2">
                    <a:lumMod val="75000"/>
                  </a:schemeClr>
                </a:solidFill>
                <a:latin typeface="Tw Cen MT" panose="020B0602020104020603" pitchFamily="34" charset="0"/>
              </a:rPr>
              <a:t>nonlinearity</a:t>
            </a:r>
            <a:r>
              <a:rPr lang="fr-CH" sz="3200" dirty="0">
                <a:solidFill>
                  <a:schemeClr val="tx2">
                    <a:lumMod val="75000"/>
                  </a:schemeClr>
                </a:solidFill>
                <a:latin typeface="Tw Cen MT" panose="020B0602020104020603" pitchFamily="34" charset="0"/>
              </a:rPr>
              <a:t>?</a:t>
            </a:r>
            <a:endParaRPr lang="en-GB" sz="3200" dirty="0">
              <a:solidFill>
                <a:schemeClr val="tx2">
                  <a:lumMod val="75000"/>
                </a:schemeClr>
              </a:solidFill>
              <a:latin typeface="Tw Cen MT" panose="020B0602020104020603" pitchFamily="34" charset="0"/>
            </a:endParaRPr>
          </a:p>
        </p:txBody>
      </p:sp>
    </p:spTree>
    <p:extLst>
      <p:ext uri="{BB962C8B-B14F-4D97-AF65-F5344CB8AC3E}">
        <p14:creationId xmlns:p14="http://schemas.microsoft.com/office/powerpoint/2010/main" val="34701096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00200"/>
            <a:ext cx="8229600" cy="4925144"/>
          </a:xfrm>
        </p:spPr>
        <p:txBody>
          <a:bodyPr>
            <a:normAutofit/>
          </a:bodyPr>
          <a:lstStyle/>
          <a:p>
            <a:r>
              <a:rPr lang="fr-CH" sz="1800" dirty="0" err="1">
                <a:latin typeface="Times New Roman" panose="02020603050405020304" pitchFamily="18" charset="0"/>
                <a:cs typeface="Times New Roman" panose="02020603050405020304" pitchFamily="18" charset="0"/>
              </a:rPr>
              <a:t>Many</a:t>
            </a:r>
            <a:r>
              <a:rPr lang="fr-CH" sz="1800" dirty="0">
                <a:latin typeface="Times New Roman" panose="02020603050405020304" pitchFamily="18" charset="0"/>
                <a:cs typeface="Times New Roman" panose="02020603050405020304" pitchFamily="18" charset="0"/>
              </a:rPr>
              <a:t> </a:t>
            </a:r>
            <a:r>
              <a:rPr lang="fr-CH" sz="1800" dirty="0" err="1">
                <a:latin typeface="Times New Roman" panose="02020603050405020304" pitchFamily="18" charset="0"/>
                <a:cs typeface="Times New Roman" panose="02020603050405020304" pitchFamily="18" charset="0"/>
              </a:rPr>
              <a:t>models</a:t>
            </a:r>
            <a:r>
              <a:rPr lang="fr-CH" sz="1800" dirty="0">
                <a:latin typeface="Times New Roman" panose="02020603050405020304" pitchFamily="18" charset="0"/>
                <a:cs typeface="Times New Roman" panose="02020603050405020304" pitchFamily="18" charset="0"/>
              </a:rPr>
              <a:t> of machine </a:t>
            </a:r>
            <a:r>
              <a:rPr lang="fr-CH" sz="1800" dirty="0" err="1">
                <a:latin typeface="Times New Roman" panose="02020603050405020304" pitchFamily="18" charset="0"/>
                <a:cs typeface="Times New Roman" panose="02020603050405020304" pitchFamily="18" charset="0"/>
              </a:rPr>
              <a:t>learning</a:t>
            </a:r>
            <a:r>
              <a:rPr lang="fr-CH" sz="1800" dirty="0">
                <a:latin typeface="Times New Roman" panose="02020603050405020304" pitchFamily="18" charset="0"/>
                <a:cs typeface="Times New Roman" panose="02020603050405020304" pitchFamily="18" charset="0"/>
              </a:rPr>
              <a:t> </a:t>
            </a:r>
            <a:r>
              <a:rPr lang="fr-CH" sz="1800" dirty="0" err="1">
                <a:latin typeface="Times New Roman" panose="02020603050405020304" pitchFamily="18" charset="0"/>
                <a:cs typeface="Times New Roman" panose="02020603050405020304" pitchFamily="18" charset="0"/>
              </a:rPr>
              <a:t>operate</a:t>
            </a:r>
            <a:r>
              <a:rPr lang="fr-CH" sz="1800" dirty="0">
                <a:latin typeface="Times New Roman" panose="02020603050405020304" pitchFamily="18" charset="0"/>
                <a:cs typeface="Times New Roman" panose="02020603050405020304" pitchFamily="18" charset="0"/>
              </a:rPr>
              <a:t> in the </a:t>
            </a:r>
            <a:r>
              <a:rPr lang="fr-CH" sz="1800" dirty="0" err="1">
                <a:latin typeface="Times New Roman" panose="02020603050405020304" pitchFamily="18" charset="0"/>
                <a:cs typeface="Times New Roman" panose="02020603050405020304" pitchFamily="18" charset="0"/>
              </a:rPr>
              <a:t>manner</a:t>
            </a:r>
            <a:r>
              <a:rPr lang="fr-CH" sz="1800" dirty="0">
                <a:latin typeface="Times New Roman" panose="02020603050405020304" pitchFamily="18" charset="0"/>
                <a:cs typeface="Times New Roman" panose="02020603050405020304" pitchFamily="18" charset="0"/>
              </a:rPr>
              <a:t> </a:t>
            </a:r>
            <a:r>
              <a:rPr lang="fr-CH" sz="1800" dirty="0" err="1">
                <a:latin typeface="Times New Roman" panose="02020603050405020304" pitchFamily="18" charset="0"/>
                <a:cs typeface="Times New Roman" panose="02020603050405020304" pitchFamily="18" charset="0"/>
              </a:rPr>
              <a:t>just</a:t>
            </a:r>
            <a:r>
              <a:rPr lang="fr-CH" sz="1800" dirty="0">
                <a:latin typeface="Times New Roman" panose="02020603050405020304" pitchFamily="18" charset="0"/>
                <a:cs typeface="Times New Roman" panose="02020603050405020304" pitchFamily="18" charset="0"/>
              </a:rPr>
              <a:t> </a:t>
            </a:r>
            <a:r>
              <a:rPr lang="fr-CH" sz="1800" dirty="0" err="1">
                <a:latin typeface="Times New Roman" panose="02020603050405020304" pitchFamily="18" charset="0"/>
                <a:cs typeface="Times New Roman" panose="02020603050405020304" pitchFamily="18" charset="0"/>
              </a:rPr>
              <a:t>shown</a:t>
            </a:r>
            <a:r>
              <a:rPr lang="fr-CH" sz="1800" dirty="0">
                <a:latin typeface="Times New Roman" panose="02020603050405020304" pitchFamily="18" charset="0"/>
                <a:cs typeface="Times New Roman" panose="02020603050405020304" pitchFamily="18" charset="0"/>
              </a:rPr>
              <a:t>:</a:t>
            </a:r>
          </a:p>
          <a:p>
            <a:endParaRPr lang="fr-CH" sz="1800" dirty="0">
              <a:latin typeface="Times New Roman" panose="02020603050405020304" pitchFamily="18" charset="0"/>
              <a:cs typeface="Times New Roman" panose="02020603050405020304" pitchFamily="18" charset="0"/>
            </a:endParaRPr>
          </a:p>
          <a:p>
            <a:pPr marL="800100" lvl="1" indent="-342900">
              <a:buFont typeface="+mj-lt"/>
              <a:buAutoNum type="arabicPeriod"/>
            </a:pPr>
            <a:r>
              <a:rPr lang="fr-CH" sz="1800" dirty="0">
                <a:latin typeface="Times New Roman" panose="02020603050405020304" pitchFamily="18" charset="0"/>
                <a:cs typeface="Times New Roman" panose="02020603050405020304" pitchFamily="18" charset="0"/>
              </a:rPr>
              <a:t>First the model </a:t>
            </a:r>
            <a:r>
              <a:rPr lang="fr-CH" sz="1800" dirty="0" err="1">
                <a:latin typeface="Times New Roman" panose="02020603050405020304" pitchFamily="18" charset="0"/>
                <a:cs typeface="Times New Roman" panose="02020603050405020304" pitchFamily="18" charset="0"/>
              </a:rPr>
              <a:t>applies</a:t>
            </a:r>
            <a:r>
              <a:rPr lang="fr-CH" sz="1800" dirty="0">
                <a:latin typeface="Times New Roman" panose="02020603050405020304" pitchFamily="18" charset="0"/>
                <a:cs typeface="Times New Roman" panose="02020603050405020304" pitchFamily="18" charset="0"/>
              </a:rPr>
              <a:t> a </a:t>
            </a:r>
            <a:r>
              <a:rPr lang="fr-CH" sz="1800" dirty="0" err="1">
                <a:latin typeface="Times New Roman" panose="02020603050405020304" pitchFamily="18" charset="0"/>
                <a:cs typeface="Times New Roman" panose="02020603050405020304" pitchFamily="18" charset="0"/>
              </a:rPr>
              <a:t>clever</a:t>
            </a:r>
            <a:r>
              <a:rPr lang="fr-CH" sz="1800" dirty="0">
                <a:latin typeface="Times New Roman" panose="02020603050405020304" pitchFamily="18" charset="0"/>
                <a:cs typeface="Times New Roman" panose="02020603050405020304" pitchFamily="18" charset="0"/>
              </a:rPr>
              <a:t> </a:t>
            </a:r>
            <a:r>
              <a:rPr lang="fr-CH" sz="1800" dirty="0" err="1">
                <a:solidFill>
                  <a:srgbClr val="0070C0"/>
                </a:solidFill>
                <a:latin typeface="Times New Roman" panose="02020603050405020304" pitchFamily="18" charset="0"/>
                <a:cs typeface="Times New Roman" panose="02020603050405020304" pitchFamily="18" charset="0"/>
              </a:rPr>
              <a:t>nonlinear</a:t>
            </a:r>
            <a:r>
              <a:rPr lang="fr-CH" sz="1800" dirty="0">
                <a:solidFill>
                  <a:srgbClr val="0070C0"/>
                </a:solidFill>
                <a:latin typeface="Times New Roman" panose="02020603050405020304" pitchFamily="18" charset="0"/>
                <a:cs typeface="Times New Roman" panose="02020603050405020304" pitchFamily="18" charset="0"/>
              </a:rPr>
              <a:t> transformation </a:t>
            </a:r>
            <a:r>
              <a:rPr lang="fr-CH" sz="1800" dirty="0">
                <a:latin typeface="Times New Roman" panose="02020603050405020304" pitchFamily="18" charset="0"/>
                <a:cs typeface="Times New Roman" panose="02020603050405020304" pitchFamily="18" charset="0"/>
              </a:rPr>
              <a:t>to the </a:t>
            </a:r>
            <a:r>
              <a:rPr lang="fr-CH" sz="1800" err="1">
                <a:latin typeface="Times New Roman" panose="02020603050405020304" pitchFamily="18" charset="0"/>
                <a:cs typeface="Times New Roman" panose="02020603050405020304" pitchFamily="18" charset="0"/>
              </a:rPr>
              <a:t>independent</a:t>
            </a:r>
            <a:r>
              <a:rPr lang="fr-CH" sz="1800">
                <a:latin typeface="Times New Roman" panose="02020603050405020304" pitchFamily="18" charset="0"/>
                <a:cs typeface="Times New Roman" panose="02020603050405020304" pitchFamily="18" charset="0"/>
              </a:rPr>
              <a:t>/predictor </a:t>
            </a:r>
            <a:r>
              <a:rPr lang="fr-CH" sz="1800" dirty="0">
                <a:latin typeface="Times New Roman" panose="02020603050405020304" pitchFamily="18" charset="0"/>
                <a:cs typeface="Times New Roman" panose="02020603050405020304" pitchFamily="18" charset="0"/>
              </a:rPr>
              <a:t>variables</a:t>
            </a:r>
          </a:p>
          <a:p>
            <a:pPr marL="800100" lvl="1" indent="-342900">
              <a:buFont typeface="+mj-lt"/>
              <a:buAutoNum type="arabicPeriod"/>
            </a:pPr>
            <a:r>
              <a:rPr lang="fr-CH" sz="1800" dirty="0" err="1">
                <a:latin typeface="Times New Roman" panose="02020603050405020304" pitchFamily="18" charset="0"/>
                <a:cs typeface="Times New Roman" panose="02020603050405020304" pitchFamily="18" charset="0"/>
              </a:rPr>
              <a:t>Then</a:t>
            </a:r>
            <a:r>
              <a:rPr lang="fr-CH" sz="1800" dirty="0">
                <a:latin typeface="Times New Roman" panose="02020603050405020304" pitchFamily="18" charset="0"/>
                <a:cs typeface="Times New Roman" panose="02020603050405020304" pitchFamily="18" charset="0"/>
              </a:rPr>
              <a:t> the model </a:t>
            </a:r>
            <a:r>
              <a:rPr lang="fr-CH" sz="1800" dirty="0" err="1">
                <a:latin typeface="Times New Roman" panose="02020603050405020304" pitchFamily="18" charset="0"/>
                <a:cs typeface="Times New Roman" panose="02020603050405020304" pitchFamily="18" charset="0"/>
              </a:rPr>
              <a:t>fits</a:t>
            </a:r>
            <a:r>
              <a:rPr lang="fr-CH" sz="1800" dirty="0">
                <a:latin typeface="Times New Roman" panose="02020603050405020304" pitchFamily="18" charset="0"/>
                <a:cs typeface="Times New Roman" panose="02020603050405020304" pitchFamily="18" charset="0"/>
              </a:rPr>
              <a:t> a </a:t>
            </a:r>
            <a:r>
              <a:rPr lang="fr-CH" sz="1800" dirty="0">
                <a:solidFill>
                  <a:srgbClr val="0070C0"/>
                </a:solidFill>
                <a:latin typeface="Times New Roman" panose="02020603050405020304" pitchFamily="18" charset="0"/>
                <a:cs typeface="Times New Roman" panose="02020603050405020304" pitchFamily="18" charset="0"/>
              </a:rPr>
              <a:t>basic </a:t>
            </a:r>
            <a:r>
              <a:rPr lang="fr-CH" sz="1800" dirty="0" err="1">
                <a:solidFill>
                  <a:srgbClr val="0070C0"/>
                </a:solidFill>
                <a:latin typeface="Times New Roman" panose="02020603050405020304" pitchFamily="18" charset="0"/>
                <a:cs typeface="Times New Roman" panose="02020603050405020304" pitchFamily="18" charset="0"/>
              </a:rPr>
              <a:t>linear</a:t>
            </a:r>
            <a:r>
              <a:rPr lang="fr-CH" sz="1800" dirty="0">
                <a:solidFill>
                  <a:srgbClr val="0070C0"/>
                </a:solidFill>
                <a:latin typeface="Times New Roman" panose="02020603050405020304" pitchFamily="18" charset="0"/>
                <a:cs typeface="Times New Roman" panose="02020603050405020304" pitchFamily="18" charset="0"/>
              </a:rPr>
              <a:t> model </a:t>
            </a:r>
            <a:r>
              <a:rPr lang="fr-CH" sz="1800" dirty="0">
                <a:latin typeface="Times New Roman" panose="02020603050405020304" pitchFamily="18" charset="0"/>
                <a:cs typeface="Times New Roman" panose="02020603050405020304" pitchFamily="18" charset="0"/>
              </a:rPr>
              <a:t>to the </a:t>
            </a:r>
            <a:r>
              <a:rPr lang="fr-CH" sz="1800" dirty="0" err="1">
                <a:latin typeface="Times New Roman" panose="02020603050405020304" pitchFamily="18" charset="0"/>
                <a:cs typeface="Times New Roman" panose="02020603050405020304" pitchFamily="18" charset="0"/>
              </a:rPr>
              <a:t>transformed</a:t>
            </a:r>
            <a:r>
              <a:rPr lang="fr-CH" sz="1800" dirty="0">
                <a:latin typeface="Times New Roman" panose="02020603050405020304" pitchFamily="18" charset="0"/>
                <a:cs typeface="Times New Roman" panose="02020603050405020304" pitchFamily="18" charset="0"/>
              </a:rPr>
              <a:t> data</a:t>
            </a:r>
          </a:p>
          <a:p>
            <a:endParaRPr lang="fr-CH" sz="1800" dirty="0">
              <a:latin typeface="Times New Roman" panose="02020603050405020304" pitchFamily="18" charset="0"/>
              <a:cs typeface="Times New Roman" panose="02020603050405020304" pitchFamily="18" charset="0"/>
            </a:endParaRPr>
          </a:p>
          <a:p>
            <a:r>
              <a:rPr lang="fr-CH" sz="1800" dirty="0">
                <a:latin typeface="Times New Roman" panose="02020603050405020304" pitchFamily="18" charset="0"/>
                <a:cs typeface="Times New Roman" panose="02020603050405020304" pitchFamily="18" charset="0"/>
              </a:rPr>
              <a:t>The </a:t>
            </a:r>
            <a:r>
              <a:rPr lang="fr-CH" sz="1800" dirty="0" err="1">
                <a:latin typeface="Times New Roman" panose="02020603050405020304" pitchFamily="18" charset="0"/>
                <a:cs typeface="Times New Roman" panose="02020603050405020304" pitchFamily="18" charset="0"/>
              </a:rPr>
              <a:t>preceding</a:t>
            </a:r>
            <a:r>
              <a:rPr lang="fr-CH" sz="1800" dirty="0">
                <a:latin typeface="Times New Roman" panose="02020603050405020304" pitchFamily="18" charset="0"/>
                <a:cs typeface="Times New Roman" panose="02020603050405020304" pitchFamily="18" charset="0"/>
              </a:rPr>
              <a:t> </a:t>
            </a:r>
            <a:r>
              <a:rPr lang="fr-CH" sz="1800" dirty="0" err="1">
                <a:latin typeface="Times New Roman" panose="02020603050405020304" pitchFamily="18" charset="0"/>
                <a:cs typeface="Times New Roman" panose="02020603050405020304" pitchFamily="18" charset="0"/>
              </a:rPr>
              <a:t>example</a:t>
            </a:r>
            <a:r>
              <a:rPr lang="fr-CH" sz="1800" dirty="0">
                <a:latin typeface="Times New Roman" panose="02020603050405020304" pitchFamily="18" charset="0"/>
                <a:cs typeface="Times New Roman" panose="02020603050405020304" pitchFamily="18" charset="0"/>
              </a:rPr>
              <a:t> shows a model </a:t>
            </a:r>
            <a:r>
              <a:rPr lang="fr-CH" sz="1800" dirty="0" err="1">
                <a:latin typeface="Times New Roman" panose="02020603050405020304" pitchFamily="18" charset="0"/>
                <a:cs typeface="Times New Roman" panose="02020603050405020304" pitchFamily="18" charset="0"/>
              </a:rPr>
              <a:t>that</a:t>
            </a:r>
            <a:r>
              <a:rPr lang="fr-CH" sz="1800" dirty="0">
                <a:latin typeface="Times New Roman" panose="02020603050405020304" pitchFamily="18" charset="0"/>
                <a:cs typeface="Times New Roman" panose="02020603050405020304" pitchFamily="18" charset="0"/>
              </a:rPr>
              <a:t> </a:t>
            </a:r>
            <a:r>
              <a:rPr lang="fr-CH" sz="1800" dirty="0" err="1">
                <a:latin typeface="Times New Roman" panose="02020603050405020304" pitchFamily="18" charset="0"/>
                <a:cs typeface="Times New Roman" panose="02020603050405020304" pitchFamily="18" charset="0"/>
              </a:rPr>
              <a:t>is</a:t>
            </a:r>
            <a:r>
              <a:rPr lang="fr-CH" sz="1800" dirty="0">
                <a:latin typeface="Times New Roman" panose="02020603050405020304" pitchFamily="18" charset="0"/>
                <a:cs typeface="Times New Roman" panose="02020603050405020304" pitchFamily="18" charset="0"/>
              </a:rPr>
              <a:t> </a:t>
            </a:r>
            <a:r>
              <a:rPr lang="fr-CH" sz="1800" dirty="0" err="1">
                <a:solidFill>
                  <a:srgbClr val="0070C0"/>
                </a:solidFill>
                <a:latin typeface="Times New Roman" panose="02020603050405020304" pitchFamily="18" charset="0"/>
                <a:cs typeface="Times New Roman" panose="02020603050405020304" pitchFamily="18" charset="0"/>
              </a:rPr>
              <a:t>linear</a:t>
            </a:r>
            <a:r>
              <a:rPr lang="fr-CH" sz="1800" dirty="0">
                <a:solidFill>
                  <a:srgbClr val="0070C0"/>
                </a:solidFill>
                <a:latin typeface="Times New Roman" panose="02020603050405020304" pitchFamily="18" charset="0"/>
                <a:cs typeface="Times New Roman" panose="02020603050405020304" pitchFamily="18" charset="0"/>
              </a:rPr>
              <a:t> in the </a:t>
            </a:r>
            <a:r>
              <a:rPr lang="fr-CH" sz="1800" dirty="0" err="1">
                <a:solidFill>
                  <a:srgbClr val="0070C0"/>
                </a:solidFill>
                <a:latin typeface="Times New Roman" panose="02020603050405020304" pitchFamily="18" charset="0"/>
                <a:cs typeface="Times New Roman" panose="02020603050405020304" pitchFamily="18" charset="0"/>
              </a:rPr>
              <a:t>parameters</a:t>
            </a:r>
            <a:r>
              <a:rPr lang="fr-CH" sz="1800" dirty="0">
                <a:solidFill>
                  <a:srgbClr val="0070C0"/>
                </a:solidFill>
                <a:latin typeface="Times New Roman" panose="02020603050405020304" pitchFamily="18" charset="0"/>
                <a:cs typeface="Times New Roman" panose="02020603050405020304" pitchFamily="18" charset="0"/>
              </a:rPr>
              <a:t>, but </a:t>
            </a:r>
            <a:r>
              <a:rPr lang="fr-CH" sz="1800" dirty="0" err="1">
                <a:solidFill>
                  <a:srgbClr val="0070C0"/>
                </a:solidFill>
                <a:latin typeface="Times New Roman" panose="02020603050405020304" pitchFamily="18" charset="0"/>
                <a:cs typeface="Times New Roman" panose="02020603050405020304" pitchFamily="18" charset="0"/>
              </a:rPr>
              <a:t>nonlinear</a:t>
            </a:r>
            <a:r>
              <a:rPr lang="fr-CH" sz="1800" dirty="0">
                <a:solidFill>
                  <a:srgbClr val="0070C0"/>
                </a:solidFill>
                <a:latin typeface="Times New Roman" panose="02020603050405020304" pitchFamily="18" charset="0"/>
                <a:cs typeface="Times New Roman" panose="02020603050405020304" pitchFamily="18" charset="0"/>
              </a:rPr>
              <a:t> in </a:t>
            </a:r>
            <a:r>
              <a:rPr lang="fr-CH" sz="1800">
                <a:solidFill>
                  <a:srgbClr val="0070C0"/>
                </a:solidFill>
                <a:latin typeface="Times New Roman" panose="02020603050405020304" pitchFamily="18" charset="0"/>
                <a:cs typeface="Times New Roman" panose="02020603050405020304" pitchFamily="18" charset="0"/>
              </a:rPr>
              <a:t>the predictors</a:t>
            </a:r>
            <a:r>
              <a:rPr lang="fr-CH" sz="1800">
                <a:latin typeface="Times New Roman" panose="02020603050405020304" pitchFamily="18" charset="0"/>
                <a:cs typeface="Times New Roman" panose="02020603050405020304" pitchFamily="18" charset="0"/>
              </a:rPr>
              <a:t>. </a:t>
            </a:r>
            <a:r>
              <a:rPr lang="fr-CH" sz="1800" dirty="0">
                <a:latin typeface="Times New Roman" panose="02020603050405020304" pitchFamily="18" charset="0"/>
                <a:cs typeface="Times New Roman" panose="02020603050405020304" pitchFamily="18" charset="0"/>
              </a:rPr>
              <a:t>The transformation </a:t>
            </a:r>
            <a:r>
              <a:rPr lang="fr-CH" sz="1800" dirty="0" err="1">
                <a:latin typeface="Times New Roman" panose="02020603050405020304" pitchFamily="18" charset="0"/>
                <a:cs typeface="Times New Roman" panose="02020603050405020304" pitchFamily="18" charset="0"/>
              </a:rPr>
              <a:t>used</a:t>
            </a:r>
            <a:r>
              <a:rPr lang="fr-CH" sz="1800" dirty="0">
                <a:latin typeface="Times New Roman" panose="02020603050405020304" pitchFamily="18" charset="0"/>
                <a:cs typeface="Times New Roman" panose="02020603050405020304" pitchFamily="18" charset="0"/>
              </a:rPr>
              <a:t> </a:t>
            </a:r>
            <a:r>
              <a:rPr lang="fr-CH" sz="1800" dirty="0" err="1">
                <a:latin typeface="Times New Roman" panose="02020603050405020304" pitchFamily="18" charset="0"/>
                <a:cs typeface="Times New Roman" panose="02020603050405020304" pitchFamily="18" charset="0"/>
              </a:rPr>
              <a:t>was</a:t>
            </a:r>
            <a:r>
              <a:rPr lang="fr-CH" sz="1800" dirty="0">
                <a:latin typeface="Times New Roman" panose="02020603050405020304" pitchFamily="18" charset="0"/>
                <a:cs typeface="Times New Roman" panose="02020603050405020304" pitchFamily="18" charset="0"/>
              </a:rPr>
              <a:t> a polynomial expansion of </a:t>
            </a:r>
            <a:r>
              <a:rPr lang="fr-CH" sz="1800" dirty="0" err="1">
                <a:latin typeface="Times New Roman" panose="02020603050405020304" pitchFamily="18" charset="0"/>
                <a:cs typeface="Times New Roman" panose="02020603050405020304" pitchFamily="18" charset="0"/>
              </a:rPr>
              <a:t>degree</a:t>
            </a:r>
            <a:r>
              <a:rPr lang="fr-CH" sz="1800" dirty="0">
                <a:latin typeface="Times New Roman" panose="02020603050405020304" pitchFamily="18" charset="0"/>
                <a:cs typeface="Times New Roman" panose="02020603050405020304" pitchFamily="18" charset="0"/>
              </a:rPr>
              <a:t> 4. </a:t>
            </a:r>
            <a:r>
              <a:rPr lang="fr-CH" sz="1800" dirty="0" err="1">
                <a:latin typeface="Times New Roman" panose="02020603050405020304" pitchFamily="18" charset="0"/>
                <a:cs typeface="Times New Roman" panose="02020603050405020304" pitchFamily="18" charset="0"/>
              </a:rPr>
              <a:t>Other</a:t>
            </a:r>
            <a:r>
              <a:rPr lang="fr-CH" sz="1800" dirty="0">
                <a:latin typeface="Times New Roman" panose="02020603050405020304" pitchFamily="18" charset="0"/>
                <a:cs typeface="Times New Roman" panose="02020603050405020304" pitchFamily="18" charset="0"/>
              </a:rPr>
              <a:t> </a:t>
            </a:r>
            <a:r>
              <a:rPr lang="fr-CH" sz="1800" dirty="0" err="1">
                <a:latin typeface="Times New Roman" panose="02020603050405020304" pitchFamily="18" charset="0"/>
                <a:cs typeface="Times New Roman" panose="02020603050405020304" pitchFamily="18" charset="0"/>
              </a:rPr>
              <a:t>than</a:t>
            </a:r>
            <a:r>
              <a:rPr lang="fr-CH" sz="1800" dirty="0">
                <a:latin typeface="Times New Roman" panose="02020603050405020304" pitchFamily="18" charset="0"/>
                <a:cs typeface="Times New Roman" panose="02020603050405020304" pitchFamily="18" charset="0"/>
              </a:rPr>
              <a:t> </a:t>
            </a:r>
            <a:r>
              <a:rPr lang="fr-CH" sz="1800" dirty="0" err="1">
                <a:latin typeface="Times New Roman" panose="02020603050405020304" pitchFamily="18" charset="0"/>
                <a:cs typeface="Times New Roman" panose="02020603050405020304" pitchFamily="18" charset="0"/>
              </a:rPr>
              <a:t>that</a:t>
            </a:r>
            <a:r>
              <a:rPr lang="fr-CH" sz="1800" dirty="0">
                <a:latin typeface="Times New Roman" panose="02020603050405020304" pitchFamily="18" charset="0"/>
                <a:cs typeface="Times New Roman" panose="02020603050405020304" pitchFamily="18" charset="0"/>
              </a:rPr>
              <a:t>, </a:t>
            </a:r>
            <a:r>
              <a:rPr lang="fr-CH" sz="1800" dirty="0" err="1">
                <a:latin typeface="Times New Roman" panose="02020603050405020304" pitchFamily="18" charset="0"/>
                <a:cs typeface="Times New Roman" panose="02020603050405020304" pitchFamily="18" charset="0"/>
              </a:rPr>
              <a:t>our</a:t>
            </a:r>
            <a:r>
              <a:rPr lang="fr-CH" sz="1800" dirty="0">
                <a:latin typeface="Times New Roman" panose="02020603050405020304" pitchFamily="18" charset="0"/>
                <a:cs typeface="Times New Roman" panose="02020603050405020304" pitchFamily="18" charset="0"/>
              </a:rPr>
              <a:t> model </a:t>
            </a:r>
            <a:r>
              <a:rPr lang="fr-CH" sz="1800" dirty="0" err="1">
                <a:latin typeface="Times New Roman" panose="02020603050405020304" pitchFamily="18" charset="0"/>
                <a:cs typeface="Times New Roman" panose="02020603050405020304" pitchFamily="18" charset="0"/>
              </a:rPr>
              <a:t>was</a:t>
            </a:r>
            <a:r>
              <a:rPr lang="fr-CH" sz="1800" dirty="0">
                <a:latin typeface="Times New Roman" panose="02020603050405020304" pitchFamily="18" charset="0"/>
                <a:cs typeface="Times New Roman" panose="02020603050405020304" pitchFamily="18" charset="0"/>
              </a:rPr>
              <a:t> not </a:t>
            </a:r>
            <a:r>
              <a:rPr lang="fr-CH" sz="1800" dirty="0" err="1">
                <a:latin typeface="Times New Roman" panose="02020603050405020304" pitchFamily="18" charset="0"/>
                <a:cs typeface="Times New Roman" panose="02020603050405020304" pitchFamily="18" charset="0"/>
              </a:rPr>
              <a:t>so</a:t>
            </a:r>
            <a:r>
              <a:rPr lang="fr-CH" sz="1800" dirty="0">
                <a:latin typeface="Times New Roman" panose="02020603050405020304" pitchFamily="18" charset="0"/>
                <a:cs typeface="Times New Roman" panose="02020603050405020304" pitchFamily="18" charset="0"/>
              </a:rPr>
              <a:t> </a:t>
            </a:r>
            <a:r>
              <a:rPr lang="fr-CH" sz="1800" dirty="0" err="1">
                <a:latin typeface="Times New Roman" panose="02020603050405020304" pitchFamily="18" charset="0"/>
                <a:cs typeface="Times New Roman" panose="02020603050405020304" pitchFamily="18" charset="0"/>
              </a:rPr>
              <a:t>special</a:t>
            </a:r>
            <a:r>
              <a:rPr lang="fr-CH" sz="1800" dirty="0">
                <a:latin typeface="Times New Roman" panose="02020603050405020304" pitchFamily="18" charset="0"/>
                <a:cs typeface="Times New Roman" panose="02020603050405020304" pitchFamily="18" charset="0"/>
              </a:rPr>
              <a:t>!</a:t>
            </a:r>
          </a:p>
          <a:p>
            <a:endParaRPr lang="fr-CH" sz="1800" dirty="0">
              <a:latin typeface="Times New Roman" panose="02020603050405020304" pitchFamily="18" charset="0"/>
              <a:cs typeface="Times New Roman" panose="02020603050405020304" pitchFamily="18" charset="0"/>
            </a:endParaRPr>
          </a:p>
          <a:p>
            <a:r>
              <a:rPr lang="en-GB" sz="1800" dirty="0">
                <a:latin typeface="Times New Roman" panose="02020603050405020304" pitchFamily="18" charset="0"/>
                <a:cs typeface="Times New Roman" panose="02020603050405020304" pitchFamily="18" charset="0"/>
              </a:rPr>
              <a:t>A model can also be nonlinear in the parameters, but this type is a minority in machine learning (the most famous example being artificial neural networks).</a:t>
            </a:r>
            <a:endParaRPr lang="fr-CH" sz="1800" dirty="0">
              <a:latin typeface="Times New Roman" panose="02020603050405020304" pitchFamily="18" charset="0"/>
              <a:cs typeface="Times New Roman" panose="02020603050405020304" pitchFamily="18" charset="0"/>
            </a:endParaRPr>
          </a:p>
          <a:p>
            <a:endParaRPr lang="fr-CH" sz="1800" dirty="0">
              <a:solidFill>
                <a:srgbClr val="0070C0"/>
              </a:solidFill>
              <a:latin typeface="Times New Roman" panose="02020603050405020304" pitchFamily="18" charset="0"/>
              <a:cs typeface="Times New Roman" panose="02020603050405020304" pitchFamily="18" charset="0"/>
            </a:endParaRPr>
          </a:p>
          <a:p>
            <a:endParaRPr lang="fr-CH" sz="1800" dirty="0">
              <a:latin typeface="Times New Roman" panose="02020603050405020304" pitchFamily="18" charset="0"/>
              <a:cs typeface="Times New Roman" panose="02020603050405020304" pitchFamily="18" charset="0"/>
            </a:endParaRPr>
          </a:p>
        </p:txBody>
      </p:sp>
      <p:sp>
        <p:nvSpPr>
          <p:cNvPr id="4" name="TextBox 3"/>
          <p:cNvSpPr txBox="1"/>
          <p:nvPr/>
        </p:nvSpPr>
        <p:spPr>
          <a:xfrm>
            <a:off x="426129" y="188640"/>
            <a:ext cx="8034303" cy="584775"/>
          </a:xfrm>
          <a:prstGeom prst="rect">
            <a:avLst/>
          </a:prstGeom>
          <a:noFill/>
        </p:spPr>
        <p:txBody>
          <a:bodyPr wrap="square" rtlCol="0">
            <a:spAutoFit/>
          </a:bodyPr>
          <a:lstStyle/>
          <a:p>
            <a:r>
              <a:rPr lang="fr-CH" sz="3200">
                <a:solidFill>
                  <a:schemeClr val="tx2">
                    <a:lumMod val="75000"/>
                  </a:schemeClr>
                </a:solidFill>
                <a:latin typeface="Tw Cen MT" panose="020B0602020104020603" pitchFamily="34" charset="0"/>
              </a:rPr>
              <a:t>Nonlinear predictor transformations</a:t>
            </a:r>
            <a:endParaRPr lang="en-GB" sz="3200">
              <a:solidFill>
                <a:schemeClr val="tx2">
                  <a:lumMod val="75000"/>
                </a:schemeClr>
              </a:solidFill>
              <a:latin typeface="Tw Cen MT" panose="020B0602020104020603" pitchFamily="34" charset="0"/>
            </a:endParaRPr>
          </a:p>
        </p:txBody>
      </p:sp>
      <p:cxnSp>
        <p:nvCxnSpPr>
          <p:cNvPr id="5" name="Straight Connector 4"/>
          <p:cNvCxnSpPr/>
          <p:nvPr/>
        </p:nvCxnSpPr>
        <p:spPr>
          <a:xfrm>
            <a:off x="395536" y="908720"/>
            <a:ext cx="8280920" cy="0"/>
          </a:xfrm>
          <a:prstGeom prst="line">
            <a:avLst/>
          </a:prstGeom>
          <a:ln w="28575">
            <a:solidFill>
              <a:schemeClr val="bg2">
                <a:lumMod val="25000"/>
              </a:schemeClr>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297321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00200"/>
            <a:ext cx="8229600" cy="5069160"/>
          </a:xfrm>
        </p:spPr>
        <p:txBody>
          <a:bodyPr>
            <a:normAutofit/>
          </a:bodyPr>
          <a:lstStyle/>
          <a:p>
            <a:r>
              <a:rPr lang="en-GB" sz="1800" dirty="0">
                <a:latin typeface="Times New Roman" panose="02020603050405020304" pitchFamily="18" charset="0"/>
                <a:cs typeface="Times New Roman" panose="02020603050405020304" pitchFamily="18" charset="0"/>
              </a:rPr>
              <a:t>The following R code generates and plots the curvilinear data.</a:t>
            </a:r>
          </a:p>
          <a:p>
            <a:pPr marL="0" indent="0">
              <a:buNone/>
            </a:pPr>
            <a:endParaRPr lang="en-GB" sz="1800" dirty="0">
              <a:latin typeface="Times New Roman" panose="02020603050405020304" pitchFamily="18" charset="0"/>
              <a:cs typeface="Times New Roman" panose="02020603050405020304" pitchFamily="18" charset="0"/>
            </a:endParaRPr>
          </a:p>
          <a:p>
            <a:pPr marL="0" indent="0">
              <a:buNone/>
            </a:pPr>
            <a:r>
              <a:rPr lang="en-GB" sz="1400" dirty="0">
                <a:latin typeface="Courier New" panose="02070309020205020404" pitchFamily="49" charset="0"/>
                <a:cs typeface="Courier New" panose="02070309020205020404" pitchFamily="49" charset="0"/>
              </a:rPr>
              <a:t>	</a:t>
            </a:r>
            <a:r>
              <a:rPr lang="en-GB" sz="1400" dirty="0" err="1">
                <a:latin typeface="Courier New" panose="02070309020205020404" pitchFamily="49" charset="0"/>
                <a:cs typeface="Courier New" panose="02070309020205020404" pitchFamily="49" charset="0"/>
              </a:rPr>
              <a:t>set.seed</a:t>
            </a:r>
            <a:r>
              <a:rPr lang="en-GB" sz="1400" dirty="0">
                <a:latin typeface="Courier New" panose="02070309020205020404" pitchFamily="49" charset="0"/>
                <a:cs typeface="Courier New" panose="02070309020205020404" pitchFamily="49" charset="0"/>
              </a:rPr>
              <a:t>(668)</a:t>
            </a:r>
          </a:p>
          <a:p>
            <a:pPr marL="0" indent="0">
              <a:buNone/>
            </a:pPr>
            <a:r>
              <a:rPr lang="en-GB" sz="1400" dirty="0">
                <a:latin typeface="Courier New" panose="02070309020205020404" pitchFamily="49" charset="0"/>
                <a:cs typeface="Courier New" panose="02070309020205020404" pitchFamily="49" charset="0"/>
              </a:rPr>
              <a:t>	x &lt;- 1:500</a:t>
            </a:r>
          </a:p>
          <a:p>
            <a:pPr marL="0" indent="0">
              <a:buNone/>
            </a:pPr>
            <a:r>
              <a:rPr lang="en-GB" sz="1400" dirty="0">
                <a:latin typeface="Courier New" panose="02070309020205020404" pitchFamily="49" charset="0"/>
                <a:cs typeface="Courier New" panose="02070309020205020404" pitchFamily="49" charset="0"/>
              </a:rPr>
              <a:t>	true &lt;- 100*sin(0.02*x) + 0.5*x</a:t>
            </a:r>
          </a:p>
          <a:p>
            <a:pPr marL="0" indent="0">
              <a:buNone/>
            </a:pPr>
            <a:r>
              <a:rPr lang="en-GB" sz="1400" dirty="0">
                <a:latin typeface="Courier New" panose="02070309020205020404" pitchFamily="49" charset="0"/>
                <a:cs typeface="Courier New" panose="02070309020205020404" pitchFamily="49" charset="0"/>
              </a:rPr>
              <a:t>	y &lt;- true + </a:t>
            </a:r>
            <a:r>
              <a:rPr lang="en-GB" sz="1400" dirty="0" err="1">
                <a:latin typeface="Courier New" panose="02070309020205020404" pitchFamily="49" charset="0"/>
                <a:cs typeface="Courier New" panose="02070309020205020404" pitchFamily="49" charset="0"/>
              </a:rPr>
              <a:t>rnorm</a:t>
            </a:r>
            <a:r>
              <a:rPr lang="en-GB" sz="1400" dirty="0">
                <a:latin typeface="Courier New" panose="02070309020205020404" pitchFamily="49" charset="0"/>
                <a:cs typeface="Courier New" panose="02070309020205020404" pitchFamily="49" charset="0"/>
              </a:rPr>
              <a:t>(500,0,25)</a:t>
            </a:r>
          </a:p>
          <a:p>
            <a:pPr marL="0" indent="0">
              <a:buNone/>
            </a:pPr>
            <a:r>
              <a:rPr lang="en-GB" sz="1400" dirty="0">
                <a:latin typeface="Courier New" panose="02070309020205020404" pitchFamily="49" charset="0"/>
                <a:cs typeface="Courier New" panose="02070309020205020404" pitchFamily="49" charset="0"/>
              </a:rPr>
              <a:t>	plot(</a:t>
            </a:r>
            <a:r>
              <a:rPr lang="en-GB" sz="1400" dirty="0" err="1">
                <a:latin typeface="Courier New" panose="02070309020205020404" pitchFamily="49" charset="0"/>
                <a:cs typeface="Courier New" panose="02070309020205020404" pitchFamily="49" charset="0"/>
              </a:rPr>
              <a:t>x,y,pch</a:t>
            </a:r>
            <a:r>
              <a:rPr lang="en-GB" sz="1400" dirty="0">
                <a:latin typeface="Courier New" panose="02070309020205020404" pitchFamily="49" charset="0"/>
                <a:cs typeface="Courier New" panose="02070309020205020404" pitchFamily="49" charset="0"/>
              </a:rPr>
              <a:t>="+",col="grey70",xlab="X",</a:t>
            </a:r>
            <a:r>
              <a:rPr lang="en-GB" sz="1400" dirty="0" err="1">
                <a:latin typeface="Courier New" panose="02070309020205020404" pitchFamily="49" charset="0"/>
                <a:cs typeface="Courier New" panose="02070309020205020404" pitchFamily="49" charset="0"/>
              </a:rPr>
              <a:t>ylab</a:t>
            </a:r>
            <a:r>
              <a:rPr lang="en-GB" sz="1400" dirty="0">
                <a:latin typeface="Courier New" panose="02070309020205020404" pitchFamily="49" charset="0"/>
                <a:cs typeface="Courier New" panose="02070309020205020404" pitchFamily="49" charset="0"/>
              </a:rPr>
              <a:t>="Y")</a:t>
            </a:r>
            <a:endParaRPr lang="en-GB" sz="1800" dirty="0">
              <a:latin typeface="Times New Roman" panose="02020603050405020304" pitchFamily="18" charset="0"/>
              <a:cs typeface="Times New Roman" panose="02020603050405020304" pitchFamily="18" charset="0"/>
            </a:endParaRPr>
          </a:p>
          <a:p>
            <a:pPr marL="0" indent="0">
              <a:buNone/>
            </a:pPr>
            <a:endParaRPr lang="en-GB" sz="1800" dirty="0">
              <a:latin typeface="Times New Roman" panose="02020603050405020304" pitchFamily="18" charset="0"/>
              <a:cs typeface="Times New Roman" panose="02020603050405020304" pitchFamily="18" charset="0"/>
            </a:endParaRPr>
          </a:p>
          <a:p>
            <a:r>
              <a:rPr lang="en-GB" sz="1800" dirty="0">
                <a:latin typeface="Times New Roman" panose="02020603050405020304" pitchFamily="18" charset="0"/>
                <a:cs typeface="Times New Roman" panose="02020603050405020304" pitchFamily="18" charset="0"/>
              </a:rPr>
              <a:t>We can fit basic linear and polynomial models as follows:</a:t>
            </a:r>
          </a:p>
          <a:p>
            <a:pPr marL="0" indent="0">
              <a:buNone/>
            </a:pPr>
            <a:endParaRPr lang="en-GB" sz="1800" dirty="0">
              <a:latin typeface="Times New Roman" panose="02020603050405020304" pitchFamily="18" charset="0"/>
              <a:cs typeface="Times New Roman" panose="02020603050405020304" pitchFamily="18" charset="0"/>
            </a:endParaRPr>
          </a:p>
          <a:p>
            <a:pPr marL="0" indent="0">
              <a:buNone/>
            </a:pPr>
            <a:r>
              <a:rPr lang="en-GB" sz="1400" dirty="0">
                <a:latin typeface="Courier New" panose="02070309020205020404" pitchFamily="49" charset="0"/>
                <a:cs typeface="Courier New" panose="02070309020205020404" pitchFamily="49" charset="0"/>
              </a:rPr>
              <a:t>	linear &lt;- </a:t>
            </a:r>
            <a:r>
              <a:rPr lang="en-GB" sz="1400" dirty="0" err="1">
                <a:latin typeface="Courier New" panose="02070309020205020404" pitchFamily="49" charset="0"/>
                <a:cs typeface="Courier New" panose="02070309020205020404" pitchFamily="49" charset="0"/>
              </a:rPr>
              <a:t>lm</a:t>
            </a:r>
            <a:r>
              <a:rPr lang="en-GB" sz="1400" dirty="0">
                <a:latin typeface="Courier New" panose="02070309020205020404" pitchFamily="49" charset="0"/>
                <a:cs typeface="Courier New" panose="02070309020205020404" pitchFamily="49" charset="0"/>
              </a:rPr>
              <a:t>(</a:t>
            </a:r>
            <a:r>
              <a:rPr lang="en-GB" sz="1400" dirty="0" err="1">
                <a:latin typeface="Courier New" panose="02070309020205020404" pitchFamily="49" charset="0"/>
                <a:cs typeface="Courier New" panose="02070309020205020404" pitchFamily="49" charset="0"/>
              </a:rPr>
              <a:t>y~x</a:t>
            </a:r>
            <a:r>
              <a:rPr lang="en-GB" sz="1400" dirty="0">
                <a:latin typeface="Courier New" panose="02070309020205020404" pitchFamily="49" charset="0"/>
                <a:cs typeface="Courier New" panose="02070309020205020404" pitchFamily="49" charset="0"/>
              </a:rPr>
              <a:t>)</a:t>
            </a:r>
            <a:endParaRPr lang="en-GB" sz="1400" dirty="0">
              <a:latin typeface="Times New Roman" panose="02020603050405020304" pitchFamily="18" charset="0"/>
              <a:cs typeface="Times New Roman" panose="02020603050405020304" pitchFamily="18" charset="0"/>
            </a:endParaRPr>
          </a:p>
          <a:p>
            <a:pPr marL="0" indent="0">
              <a:buNone/>
            </a:pPr>
            <a:r>
              <a:rPr lang="en-GB" sz="1400" dirty="0">
                <a:latin typeface="Courier New" panose="02070309020205020404" pitchFamily="49" charset="0"/>
                <a:cs typeface="Courier New" panose="02070309020205020404" pitchFamily="49" charset="0"/>
              </a:rPr>
              <a:t>	poly4 &lt;- </a:t>
            </a:r>
            <a:r>
              <a:rPr lang="en-GB" sz="1400" dirty="0" err="1">
                <a:latin typeface="Courier New" panose="02070309020205020404" pitchFamily="49" charset="0"/>
                <a:cs typeface="Courier New" panose="02070309020205020404" pitchFamily="49" charset="0"/>
              </a:rPr>
              <a:t>lm</a:t>
            </a:r>
            <a:r>
              <a:rPr lang="en-GB" sz="1400" dirty="0">
                <a:latin typeface="Courier New" panose="02070309020205020404" pitchFamily="49" charset="0"/>
                <a:cs typeface="Courier New" panose="02070309020205020404" pitchFamily="49" charset="0"/>
              </a:rPr>
              <a:t>(</a:t>
            </a:r>
            <a:r>
              <a:rPr lang="en-GB" sz="1400" dirty="0" err="1">
                <a:latin typeface="Courier New" panose="02070309020205020404" pitchFamily="49" charset="0"/>
                <a:cs typeface="Courier New" panose="02070309020205020404" pitchFamily="49" charset="0"/>
              </a:rPr>
              <a:t>y~poly</a:t>
            </a:r>
            <a:r>
              <a:rPr lang="en-GB" sz="1400" dirty="0">
                <a:latin typeface="Courier New" panose="02070309020205020404" pitchFamily="49" charset="0"/>
                <a:cs typeface="Courier New" panose="02070309020205020404" pitchFamily="49" charset="0"/>
              </a:rPr>
              <a:t>(</a:t>
            </a:r>
            <a:r>
              <a:rPr lang="en-GB" sz="1400" dirty="0" err="1">
                <a:latin typeface="Courier New" panose="02070309020205020404" pitchFamily="49" charset="0"/>
                <a:cs typeface="Courier New" panose="02070309020205020404" pitchFamily="49" charset="0"/>
              </a:rPr>
              <a:t>x,degree</a:t>
            </a:r>
            <a:r>
              <a:rPr lang="en-GB" sz="1400" dirty="0">
                <a:latin typeface="Courier New" panose="02070309020205020404" pitchFamily="49" charset="0"/>
                <a:cs typeface="Courier New" panose="02070309020205020404" pitchFamily="49" charset="0"/>
              </a:rPr>
              <a:t>=4))</a:t>
            </a:r>
          </a:p>
          <a:p>
            <a:pPr marL="0" indent="0">
              <a:buNone/>
            </a:pPr>
            <a:r>
              <a:rPr lang="en-GB" sz="1400" dirty="0">
                <a:latin typeface="Courier New" panose="02070309020205020404" pitchFamily="49" charset="0"/>
                <a:cs typeface="Courier New" panose="02070309020205020404" pitchFamily="49" charset="0"/>
              </a:rPr>
              <a:t>	poly4 &lt;- </a:t>
            </a:r>
            <a:r>
              <a:rPr lang="en-GB" sz="1400" dirty="0" err="1">
                <a:latin typeface="Courier New" panose="02070309020205020404" pitchFamily="49" charset="0"/>
                <a:cs typeface="Courier New" panose="02070309020205020404" pitchFamily="49" charset="0"/>
              </a:rPr>
              <a:t>lm</a:t>
            </a:r>
            <a:r>
              <a:rPr lang="en-GB" sz="1400" dirty="0">
                <a:latin typeface="Courier New" panose="02070309020205020404" pitchFamily="49" charset="0"/>
                <a:cs typeface="Courier New" panose="02070309020205020404" pitchFamily="49" charset="0"/>
              </a:rPr>
              <a:t>(</a:t>
            </a:r>
            <a:r>
              <a:rPr lang="en-GB" sz="1400" dirty="0" err="1">
                <a:latin typeface="Courier New" panose="02070309020205020404" pitchFamily="49" charset="0"/>
                <a:cs typeface="Courier New" panose="02070309020205020404" pitchFamily="49" charset="0"/>
              </a:rPr>
              <a:t>y~x+I</a:t>
            </a:r>
            <a:r>
              <a:rPr lang="en-GB" sz="1400" dirty="0">
                <a:latin typeface="Courier New" panose="02070309020205020404" pitchFamily="49" charset="0"/>
                <a:cs typeface="Courier New" panose="02070309020205020404" pitchFamily="49" charset="0"/>
              </a:rPr>
              <a:t>(x^2)+I(x^3)+I(x^4))	</a:t>
            </a:r>
            <a:r>
              <a:rPr lang="en-GB" sz="1400" dirty="0">
                <a:solidFill>
                  <a:srgbClr val="C00000"/>
                </a:solidFill>
                <a:latin typeface="Courier New" panose="02070309020205020404" pitchFamily="49" charset="0"/>
                <a:cs typeface="Courier New" panose="02070309020205020404" pitchFamily="49" charset="0"/>
              </a:rPr>
              <a:t>#alternative formula</a:t>
            </a:r>
          </a:p>
          <a:p>
            <a:pPr marL="0" indent="0">
              <a:buNone/>
            </a:pPr>
            <a:endParaRPr lang="en-GB" sz="1400" dirty="0">
              <a:latin typeface="Courier New" panose="02070309020205020404" pitchFamily="49" charset="0"/>
              <a:cs typeface="Courier New" panose="02070309020205020404" pitchFamily="49" charset="0"/>
            </a:endParaRPr>
          </a:p>
          <a:p>
            <a:pPr marL="0" indent="0">
              <a:buNone/>
            </a:pPr>
            <a:r>
              <a:rPr lang="en-GB" sz="1400" dirty="0">
                <a:latin typeface="Courier New" panose="02070309020205020404" pitchFamily="49" charset="0"/>
                <a:cs typeface="Courier New" panose="02070309020205020404" pitchFamily="49" charset="0"/>
              </a:rPr>
              <a:t>	</a:t>
            </a:r>
            <a:r>
              <a:rPr lang="en-GB" sz="1400" dirty="0" err="1">
                <a:latin typeface="Courier New" panose="02070309020205020404" pitchFamily="49" charset="0"/>
                <a:cs typeface="Courier New" panose="02070309020205020404" pitchFamily="49" charset="0"/>
              </a:rPr>
              <a:t>visreg</a:t>
            </a:r>
            <a:r>
              <a:rPr lang="en-GB" sz="1400" dirty="0">
                <a:latin typeface="Courier New" panose="02070309020205020404" pitchFamily="49" charset="0"/>
                <a:cs typeface="Courier New" panose="02070309020205020404" pitchFamily="49" charset="0"/>
              </a:rPr>
              <a:t>(</a:t>
            </a:r>
            <a:r>
              <a:rPr lang="en-GB" sz="1400" dirty="0" err="1">
                <a:latin typeface="Courier New" panose="02070309020205020404" pitchFamily="49" charset="0"/>
                <a:cs typeface="Courier New" panose="02070309020205020404" pitchFamily="49" charset="0"/>
              </a:rPr>
              <a:t>linear,xvar</a:t>
            </a:r>
            <a:r>
              <a:rPr lang="en-GB" sz="1400" dirty="0">
                <a:latin typeface="Courier New" panose="02070309020205020404" pitchFamily="49" charset="0"/>
                <a:cs typeface="Courier New" panose="02070309020205020404" pitchFamily="49" charset="0"/>
              </a:rPr>
              <a:t>="</a:t>
            </a:r>
            <a:r>
              <a:rPr lang="en-GB" sz="1400">
                <a:latin typeface="Courier New" panose="02070309020205020404" pitchFamily="49" charset="0"/>
                <a:cs typeface="Courier New" panose="02070309020205020404" pitchFamily="49" charset="0"/>
              </a:rPr>
              <a:t>x")			</a:t>
            </a:r>
            <a:r>
              <a:rPr lang="en-GB" sz="1400">
                <a:solidFill>
                  <a:srgbClr val="C00000"/>
                </a:solidFill>
                <a:latin typeface="Courier New" panose="02070309020205020404" pitchFamily="49" charset="0"/>
                <a:cs typeface="Courier New" panose="02070309020205020404" pitchFamily="49" charset="0"/>
              </a:rPr>
              <a:t>#package visreg!</a:t>
            </a:r>
            <a:endParaRPr lang="en-GB" sz="1400" dirty="0">
              <a:solidFill>
                <a:srgbClr val="C00000"/>
              </a:solidFill>
              <a:latin typeface="Courier New" panose="02070309020205020404" pitchFamily="49" charset="0"/>
              <a:cs typeface="Courier New" panose="02070309020205020404" pitchFamily="49" charset="0"/>
            </a:endParaRPr>
          </a:p>
          <a:p>
            <a:pPr marL="0" indent="0">
              <a:buNone/>
            </a:pPr>
            <a:r>
              <a:rPr lang="en-GB" sz="1400" dirty="0">
                <a:latin typeface="Courier New" panose="02070309020205020404" pitchFamily="49" charset="0"/>
                <a:cs typeface="Courier New" panose="02070309020205020404" pitchFamily="49" charset="0"/>
              </a:rPr>
              <a:t>	</a:t>
            </a:r>
            <a:r>
              <a:rPr lang="en-GB" sz="1400" dirty="0" err="1">
                <a:latin typeface="Courier New" panose="02070309020205020404" pitchFamily="49" charset="0"/>
                <a:cs typeface="Courier New" panose="02070309020205020404" pitchFamily="49" charset="0"/>
              </a:rPr>
              <a:t>visreg</a:t>
            </a:r>
            <a:r>
              <a:rPr lang="en-GB" sz="1400" dirty="0">
                <a:latin typeface="Courier New" panose="02070309020205020404" pitchFamily="49" charset="0"/>
                <a:cs typeface="Courier New" panose="02070309020205020404" pitchFamily="49" charset="0"/>
              </a:rPr>
              <a:t>(poly4,xvar="x")</a:t>
            </a:r>
          </a:p>
        </p:txBody>
      </p:sp>
      <p:sp>
        <p:nvSpPr>
          <p:cNvPr id="4" name="TextBox 3"/>
          <p:cNvSpPr txBox="1"/>
          <p:nvPr/>
        </p:nvSpPr>
        <p:spPr>
          <a:xfrm>
            <a:off x="426129" y="188640"/>
            <a:ext cx="8178319" cy="584775"/>
          </a:xfrm>
          <a:prstGeom prst="rect">
            <a:avLst/>
          </a:prstGeom>
          <a:noFill/>
        </p:spPr>
        <p:txBody>
          <a:bodyPr wrap="square" rtlCol="0">
            <a:spAutoFit/>
          </a:bodyPr>
          <a:lstStyle/>
          <a:p>
            <a:r>
              <a:rPr lang="fr-CH" sz="3200" dirty="0" err="1">
                <a:solidFill>
                  <a:schemeClr val="tx2">
                    <a:lumMod val="75000"/>
                  </a:schemeClr>
                </a:solidFill>
                <a:latin typeface="Tw Cen MT" panose="020B0602020104020603" pitchFamily="34" charset="0"/>
              </a:rPr>
              <a:t>Regression</a:t>
            </a:r>
            <a:r>
              <a:rPr lang="fr-CH" sz="3200" dirty="0">
                <a:solidFill>
                  <a:schemeClr val="tx2">
                    <a:lumMod val="75000"/>
                  </a:schemeClr>
                </a:solidFill>
                <a:latin typeface="Tw Cen MT" panose="020B0602020104020603" pitchFamily="34" charset="0"/>
              </a:rPr>
              <a:t> in R</a:t>
            </a:r>
            <a:endParaRPr lang="en-GB" sz="3200" dirty="0">
              <a:solidFill>
                <a:schemeClr val="tx2">
                  <a:lumMod val="75000"/>
                </a:schemeClr>
              </a:solidFill>
              <a:latin typeface="Tw Cen MT" panose="020B0602020104020603" pitchFamily="34" charset="0"/>
            </a:endParaRPr>
          </a:p>
        </p:txBody>
      </p:sp>
      <p:cxnSp>
        <p:nvCxnSpPr>
          <p:cNvPr id="5" name="Straight Connector 4"/>
          <p:cNvCxnSpPr/>
          <p:nvPr/>
        </p:nvCxnSpPr>
        <p:spPr>
          <a:xfrm>
            <a:off x="395536" y="908720"/>
            <a:ext cx="7416824" cy="0"/>
          </a:xfrm>
          <a:prstGeom prst="line">
            <a:avLst/>
          </a:prstGeom>
          <a:ln w="28575">
            <a:solidFill>
              <a:schemeClr val="bg2">
                <a:lumMod val="25000"/>
              </a:schemeClr>
            </a:solidFill>
            <a:prstDash val="sysDot"/>
          </a:ln>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956376" y="165820"/>
            <a:ext cx="912138" cy="912138"/>
          </a:xfrm>
          <a:prstGeom prst="rect">
            <a:avLst/>
          </a:prstGeom>
        </p:spPr>
      </p:pic>
    </p:spTree>
    <p:extLst>
      <p:ext uri="{BB962C8B-B14F-4D97-AF65-F5344CB8AC3E}">
        <p14:creationId xmlns:p14="http://schemas.microsoft.com/office/powerpoint/2010/main" val="229699525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26129" y="188640"/>
            <a:ext cx="8178319" cy="584775"/>
          </a:xfrm>
          <a:prstGeom prst="rect">
            <a:avLst/>
          </a:prstGeom>
          <a:noFill/>
        </p:spPr>
        <p:txBody>
          <a:bodyPr wrap="square" rtlCol="0">
            <a:spAutoFit/>
          </a:bodyPr>
          <a:lstStyle/>
          <a:p>
            <a:r>
              <a:rPr lang="fr-CH" sz="3200" dirty="0" err="1">
                <a:solidFill>
                  <a:schemeClr val="tx2">
                    <a:lumMod val="75000"/>
                  </a:schemeClr>
                </a:solidFill>
                <a:latin typeface="Tw Cen MT" panose="020B0602020104020603" pitchFamily="34" charset="0"/>
              </a:rPr>
              <a:t>Regression</a:t>
            </a:r>
            <a:r>
              <a:rPr lang="fr-CH" sz="3200" dirty="0">
                <a:solidFill>
                  <a:schemeClr val="tx2">
                    <a:lumMod val="75000"/>
                  </a:schemeClr>
                </a:solidFill>
                <a:latin typeface="Tw Cen MT" panose="020B0602020104020603" pitchFamily="34" charset="0"/>
              </a:rPr>
              <a:t> in R</a:t>
            </a:r>
            <a:endParaRPr lang="en-GB" sz="3200" dirty="0">
              <a:solidFill>
                <a:schemeClr val="tx2">
                  <a:lumMod val="75000"/>
                </a:schemeClr>
              </a:solidFill>
              <a:latin typeface="Tw Cen MT" panose="020B0602020104020603" pitchFamily="34" charset="0"/>
            </a:endParaRPr>
          </a:p>
        </p:txBody>
      </p:sp>
      <p:cxnSp>
        <p:nvCxnSpPr>
          <p:cNvPr id="5" name="Straight Connector 4"/>
          <p:cNvCxnSpPr/>
          <p:nvPr/>
        </p:nvCxnSpPr>
        <p:spPr>
          <a:xfrm>
            <a:off x="395536" y="908720"/>
            <a:ext cx="7416824" cy="0"/>
          </a:xfrm>
          <a:prstGeom prst="line">
            <a:avLst/>
          </a:prstGeom>
          <a:ln w="28575">
            <a:solidFill>
              <a:schemeClr val="bg2">
                <a:lumMod val="25000"/>
              </a:schemeClr>
            </a:solidFill>
            <a:prstDash val="sysDot"/>
          </a:ln>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956376" y="165820"/>
            <a:ext cx="912138" cy="912138"/>
          </a:xfrm>
          <a:prstGeom prst="rect">
            <a:avLst/>
          </a:prstGeom>
        </p:spPr>
      </p:pic>
      <p:pic>
        <p:nvPicPr>
          <p:cNvPr id="9" name="Picture 8">
            <a:extLst>
              <a:ext uri="{FF2B5EF4-FFF2-40B4-BE49-F238E27FC236}">
                <a16:creationId xmlns:a16="http://schemas.microsoft.com/office/drawing/2014/main" id="{CFDCDE1B-A0D1-4589-84DD-C44306C1806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1520" y="1646111"/>
            <a:ext cx="8287120" cy="4986560"/>
          </a:xfrm>
          <a:prstGeom prst="rect">
            <a:avLst/>
          </a:prstGeom>
        </p:spPr>
      </p:pic>
    </p:spTree>
    <p:extLst>
      <p:ext uri="{BB962C8B-B14F-4D97-AF65-F5344CB8AC3E}">
        <p14:creationId xmlns:p14="http://schemas.microsoft.com/office/powerpoint/2010/main" val="29014083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248809" y="3068960"/>
            <a:ext cx="6779575" cy="584775"/>
          </a:xfrm>
          <a:prstGeom prst="rect">
            <a:avLst/>
          </a:prstGeom>
          <a:noFill/>
        </p:spPr>
        <p:txBody>
          <a:bodyPr wrap="square" rtlCol="0">
            <a:spAutoFit/>
          </a:bodyPr>
          <a:lstStyle/>
          <a:p>
            <a:pPr algn="ctr"/>
            <a:r>
              <a:rPr lang="fr-CH" sz="3200" b="1">
                <a:solidFill>
                  <a:schemeClr val="tx2">
                    <a:lumMod val="75000"/>
                  </a:schemeClr>
                </a:solidFill>
                <a:latin typeface="Tw Cen MT" panose="020B0602020104020603" pitchFamily="34" charset="0"/>
              </a:rPr>
              <a:t>1. Background</a:t>
            </a:r>
            <a:endParaRPr lang="en-GB" sz="3200" b="1">
              <a:solidFill>
                <a:schemeClr val="tx2">
                  <a:lumMod val="75000"/>
                </a:schemeClr>
              </a:solidFill>
              <a:latin typeface="Tw Cen MT" panose="020B0602020104020603" pitchFamily="34" charset="0"/>
            </a:endParaRPr>
          </a:p>
        </p:txBody>
      </p:sp>
      <p:cxnSp>
        <p:nvCxnSpPr>
          <p:cNvPr id="6" name="Straight Connector 5"/>
          <p:cNvCxnSpPr/>
          <p:nvPr/>
        </p:nvCxnSpPr>
        <p:spPr>
          <a:xfrm>
            <a:off x="868999" y="2924944"/>
            <a:ext cx="7560840" cy="0"/>
          </a:xfrm>
          <a:prstGeom prst="line">
            <a:avLst/>
          </a:prstGeom>
          <a:ln w="28575">
            <a:solidFill>
              <a:schemeClr val="bg2">
                <a:lumMod val="2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868999" y="3861048"/>
            <a:ext cx="7560840" cy="0"/>
          </a:xfrm>
          <a:prstGeom prst="line">
            <a:avLst/>
          </a:prstGeom>
          <a:ln w="28575">
            <a:solidFill>
              <a:schemeClr val="bg2">
                <a:lumMod val="25000"/>
              </a:schemeClr>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565375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00200"/>
            <a:ext cx="8229600" cy="5069160"/>
          </a:xfrm>
        </p:spPr>
        <p:txBody>
          <a:bodyPr>
            <a:normAutofit/>
          </a:bodyPr>
          <a:lstStyle/>
          <a:p>
            <a:r>
              <a:rPr lang="en-GB" sz="1800" dirty="0">
                <a:latin typeface="Times New Roman" panose="02020603050405020304" pitchFamily="18" charset="0"/>
                <a:cs typeface="Times New Roman" panose="02020603050405020304" pitchFamily="18" charset="0"/>
              </a:rPr>
              <a:t>More information about these models can obtained with the </a:t>
            </a:r>
            <a:r>
              <a:rPr lang="en-GB" sz="1800" dirty="0">
                <a:latin typeface="Courier New" panose="02070309020205020404" pitchFamily="49" charset="0"/>
                <a:cs typeface="Courier New" panose="02070309020205020404" pitchFamily="49" charset="0"/>
              </a:rPr>
              <a:t>summary</a:t>
            </a:r>
            <a:r>
              <a:rPr lang="en-GB" sz="1800" dirty="0">
                <a:latin typeface="Times New Roman" panose="02020603050405020304" pitchFamily="18" charset="0"/>
                <a:cs typeface="Times New Roman" panose="02020603050405020304" pitchFamily="18" charset="0"/>
              </a:rPr>
              <a:t> function, for example, for the </a:t>
            </a:r>
            <a:r>
              <a:rPr lang="en-GB" sz="1800" dirty="0">
                <a:latin typeface="Courier New" panose="02070309020205020404" pitchFamily="49" charset="0"/>
                <a:cs typeface="Courier New" panose="02070309020205020404" pitchFamily="49" charset="0"/>
              </a:rPr>
              <a:t>poly4</a:t>
            </a:r>
            <a:r>
              <a:rPr lang="en-GB" sz="1800" dirty="0">
                <a:latin typeface="Times New Roman" panose="02020603050405020304" pitchFamily="18" charset="0"/>
                <a:cs typeface="Times New Roman" panose="02020603050405020304" pitchFamily="18" charset="0"/>
              </a:rPr>
              <a:t> object:</a:t>
            </a:r>
          </a:p>
          <a:p>
            <a:pPr marL="0" indent="0">
              <a:buNone/>
            </a:pPr>
            <a:endParaRPr lang="en-GB" sz="1800" dirty="0">
              <a:latin typeface="Times New Roman" panose="02020603050405020304" pitchFamily="18" charset="0"/>
              <a:cs typeface="Times New Roman" panose="02020603050405020304" pitchFamily="18" charset="0"/>
            </a:endParaRPr>
          </a:p>
          <a:p>
            <a:pPr marL="0" indent="0">
              <a:buNone/>
            </a:pPr>
            <a:r>
              <a:rPr lang="en-GB" sz="1400" dirty="0">
                <a:latin typeface="Courier New" panose="02070309020205020404" pitchFamily="49" charset="0"/>
                <a:cs typeface="Courier New" panose="02070309020205020404" pitchFamily="49" charset="0"/>
              </a:rPr>
              <a:t>	Coefficients:</a:t>
            </a:r>
          </a:p>
          <a:p>
            <a:pPr marL="0" indent="0">
              <a:buNone/>
            </a:pPr>
            <a:r>
              <a:rPr lang="en-GB" sz="1400" dirty="0">
                <a:latin typeface="Courier New" panose="02070309020205020404" pitchFamily="49" charset="0"/>
                <a:cs typeface="Courier New" panose="02070309020205020404" pitchFamily="49" charset="0"/>
              </a:rPr>
              <a:t>	                      Estimate Std. Error t value </a:t>
            </a:r>
            <a:r>
              <a:rPr lang="en-GB" sz="1400" dirty="0" err="1">
                <a:latin typeface="Courier New" panose="02070309020205020404" pitchFamily="49" charset="0"/>
                <a:cs typeface="Courier New" panose="02070309020205020404" pitchFamily="49" charset="0"/>
              </a:rPr>
              <a:t>Pr</a:t>
            </a:r>
            <a:r>
              <a:rPr lang="en-GB" sz="1400" dirty="0">
                <a:latin typeface="Courier New" panose="02070309020205020404" pitchFamily="49" charset="0"/>
                <a:cs typeface="Courier New" panose="02070309020205020404" pitchFamily="49" charset="0"/>
              </a:rPr>
              <a:t>(&gt;|t|)    </a:t>
            </a:r>
          </a:p>
          <a:p>
            <a:pPr marL="0" indent="0">
              <a:buNone/>
            </a:pPr>
            <a:r>
              <a:rPr lang="en-GB" sz="1400" dirty="0">
                <a:latin typeface="Courier New" panose="02070309020205020404" pitchFamily="49" charset="0"/>
                <a:cs typeface="Courier New" panose="02070309020205020404" pitchFamily="49" charset="0"/>
              </a:rPr>
              <a:t>	(Intercept)            142.235      1.473   96.57   &lt;2e-16 ***</a:t>
            </a:r>
          </a:p>
          <a:p>
            <a:pPr marL="0" indent="0">
              <a:buNone/>
            </a:pPr>
            <a:r>
              <a:rPr lang="en-GB" sz="1400" dirty="0">
                <a:latin typeface="Courier New" panose="02070309020205020404" pitchFamily="49" charset="0"/>
                <a:cs typeface="Courier New" panose="02070309020205020404" pitchFamily="49" charset="0"/>
              </a:rPr>
              <a:t>	poly(x, degree = 4)1  1534.014     32.935   46.58   &lt;2e-16 ***</a:t>
            </a:r>
          </a:p>
          <a:p>
            <a:pPr marL="0" indent="0">
              <a:buNone/>
            </a:pPr>
            <a:r>
              <a:rPr lang="en-GB" sz="1400" dirty="0">
                <a:latin typeface="Courier New" panose="02070309020205020404" pitchFamily="49" charset="0"/>
                <a:cs typeface="Courier New" panose="02070309020205020404" pitchFamily="49" charset="0"/>
              </a:rPr>
              <a:t>	poly(x, degree = 4)2   696.346     32.935   21.14   &lt;2e-16 ***</a:t>
            </a:r>
          </a:p>
          <a:p>
            <a:pPr marL="0" indent="0">
              <a:buNone/>
            </a:pPr>
            <a:r>
              <a:rPr lang="en-GB" sz="1400" dirty="0">
                <a:latin typeface="Courier New" panose="02070309020205020404" pitchFamily="49" charset="0"/>
                <a:cs typeface="Courier New" panose="02070309020205020404" pitchFamily="49" charset="0"/>
              </a:rPr>
              <a:t>	poly(x, degree = 4)3  -369.581     32.935  -11.22   &lt;2e-16 ***</a:t>
            </a:r>
          </a:p>
          <a:p>
            <a:pPr marL="0" indent="0">
              <a:buNone/>
            </a:pPr>
            <a:r>
              <a:rPr lang="en-GB" sz="1400" dirty="0">
                <a:latin typeface="Courier New" panose="02070309020205020404" pitchFamily="49" charset="0"/>
                <a:cs typeface="Courier New" panose="02070309020205020404" pitchFamily="49" charset="0"/>
              </a:rPr>
              <a:t>	poly(x, degree = 4)4 -1198.522     32.935  -36.39   &lt;2e-16 ***</a:t>
            </a:r>
          </a:p>
          <a:p>
            <a:pPr marL="0" indent="0">
              <a:buNone/>
            </a:pPr>
            <a:r>
              <a:rPr lang="en-GB" sz="1400" dirty="0">
                <a:latin typeface="Courier New" panose="02070309020205020404" pitchFamily="49" charset="0"/>
                <a:cs typeface="Courier New" panose="02070309020205020404" pitchFamily="49" charset="0"/>
              </a:rPr>
              <a:t>	---</a:t>
            </a:r>
          </a:p>
          <a:p>
            <a:pPr marL="0" indent="0">
              <a:buNone/>
            </a:pPr>
            <a:r>
              <a:rPr lang="en-GB" sz="1400" dirty="0">
                <a:latin typeface="Courier New" panose="02070309020205020404" pitchFamily="49" charset="0"/>
                <a:cs typeface="Courier New" panose="02070309020205020404" pitchFamily="49" charset="0"/>
              </a:rPr>
              <a:t>	</a:t>
            </a:r>
            <a:r>
              <a:rPr lang="en-GB" sz="1400" dirty="0" err="1">
                <a:latin typeface="Courier New" panose="02070309020205020404" pitchFamily="49" charset="0"/>
                <a:cs typeface="Courier New" panose="02070309020205020404" pitchFamily="49" charset="0"/>
              </a:rPr>
              <a:t>Signif</a:t>
            </a:r>
            <a:r>
              <a:rPr lang="en-GB" sz="1400" dirty="0">
                <a:latin typeface="Courier New" panose="02070309020205020404" pitchFamily="49" charset="0"/>
                <a:cs typeface="Courier New" panose="02070309020205020404" pitchFamily="49" charset="0"/>
              </a:rPr>
              <a:t>. codes:  0 ‘***’ 0.001 ‘**’ 0.01 ‘*’ 0.05 ‘.’ 0.1 ‘ ’ 1</a:t>
            </a:r>
          </a:p>
          <a:p>
            <a:pPr marL="0" indent="0">
              <a:buNone/>
            </a:pPr>
            <a:endParaRPr lang="en-GB" sz="1400" dirty="0">
              <a:latin typeface="Courier New" panose="02070309020205020404" pitchFamily="49" charset="0"/>
              <a:cs typeface="Courier New" panose="02070309020205020404" pitchFamily="49" charset="0"/>
            </a:endParaRPr>
          </a:p>
          <a:p>
            <a:pPr marL="0" indent="0">
              <a:buNone/>
            </a:pPr>
            <a:r>
              <a:rPr lang="en-GB" sz="1400" dirty="0">
                <a:latin typeface="Courier New" panose="02070309020205020404" pitchFamily="49" charset="0"/>
                <a:cs typeface="Courier New" panose="02070309020205020404" pitchFamily="49" charset="0"/>
              </a:rPr>
              <a:t>	Residual standard error: 32.94 on 495 degrees of freedom</a:t>
            </a:r>
          </a:p>
          <a:p>
            <a:pPr marL="0" indent="0">
              <a:buNone/>
            </a:pPr>
            <a:r>
              <a:rPr lang="en-GB" sz="1400" dirty="0">
                <a:latin typeface="Courier New" panose="02070309020205020404" pitchFamily="49" charset="0"/>
                <a:cs typeface="Courier New" panose="02070309020205020404" pitchFamily="49" charset="0"/>
              </a:rPr>
              <a:t>	</a:t>
            </a:r>
            <a:r>
              <a:rPr lang="en-GB" sz="1400" b="1" dirty="0">
                <a:solidFill>
                  <a:srgbClr val="C00000"/>
                </a:solidFill>
                <a:latin typeface="Courier New" panose="02070309020205020404" pitchFamily="49" charset="0"/>
                <a:cs typeface="Courier New" panose="02070309020205020404" pitchFamily="49" charset="0"/>
              </a:rPr>
              <a:t>Multiple R-squared</a:t>
            </a:r>
            <a:r>
              <a:rPr lang="en-GB" sz="1400" dirty="0">
                <a:latin typeface="Courier New" panose="02070309020205020404" pitchFamily="49" charset="0"/>
                <a:cs typeface="Courier New" panose="02070309020205020404" pitchFamily="49" charset="0"/>
              </a:rPr>
              <a:t>:  0.8915,    </a:t>
            </a:r>
            <a:r>
              <a:rPr lang="en-GB" sz="1400" b="1" dirty="0">
                <a:solidFill>
                  <a:srgbClr val="C00000"/>
                </a:solidFill>
                <a:latin typeface="Courier New" panose="02070309020205020404" pitchFamily="49" charset="0"/>
                <a:cs typeface="Courier New" panose="02070309020205020404" pitchFamily="49" charset="0"/>
              </a:rPr>
              <a:t>Adjusted R-squared</a:t>
            </a:r>
            <a:r>
              <a:rPr lang="en-GB" sz="1400" dirty="0">
                <a:latin typeface="Courier New" panose="02070309020205020404" pitchFamily="49" charset="0"/>
                <a:cs typeface="Courier New" panose="02070309020205020404" pitchFamily="49" charset="0"/>
              </a:rPr>
              <a:t>:  0.8906 </a:t>
            </a:r>
          </a:p>
          <a:p>
            <a:pPr marL="0" indent="0">
              <a:buNone/>
            </a:pPr>
            <a:r>
              <a:rPr lang="en-GB" sz="1400" dirty="0">
                <a:latin typeface="Courier New" panose="02070309020205020404" pitchFamily="49" charset="0"/>
                <a:cs typeface="Courier New" panose="02070309020205020404" pitchFamily="49" charset="0"/>
              </a:rPr>
              <a:t>	F-statistic:  1017 on 4 and 495 DF,  </a:t>
            </a:r>
            <a:r>
              <a:rPr lang="en-GB" sz="1400" b="1" dirty="0">
                <a:solidFill>
                  <a:srgbClr val="C00000"/>
                </a:solidFill>
                <a:latin typeface="Courier New" panose="02070309020205020404" pitchFamily="49" charset="0"/>
                <a:cs typeface="Courier New" panose="02070309020205020404" pitchFamily="49" charset="0"/>
              </a:rPr>
              <a:t>p-value:</a:t>
            </a:r>
            <a:r>
              <a:rPr lang="en-GB" sz="1400" dirty="0">
                <a:latin typeface="Courier New" panose="02070309020205020404" pitchFamily="49" charset="0"/>
                <a:cs typeface="Courier New" panose="02070309020205020404" pitchFamily="49" charset="0"/>
              </a:rPr>
              <a:t> &lt; 2.2e-16</a:t>
            </a:r>
          </a:p>
        </p:txBody>
      </p:sp>
      <p:sp>
        <p:nvSpPr>
          <p:cNvPr id="4" name="TextBox 3"/>
          <p:cNvSpPr txBox="1"/>
          <p:nvPr/>
        </p:nvSpPr>
        <p:spPr>
          <a:xfrm>
            <a:off x="426129" y="188640"/>
            <a:ext cx="8178319" cy="584775"/>
          </a:xfrm>
          <a:prstGeom prst="rect">
            <a:avLst/>
          </a:prstGeom>
          <a:noFill/>
        </p:spPr>
        <p:txBody>
          <a:bodyPr wrap="square" rtlCol="0">
            <a:spAutoFit/>
          </a:bodyPr>
          <a:lstStyle/>
          <a:p>
            <a:r>
              <a:rPr lang="fr-CH" sz="3200" dirty="0" err="1">
                <a:solidFill>
                  <a:schemeClr val="tx2">
                    <a:lumMod val="75000"/>
                  </a:schemeClr>
                </a:solidFill>
                <a:latin typeface="Tw Cen MT" panose="020B0602020104020603" pitchFamily="34" charset="0"/>
              </a:rPr>
              <a:t>Regression</a:t>
            </a:r>
            <a:r>
              <a:rPr lang="fr-CH" sz="3200" dirty="0">
                <a:solidFill>
                  <a:schemeClr val="tx2">
                    <a:lumMod val="75000"/>
                  </a:schemeClr>
                </a:solidFill>
                <a:latin typeface="Tw Cen MT" panose="020B0602020104020603" pitchFamily="34" charset="0"/>
              </a:rPr>
              <a:t> in R</a:t>
            </a:r>
            <a:endParaRPr lang="en-GB" sz="3200" dirty="0">
              <a:solidFill>
                <a:schemeClr val="tx2">
                  <a:lumMod val="75000"/>
                </a:schemeClr>
              </a:solidFill>
              <a:latin typeface="Tw Cen MT" panose="020B0602020104020603" pitchFamily="34" charset="0"/>
            </a:endParaRPr>
          </a:p>
        </p:txBody>
      </p:sp>
      <p:cxnSp>
        <p:nvCxnSpPr>
          <p:cNvPr id="5" name="Straight Connector 4"/>
          <p:cNvCxnSpPr/>
          <p:nvPr/>
        </p:nvCxnSpPr>
        <p:spPr>
          <a:xfrm>
            <a:off x="395536" y="908720"/>
            <a:ext cx="7416824" cy="0"/>
          </a:xfrm>
          <a:prstGeom prst="line">
            <a:avLst/>
          </a:prstGeom>
          <a:ln w="28575">
            <a:solidFill>
              <a:schemeClr val="bg2">
                <a:lumMod val="25000"/>
              </a:schemeClr>
            </a:solidFill>
            <a:prstDash val="sysDot"/>
          </a:ln>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956376" y="165820"/>
            <a:ext cx="912138" cy="912138"/>
          </a:xfrm>
          <a:prstGeom prst="rect">
            <a:avLst/>
          </a:prstGeom>
        </p:spPr>
      </p:pic>
    </p:spTree>
    <p:extLst>
      <p:ext uri="{BB962C8B-B14F-4D97-AF65-F5344CB8AC3E}">
        <p14:creationId xmlns:p14="http://schemas.microsoft.com/office/powerpoint/2010/main" val="320308033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00200"/>
            <a:ext cx="8229600" cy="4925144"/>
          </a:xfrm>
        </p:spPr>
        <p:txBody>
          <a:bodyPr>
            <a:normAutofit/>
          </a:bodyPr>
          <a:lstStyle/>
          <a:p>
            <a:r>
              <a:rPr lang="en-GB" sz="1800" dirty="0">
                <a:latin typeface="Times New Roman" panose="02020603050405020304" pitchFamily="18" charset="0"/>
                <a:cs typeface="Times New Roman" panose="02020603050405020304" pitchFamily="18" charset="0"/>
              </a:rPr>
              <a:t>The preceding example makes nonlinear modelling seem relatively easy, but immediately raises </a:t>
            </a:r>
            <a:r>
              <a:rPr lang="en-GB" sz="1800" dirty="0">
                <a:solidFill>
                  <a:srgbClr val="0070C0"/>
                </a:solidFill>
                <a:latin typeface="Times New Roman" panose="02020603050405020304" pitchFamily="18" charset="0"/>
                <a:cs typeface="Times New Roman" panose="02020603050405020304" pitchFamily="18" charset="0"/>
              </a:rPr>
              <a:t>important practical questions</a:t>
            </a:r>
            <a:r>
              <a:rPr lang="en-GB" sz="1800" dirty="0">
                <a:latin typeface="Times New Roman" panose="02020603050405020304" pitchFamily="18" charset="0"/>
                <a:cs typeface="Times New Roman" panose="02020603050405020304" pitchFamily="18" charset="0"/>
              </a:rPr>
              <a:t>. For example, how do we decide…</a:t>
            </a:r>
          </a:p>
          <a:p>
            <a:pPr marL="0" indent="0">
              <a:buNone/>
            </a:pPr>
            <a:endParaRPr lang="en-GB" sz="1800" dirty="0">
              <a:latin typeface="Times New Roman" panose="02020603050405020304" pitchFamily="18" charset="0"/>
              <a:cs typeface="Times New Roman" panose="02020603050405020304" pitchFamily="18" charset="0"/>
            </a:endParaRPr>
          </a:p>
          <a:p>
            <a:pPr marL="800100" lvl="1" indent="-342900">
              <a:buFont typeface="+mj-lt"/>
              <a:buAutoNum type="arabicPeriod"/>
            </a:pPr>
            <a:r>
              <a:rPr lang="en-GB" sz="1800" dirty="0">
                <a:latin typeface="Times New Roman" panose="02020603050405020304" pitchFamily="18" charset="0"/>
                <a:cs typeface="Times New Roman" panose="02020603050405020304" pitchFamily="18" charset="0"/>
              </a:rPr>
              <a:t>Which nonlinear </a:t>
            </a:r>
            <a:r>
              <a:rPr lang="en-GB" sz="1800" dirty="0">
                <a:solidFill>
                  <a:srgbClr val="0070C0"/>
                </a:solidFill>
                <a:latin typeface="Times New Roman" panose="02020603050405020304" pitchFamily="18" charset="0"/>
                <a:cs typeface="Times New Roman" panose="02020603050405020304" pitchFamily="18" charset="0"/>
              </a:rPr>
              <a:t>transformation</a:t>
            </a:r>
            <a:r>
              <a:rPr lang="en-GB" sz="1800" dirty="0">
                <a:latin typeface="Times New Roman" panose="02020603050405020304" pitchFamily="18" charset="0"/>
                <a:cs typeface="Times New Roman" panose="02020603050405020304" pitchFamily="18" charset="0"/>
              </a:rPr>
              <a:t> to apply?</a:t>
            </a:r>
            <a:br>
              <a:rPr lang="en-GB" sz="1800" dirty="0">
                <a:latin typeface="Times New Roman" panose="02020603050405020304" pitchFamily="18" charset="0"/>
                <a:cs typeface="Times New Roman" panose="02020603050405020304" pitchFamily="18" charset="0"/>
              </a:rPr>
            </a:br>
            <a:r>
              <a:rPr lang="en-GB" sz="1800" dirty="0">
                <a:latin typeface="Times New Roman" panose="02020603050405020304" pitchFamily="18" charset="0"/>
                <a:cs typeface="Times New Roman" panose="02020603050405020304" pitchFamily="18" charset="0"/>
              </a:rPr>
              <a:t>(e.g., logarithmic, exponential</a:t>
            </a:r>
            <a:r>
              <a:rPr lang="en-GB" sz="1800">
                <a:latin typeface="Times New Roman" panose="02020603050405020304" pitchFamily="18" charset="0"/>
                <a:cs typeface="Times New Roman" panose="02020603050405020304" pitchFamily="18" charset="0"/>
              </a:rPr>
              <a:t>, polynomial,…)</a:t>
            </a:r>
            <a:endParaRPr lang="en-GB" sz="1800" dirty="0">
              <a:latin typeface="Times New Roman" panose="02020603050405020304" pitchFamily="18" charset="0"/>
              <a:cs typeface="Times New Roman" panose="02020603050405020304" pitchFamily="18" charset="0"/>
            </a:endParaRPr>
          </a:p>
          <a:p>
            <a:pPr marL="800100" lvl="1" indent="-342900">
              <a:buFont typeface="+mj-lt"/>
              <a:buAutoNum type="arabicPeriod"/>
            </a:pPr>
            <a:endParaRPr lang="en-GB" sz="1800" dirty="0">
              <a:latin typeface="Times New Roman" panose="02020603050405020304" pitchFamily="18" charset="0"/>
              <a:cs typeface="Times New Roman" panose="02020603050405020304" pitchFamily="18" charset="0"/>
            </a:endParaRPr>
          </a:p>
          <a:p>
            <a:pPr marL="800100" lvl="1" indent="-342900">
              <a:buFont typeface="+mj-lt"/>
              <a:buAutoNum type="arabicPeriod"/>
            </a:pPr>
            <a:r>
              <a:rPr lang="en-GB" sz="1800" dirty="0">
                <a:latin typeface="Times New Roman" panose="02020603050405020304" pitchFamily="18" charset="0"/>
                <a:cs typeface="Times New Roman" panose="02020603050405020304" pitchFamily="18" charset="0"/>
              </a:rPr>
              <a:t>When to </a:t>
            </a:r>
            <a:r>
              <a:rPr lang="en-GB" sz="1800" dirty="0">
                <a:solidFill>
                  <a:srgbClr val="0070C0"/>
                </a:solidFill>
                <a:latin typeface="Times New Roman" panose="02020603050405020304" pitchFamily="18" charset="0"/>
                <a:cs typeface="Times New Roman" panose="02020603050405020304" pitchFamily="18" charset="0"/>
              </a:rPr>
              <a:t>stop</a:t>
            </a:r>
            <a:r>
              <a:rPr lang="en-GB" sz="1800" dirty="0">
                <a:latin typeface="Times New Roman" panose="02020603050405020304" pitchFamily="18" charset="0"/>
                <a:cs typeface="Times New Roman" panose="02020603050405020304" pitchFamily="18" charset="0"/>
              </a:rPr>
              <a:t> transforming?</a:t>
            </a:r>
            <a:br>
              <a:rPr lang="en-GB" sz="1800" dirty="0">
                <a:latin typeface="Times New Roman" panose="02020603050405020304" pitchFamily="18" charset="0"/>
                <a:cs typeface="Times New Roman" panose="02020603050405020304" pitchFamily="18" charset="0"/>
              </a:rPr>
            </a:br>
            <a:r>
              <a:rPr lang="en-GB" sz="1800" dirty="0">
                <a:latin typeface="Times New Roman" panose="02020603050405020304" pitchFamily="18" charset="0"/>
                <a:cs typeface="Times New Roman" panose="02020603050405020304" pitchFamily="18" charset="0"/>
              </a:rPr>
              <a:t>(e.g</a:t>
            </a:r>
            <a:r>
              <a:rPr lang="en-GB" sz="1800">
                <a:latin typeface="Times New Roman" panose="02020603050405020304" pitchFamily="18" charset="0"/>
                <a:cs typeface="Times New Roman" panose="02020603050405020304" pitchFamily="18" charset="0"/>
              </a:rPr>
              <a:t>., at the 4</a:t>
            </a:r>
            <a:r>
              <a:rPr lang="en-GB" sz="1800" baseline="30000">
                <a:latin typeface="Times New Roman" panose="02020603050405020304" pitchFamily="18" charset="0"/>
                <a:cs typeface="Times New Roman" panose="02020603050405020304" pitchFamily="18" charset="0"/>
              </a:rPr>
              <a:t>th</a:t>
            </a:r>
            <a:r>
              <a:rPr lang="en-GB" sz="1800" dirty="0">
                <a:latin typeface="Times New Roman" panose="02020603050405020304" pitchFamily="18" charset="0"/>
                <a:cs typeface="Times New Roman" panose="02020603050405020304" pitchFamily="18" charset="0"/>
              </a:rPr>
              <a:t>, 10</a:t>
            </a:r>
            <a:r>
              <a:rPr lang="en-GB" sz="1800" baseline="30000" dirty="0">
                <a:latin typeface="Times New Roman" panose="02020603050405020304" pitchFamily="18" charset="0"/>
                <a:cs typeface="Times New Roman" panose="02020603050405020304" pitchFamily="18" charset="0"/>
              </a:rPr>
              <a:t>th</a:t>
            </a:r>
            <a:r>
              <a:rPr lang="en-GB" sz="1800" dirty="0">
                <a:latin typeface="Times New Roman" panose="02020603050405020304" pitchFamily="18" charset="0"/>
                <a:cs typeface="Times New Roman" panose="02020603050405020304" pitchFamily="18" charset="0"/>
              </a:rPr>
              <a:t>, 100</a:t>
            </a:r>
            <a:r>
              <a:rPr lang="en-GB" sz="1800" baseline="30000" dirty="0">
                <a:latin typeface="Times New Roman" panose="02020603050405020304" pitchFamily="18" charset="0"/>
                <a:cs typeface="Times New Roman" panose="02020603050405020304" pitchFamily="18" charset="0"/>
              </a:rPr>
              <a:t>th</a:t>
            </a:r>
            <a:r>
              <a:rPr lang="en-GB" sz="1800" dirty="0">
                <a:latin typeface="Times New Roman" panose="02020603050405020304" pitchFamily="18" charset="0"/>
                <a:cs typeface="Times New Roman" panose="02020603050405020304" pitchFamily="18" charset="0"/>
              </a:rPr>
              <a:t> degree polynomial)</a:t>
            </a:r>
          </a:p>
          <a:p>
            <a:pPr marL="800100" lvl="1" indent="-342900">
              <a:buFont typeface="+mj-lt"/>
              <a:buAutoNum type="arabicPeriod"/>
            </a:pPr>
            <a:endParaRPr lang="en-GB" sz="1800" dirty="0">
              <a:latin typeface="Times New Roman" panose="02020603050405020304" pitchFamily="18" charset="0"/>
              <a:cs typeface="Times New Roman" panose="02020603050405020304" pitchFamily="18" charset="0"/>
            </a:endParaRPr>
          </a:p>
          <a:p>
            <a:pPr marL="800100" lvl="1" indent="-342900">
              <a:buFont typeface="+mj-lt"/>
              <a:buAutoNum type="arabicPeriod"/>
            </a:pPr>
            <a:r>
              <a:rPr lang="en-GB" sz="1800" dirty="0">
                <a:latin typeface="Times New Roman" panose="02020603050405020304" pitchFamily="18" charset="0"/>
                <a:cs typeface="Times New Roman" panose="02020603050405020304" pitchFamily="18" charset="0"/>
              </a:rPr>
              <a:t>How to </a:t>
            </a:r>
            <a:r>
              <a:rPr lang="en-GB" sz="1800" dirty="0">
                <a:solidFill>
                  <a:srgbClr val="0070C0"/>
                </a:solidFill>
                <a:latin typeface="Times New Roman" panose="02020603050405020304" pitchFamily="18" charset="0"/>
                <a:cs typeface="Times New Roman" panose="02020603050405020304" pitchFamily="18" charset="0"/>
              </a:rPr>
              <a:t>interpret</a:t>
            </a:r>
            <a:r>
              <a:rPr lang="en-GB" sz="1800" dirty="0">
                <a:latin typeface="Times New Roman" panose="02020603050405020304" pitchFamily="18" charset="0"/>
                <a:cs typeface="Times New Roman" panose="02020603050405020304" pitchFamily="18" charset="0"/>
              </a:rPr>
              <a:t> our nonlinear effects?</a:t>
            </a:r>
          </a:p>
          <a:p>
            <a:pPr marL="800100" lvl="1" indent="-342900">
              <a:buFont typeface="+mj-lt"/>
              <a:buAutoNum type="arabicPeriod"/>
            </a:pPr>
            <a:endParaRPr lang="en-GB" sz="1800" dirty="0">
              <a:latin typeface="Times New Roman" panose="02020603050405020304" pitchFamily="18" charset="0"/>
              <a:cs typeface="Times New Roman" panose="02020603050405020304" pitchFamily="18" charset="0"/>
            </a:endParaRPr>
          </a:p>
          <a:p>
            <a:pPr marL="400050"/>
            <a:r>
              <a:rPr lang="en-GB" sz="1800" dirty="0">
                <a:latin typeface="Times New Roman" panose="02020603050405020304" pitchFamily="18" charset="0"/>
                <a:cs typeface="Times New Roman" panose="02020603050405020304" pitchFamily="18" charset="0"/>
              </a:rPr>
              <a:t>Machine learning has generally sought to address all these issues with various models. For issues (1) and (3), however, there is one particular “trick” that can </a:t>
            </a:r>
            <a:r>
              <a:rPr lang="en-GB" sz="1800">
                <a:latin typeface="Times New Roman" panose="02020603050405020304" pitchFamily="18" charset="0"/>
                <a:cs typeface="Times New Roman" panose="02020603050405020304" pitchFamily="18" charset="0"/>
              </a:rPr>
              <a:t>make life </a:t>
            </a:r>
            <a:r>
              <a:rPr lang="en-GB" sz="1800" dirty="0">
                <a:latin typeface="Times New Roman" panose="02020603050405020304" pitchFamily="18" charset="0"/>
                <a:cs typeface="Times New Roman" panose="02020603050405020304" pitchFamily="18" charset="0"/>
              </a:rPr>
              <a:t>drastically easier…</a:t>
            </a:r>
          </a:p>
          <a:p>
            <a:endParaRPr lang="en-GB" sz="1800" dirty="0">
              <a:latin typeface="Times New Roman" panose="02020603050405020304" pitchFamily="18" charset="0"/>
              <a:cs typeface="Times New Roman" panose="02020603050405020304" pitchFamily="18" charset="0"/>
            </a:endParaRPr>
          </a:p>
        </p:txBody>
      </p:sp>
      <p:sp>
        <p:nvSpPr>
          <p:cNvPr id="4" name="TextBox 3"/>
          <p:cNvSpPr txBox="1"/>
          <p:nvPr/>
        </p:nvSpPr>
        <p:spPr>
          <a:xfrm>
            <a:off x="426129" y="188640"/>
            <a:ext cx="8034303" cy="584775"/>
          </a:xfrm>
          <a:prstGeom prst="rect">
            <a:avLst/>
          </a:prstGeom>
          <a:noFill/>
        </p:spPr>
        <p:txBody>
          <a:bodyPr wrap="square" rtlCol="0">
            <a:spAutoFit/>
          </a:bodyPr>
          <a:lstStyle/>
          <a:p>
            <a:r>
              <a:rPr lang="fr-CH" sz="3200" dirty="0" err="1">
                <a:solidFill>
                  <a:schemeClr val="tx2">
                    <a:lumMod val="75000"/>
                  </a:schemeClr>
                </a:solidFill>
                <a:latin typeface="Tw Cen MT" panose="020B0602020104020603" pitchFamily="34" charset="0"/>
              </a:rPr>
              <a:t>Problems</a:t>
            </a:r>
            <a:r>
              <a:rPr lang="fr-CH" sz="3200" dirty="0">
                <a:solidFill>
                  <a:schemeClr val="tx2">
                    <a:lumMod val="75000"/>
                  </a:schemeClr>
                </a:solidFill>
                <a:latin typeface="Tw Cen MT" panose="020B0602020104020603" pitchFamily="34" charset="0"/>
              </a:rPr>
              <a:t> </a:t>
            </a:r>
            <a:r>
              <a:rPr lang="fr-CH" sz="3200" dirty="0" err="1">
                <a:solidFill>
                  <a:schemeClr val="tx2">
                    <a:lumMod val="75000"/>
                  </a:schemeClr>
                </a:solidFill>
                <a:latin typeface="Tw Cen MT" panose="020B0602020104020603" pitchFamily="34" charset="0"/>
              </a:rPr>
              <a:t>with</a:t>
            </a:r>
            <a:r>
              <a:rPr lang="fr-CH" sz="3200" dirty="0">
                <a:solidFill>
                  <a:schemeClr val="tx2">
                    <a:lumMod val="75000"/>
                  </a:schemeClr>
                </a:solidFill>
                <a:latin typeface="Tw Cen MT" panose="020B0602020104020603" pitchFamily="34" charset="0"/>
              </a:rPr>
              <a:t> </a:t>
            </a:r>
            <a:r>
              <a:rPr lang="fr-CH" sz="3200" dirty="0" err="1">
                <a:solidFill>
                  <a:schemeClr val="tx2">
                    <a:lumMod val="75000"/>
                  </a:schemeClr>
                </a:solidFill>
                <a:latin typeface="Tw Cen MT" panose="020B0602020104020603" pitchFamily="34" charset="0"/>
              </a:rPr>
              <a:t>nonlinear</a:t>
            </a:r>
            <a:r>
              <a:rPr lang="fr-CH" sz="3200" dirty="0">
                <a:solidFill>
                  <a:schemeClr val="tx2">
                    <a:lumMod val="75000"/>
                  </a:schemeClr>
                </a:solidFill>
                <a:latin typeface="Tw Cen MT" panose="020B0602020104020603" pitchFamily="34" charset="0"/>
              </a:rPr>
              <a:t> transformations</a:t>
            </a:r>
            <a:endParaRPr lang="en-GB" sz="3200" dirty="0">
              <a:solidFill>
                <a:schemeClr val="tx2">
                  <a:lumMod val="75000"/>
                </a:schemeClr>
              </a:solidFill>
              <a:latin typeface="Tw Cen MT" panose="020B0602020104020603" pitchFamily="34" charset="0"/>
            </a:endParaRPr>
          </a:p>
        </p:txBody>
      </p:sp>
      <p:cxnSp>
        <p:nvCxnSpPr>
          <p:cNvPr id="5" name="Straight Connector 4"/>
          <p:cNvCxnSpPr/>
          <p:nvPr/>
        </p:nvCxnSpPr>
        <p:spPr>
          <a:xfrm>
            <a:off x="395536" y="908720"/>
            <a:ext cx="8280920" cy="0"/>
          </a:xfrm>
          <a:prstGeom prst="line">
            <a:avLst/>
          </a:prstGeom>
          <a:ln w="28575">
            <a:solidFill>
              <a:schemeClr val="bg2">
                <a:lumMod val="25000"/>
              </a:schemeClr>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877553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331640" y="3121804"/>
            <a:ext cx="6768752" cy="584775"/>
          </a:xfrm>
          <a:prstGeom prst="rect">
            <a:avLst/>
          </a:prstGeom>
          <a:noFill/>
        </p:spPr>
        <p:txBody>
          <a:bodyPr wrap="square" rtlCol="0">
            <a:spAutoFit/>
          </a:bodyPr>
          <a:lstStyle/>
          <a:p>
            <a:pPr algn="ctr"/>
            <a:r>
              <a:rPr lang="fr-CH" sz="3200" b="1">
                <a:solidFill>
                  <a:schemeClr val="tx2">
                    <a:lumMod val="75000"/>
                  </a:schemeClr>
                </a:solidFill>
                <a:latin typeface="Tw Cen MT" panose="020B0602020104020603" pitchFamily="34" charset="0"/>
              </a:rPr>
              <a:t>5. Piecewise linear regression</a:t>
            </a:r>
            <a:endParaRPr lang="en-GB" sz="3200" b="1">
              <a:solidFill>
                <a:schemeClr val="tx2">
                  <a:lumMod val="75000"/>
                </a:schemeClr>
              </a:solidFill>
              <a:latin typeface="Tw Cen MT" panose="020B0602020104020603" pitchFamily="34" charset="0"/>
            </a:endParaRPr>
          </a:p>
        </p:txBody>
      </p:sp>
      <p:cxnSp>
        <p:nvCxnSpPr>
          <p:cNvPr id="6" name="Straight Connector 5"/>
          <p:cNvCxnSpPr/>
          <p:nvPr/>
        </p:nvCxnSpPr>
        <p:spPr>
          <a:xfrm>
            <a:off x="868999" y="2924944"/>
            <a:ext cx="7560840" cy="0"/>
          </a:xfrm>
          <a:prstGeom prst="line">
            <a:avLst/>
          </a:prstGeom>
          <a:ln w="28575">
            <a:solidFill>
              <a:schemeClr val="bg2">
                <a:lumMod val="2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868999" y="3861048"/>
            <a:ext cx="7560840" cy="0"/>
          </a:xfrm>
          <a:prstGeom prst="line">
            <a:avLst/>
          </a:prstGeom>
          <a:ln w="28575">
            <a:solidFill>
              <a:schemeClr val="bg2">
                <a:lumMod val="25000"/>
              </a:schemeClr>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5592297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00200"/>
            <a:ext cx="8229600" cy="4925144"/>
          </a:xfrm>
        </p:spPr>
        <p:txBody>
          <a:bodyPr>
            <a:normAutofit/>
          </a:bodyPr>
          <a:lstStyle/>
          <a:p>
            <a:r>
              <a:rPr lang="fr-CH" sz="1800" dirty="0">
                <a:latin typeface="Times New Roman" panose="02020603050405020304" pitchFamily="18" charset="0"/>
                <a:cs typeface="Times New Roman" panose="02020603050405020304" pitchFamily="18" charset="0"/>
              </a:rPr>
              <a:t>Relation </a:t>
            </a:r>
            <a:r>
              <a:rPr lang="fr-CH" sz="1800" dirty="0" err="1">
                <a:latin typeface="Times New Roman" panose="02020603050405020304" pitchFamily="18" charset="0"/>
                <a:cs typeface="Times New Roman" panose="02020603050405020304" pitchFamily="18" charset="0"/>
              </a:rPr>
              <a:t>between</a:t>
            </a:r>
            <a:r>
              <a:rPr lang="fr-CH" sz="1800" dirty="0">
                <a:latin typeface="Times New Roman" panose="02020603050405020304" pitchFamily="18" charset="0"/>
                <a:cs typeface="Times New Roman" panose="02020603050405020304" pitchFamily="18" charset="0"/>
              </a:rPr>
              <a:t> the </a:t>
            </a:r>
            <a:r>
              <a:rPr lang="fr-CH" sz="1800" dirty="0" err="1">
                <a:latin typeface="Times New Roman" panose="02020603050405020304" pitchFamily="18" charset="0"/>
                <a:cs typeface="Times New Roman" panose="02020603050405020304" pitchFamily="18" charset="0"/>
              </a:rPr>
              <a:t>felt</a:t>
            </a:r>
            <a:r>
              <a:rPr lang="fr-CH" sz="1800" dirty="0">
                <a:latin typeface="Times New Roman" panose="02020603050405020304" pitchFamily="18" charset="0"/>
                <a:cs typeface="Times New Roman" panose="02020603050405020304" pitchFamily="18" charset="0"/>
              </a:rPr>
              <a:t> valence (positive – </a:t>
            </a:r>
            <a:r>
              <a:rPr lang="fr-CH" sz="1800" dirty="0" err="1">
                <a:latin typeface="Times New Roman" panose="02020603050405020304" pitchFamily="18" charset="0"/>
                <a:cs typeface="Times New Roman" panose="02020603050405020304" pitchFamily="18" charset="0"/>
              </a:rPr>
              <a:t>negative</a:t>
            </a:r>
            <a:r>
              <a:rPr lang="fr-CH" sz="1800" dirty="0">
                <a:latin typeface="Times New Roman" panose="02020603050405020304" pitchFamily="18" charset="0"/>
                <a:cs typeface="Times New Roman" panose="02020603050405020304" pitchFamily="18" charset="0"/>
              </a:rPr>
              <a:t>) of a stimulus and </a:t>
            </a:r>
            <a:r>
              <a:rPr lang="fr-CH" sz="1800" dirty="0" err="1">
                <a:latin typeface="Times New Roman" panose="02020603050405020304" pitchFamily="18" charset="0"/>
                <a:cs typeface="Times New Roman" panose="02020603050405020304" pitchFamily="18" charset="0"/>
              </a:rPr>
              <a:t>its</a:t>
            </a:r>
            <a:r>
              <a:rPr lang="fr-CH" sz="1800" dirty="0">
                <a:latin typeface="Times New Roman" panose="02020603050405020304" pitchFamily="18" charset="0"/>
                <a:cs typeface="Times New Roman" panose="02020603050405020304" pitchFamily="18" charset="0"/>
              </a:rPr>
              <a:t> </a:t>
            </a:r>
            <a:r>
              <a:rPr lang="fr-CH" sz="1800" dirty="0" err="1">
                <a:latin typeface="Times New Roman" panose="02020603050405020304" pitchFamily="18" charset="0"/>
                <a:cs typeface="Times New Roman" panose="02020603050405020304" pitchFamily="18" charset="0"/>
              </a:rPr>
              <a:t>felt</a:t>
            </a:r>
            <a:r>
              <a:rPr lang="fr-CH" sz="1800" dirty="0">
                <a:latin typeface="Times New Roman" panose="02020603050405020304" pitchFamily="18" charset="0"/>
                <a:cs typeface="Times New Roman" panose="02020603050405020304" pitchFamily="18" charset="0"/>
              </a:rPr>
              <a:t> arousal </a:t>
            </a:r>
            <a:r>
              <a:rPr lang="fr-CH" sz="1800" dirty="0" err="1">
                <a:latin typeface="Times New Roman" panose="02020603050405020304" pitchFamily="18" charset="0"/>
                <a:cs typeface="Times New Roman" panose="02020603050405020304" pitchFamily="18" charset="0"/>
              </a:rPr>
              <a:t>is</a:t>
            </a:r>
            <a:r>
              <a:rPr lang="fr-CH" sz="1800" dirty="0">
                <a:latin typeface="Times New Roman" panose="02020603050405020304" pitchFamily="18" charset="0"/>
                <a:cs typeface="Times New Roman" panose="02020603050405020304" pitchFamily="18" charset="0"/>
              </a:rPr>
              <a:t> </a:t>
            </a:r>
            <a:r>
              <a:rPr lang="fr-CH" sz="1800" dirty="0" err="1">
                <a:latin typeface="Times New Roman" panose="02020603050405020304" pitchFamily="18" charset="0"/>
                <a:cs typeface="Times New Roman" panose="02020603050405020304" pitchFamily="18" charset="0"/>
              </a:rPr>
              <a:t>thought</a:t>
            </a:r>
            <a:r>
              <a:rPr lang="fr-CH" sz="1800" dirty="0">
                <a:latin typeface="Times New Roman" panose="02020603050405020304" pitchFamily="18" charset="0"/>
                <a:cs typeface="Times New Roman" panose="02020603050405020304" pitchFamily="18" charset="0"/>
              </a:rPr>
              <a:t> to </a:t>
            </a:r>
            <a:r>
              <a:rPr lang="fr-CH" sz="1800" dirty="0" err="1">
                <a:latin typeface="Times New Roman" panose="02020603050405020304" pitchFamily="18" charset="0"/>
                <a:cs typeface="Times New Roman" panose="02020603050405020304" pitchFamily="18" charset="0"/>
              </a:rPr>
              <a:t>be</a:t>
            </a:r>
            <a:r>
              <a:rPr lang="fr-CH" sz="1800" dirty="0">
                <a:latin typeface="Times New Roman" panose="02020603050405020304" pitchFamily="18" charset="0"/>
                <a:cs typeface="Times New Roman" panose="02020603050405020304" pitchFamily="18" charset="0"/>
              </a:rPr>
              <a:t> </a:t>
            </a:r>
            <a:r>
              <a:rPr lang="fr-CH" sz="1800" dirty="0" err="1">
                <a:latin typeface="Times New Roman" panose="02020603050405020304" pitchFamily="18" charset="0"/>
                <a:cs typeface="Times New Roman" panose="02020603050405020304" pitchFamily="18" charset="0"/>
              </a:rPr>
              <a:t>quadratic</a:t>
            </a:r>
            <a:r>
              <a:rPr lang="fr-CH" sz="1800" dirty="0">
                <a:latin typeface="Times New Roman" panose="02020603050405020304" pitchFamily="18" charset="0"/>
                <a:cs typeface="Times New Roman" panose="02020603050405020304" pitchFamily="18" charset="0"/>
              </a:rPr>
              <a:t> (e.g., IAPS </a:t>
            </a:r>
            <a:r>
              <a:rPr lang="fr-CH" sz="1800" dirty="0" err="1">
                <a:latin typeface="Times New Roman" panose="02020603050405020304" pitchFamily="18" charset="0"/>
                <a:cs typeface="Times New Roman" panose="02020603050405020304" pitchFamily="18" charset="0"/>
              </a:rPr>
              <a:t>picture</a:t>
            </a:r>
            <a:r>
              <a:rPr lang="fr-CH" sz="1800" dirty="0">
                <a:latin typeface="Times New Roman" panose="02020603050405020304" pitchFamily="18" charset="0"/>
                <a:cs typeface="Times New Roman" panose="02020603050405020304" pitchFamily="18" charset="0"/>
              </a:rPr>
              <a:t> </a:t>
            </a:r>
            <a:r>
              <a:rPr lang="fr-CH" sz="1800" dirty="0" err="1">
                <a:latin typeface="Times New Roman" panose="02020603050405020304" pitchFamily="18" charset="0"/>
                <a:cs typeface="Times New Roman" panose="02020603050405020304" pitchFamily="18" charset="0"/>
              </a:rPr>
              <a:t>database</a:t>
            </a:r>
            <a:r>
              <a:rPr lang="fr-CH" sz="1800" dirty="0">
                <a:latin typeface="Times New Roman" panose="02020603050405020304" pitchFamily="18" charset="0"/>
                <a:cs typeface="Times New Roman" panose="02020603050405020304" pitchFamily="18" charset="0"/>
              </a:rPr>
              <a:t>):</a:t>
            </a:r>
          </a:p>
          <a:p>
            <a:endParaRPr lang="fr-CH" sz="1800" dirty="0">
              <a:latin typeface="Times New Roman" panose="02020603050405020304" pitchFamily="18" charset="0"/>
              <a:cs typeface="Times New Roman" panose="02020603050405020304" pitchFamily="18" charset="0"/>
            </a:endParaRPr>
          </a:p>
          <a:p>
            <a:endParaRPr lang="fr-CH" sz="1800" dirty="0">
              <a:latin typeface="Times New Roman" panose="02020603050405020304" pitchFamily="18" charset="0"/>
              <a:cs typeface="Times New Roman" panose="02020603050405020304" pitchFamily="18" charset="0"/>
            </a:endParaRPr>
          </a:p>
          <a:p>
            <a:endParaRPr lang="fr-CH" sz="1800" dirty="0">
              <a:latin typeface="Times New Roman" panose="02020603050405020304" pitchFamily="18" charset="0"/>
              <a:cs typeface="Times New Roman" panose="02020603050405020304" pitchFamily="18" charset="0"/>
            </a:endParaRPr>
          </a:p>
        </p:txBody>
      </p:sp>
      <p:sp>
        <p:nvSpPr>
          <p:cNvPr id="4" name="TextBox 3"/>
          <p:cNvSpPr txBox="1"/>
          <p:nvPr/>
        </p:nvSpPr>
        <p:spPr>
          <a:xfrm>
            <a:off x="426129" y="188640"/>
            <a:ext cx="8178319" cy="584775"/>
          </a:xfrm>
          <a:prstGeom prst="rect">
            <a:avLst/>
          </a:prstGeom>
          <a:noFill/>
        </p:spPr>
        <p:txBody>
          <a:bodyPr wrap="square" rtlCol="0">
            <a:spAutoFit/>
          </a:bodyPr>
          <a:lstStyle/>
          <a:p>
            <a:r>
              <a:rPr lang="fr-CH" sz="3200">
                <a:solidFill>
                  <a:schemeClr val="tx2">
                    <a:lumMod val="75000"/>
                  </a:schemeClr>
                </a:solidFill>
                <a:latin typeface="Tw Cen MT" panose="020B0602020104020603" pitchFamily="34" charset="0"/>
              </a:rPr>
              <a:t>Dealing with curves – A problem</a:t>
            </a:r>
            <a:endParaRPr lang="en-GB" sz="3200">
              <a:solidFill>
                <a:schemeClr val="tx2">
                  <a:lumMod val="75000"/>
                </a:schemeClr>
              </a:solidFill>
              <a:latin typeface="Tw Cen MT" panose="020B0602020104020603" pitchFamily="34" charset="0"/>
            </a:endParaRPr>
          </a:p>
        </p:txBody>
      </p:sp>
      <p:cxnSp>
        <p:nvCxnSpPr>
          <p:cNvPr id="5" name="Straight Connector 4"/>
          <p:cNvCxnSpPr/>
          <p:nvPr/>
        </p:nvCxnSpPr>
        <p:spPr>
          <a:xfrm>
            <a:off x="395536" y="908720"/>
            <a:ext cx="8280920" cy="0"/>
          </a:xfrm>
          <a:prstGeom prst="line">
            <a:avLst/>
          </a:prstGeom>
          <a:ln w="28575">
            <a:solidFill>
              <a:schemeClr val="bg2">
                <a:lumMod val="25000"/>
              </a:schemeClr>
            </a:solidFill>
            <a:prstDash val="sysDot"/>
          </a:ln>
        </p:spPr>
        <p:style>
          <a:lnRef idx="1">
            <a:schemeClr val="accent1"/>
          </a:lnRef>
          <a:fillRef idx="0">
            <a:schemeClr val="accent1"/>
          </a:fillRef>
          <a:effectRef idx="0">
            <a:schemeClr val="accent1"/>
          </a:effectRef>
          <a:fontRef idx="minor">
            <a:schemeClr val="tx1"/>
          </a:fontRef>
        </p:style>
      </p:cxn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72002" y="2420888"/>
            <a:ext cx="4999997" cy="4128890"/>
          </a:xfrm>
          <a:prstGeom prst="rect">
            <a:avLst/>
          </a:prstGeom>
        </p:spPr>
      </p:pic>
      <p:pic>
        <p:nvPicPr>
          <p:cNvPr id="9" name="Picture 8">
            <a:extLst>
              <a:ext uri="{FF2B5EF4-FFF2-40B4-BE49-F238E27FC236}">
                <a16:creationId xmlns:a16="http://schemas.microsoft.com/office/drawing/2014/main" id="{7A594669-FAC5-42C0-9604-AA6024485A3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68144" y="2708920"/>
            <a:ext cx="1619672" cy="1214754"/>
          </a:xfrm>
          <a:prstGeom prst="rect">
            <a:avLst/>
          </a:prstGeom>
        </p:spPr>
      </p:pic>
      <p:pic>
        <p:nvPicPr>
          <p:cNvPr id="11" name="Picture 10">
            <a:extLst>
              <a:ext uri="{FF2B5EF4-FFF2-40B4-BE49-F238E27FC236}">
                <a16:creationId xmlns:a16="http://schemas.microsoft.com/office/drawing/2014/main" id="{87C5A170-5F6B-4903-96CA-F7E23C4FAD2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27187" y="3428999"/>
            <a:ext cx="1106747" cy="830060"/>
          </a:xfrm>
          <a:prstGeom prst="rect">
            <a:avLst/>
          </a:prstGeom>
        </p:spPr>
      </p:pic>
      <p:pic>
        <p:nvPicPr>
          <p:cNvPr id="13" name="Picture 12">
            <a:extLst>
              <a:ext uri="{FF2B5EF4-FFF2-40B4-BE49-F238E27FC236}">
                <a16:creationId xmlns:a16="http://schemas.microsoft.com/office/drawing/2014/main" id="{FE078738-84B3-40BF-871D-462C027454D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934347" y="2420888"/>
            <a:ext cx="1248138" cy="936103"/>
          </a:xfrm>
          <a:prstGeom prst="rect">
            <a:avLst/>
          </a:prstGeom>
        </p:spPr>
      </p:pic>
      <p:pic>
        <p:nvPicPr>
          <p:cNvPr id="15" name="Picture 14">
            <a:extLst>
              <a:ext uri="{FF2B5EF4-FFF2-40B4-BE49-F238E27FC236}">
                <a16:creationId xmlns:a16="http://schemas.microsoft.com/office/drawing/2014/main" id="{B218B75C-F76E-41AE-B458-7E3F616476A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804931" y="3147816"/>
            <a:ext cx="941851" cy="706388"/>
          </a:xfrm>
          <a:prstGeom prst="rect">
            <a:avLst/>
          </a:prstGeom>
        </p:spPr>
      </p:pic>
      <p:pic>
        <p:nvPicPr>
          <p:cNvPr id="19" name="Picture 18">
            <a:extLst>
              <a:ext uri="{FF2B5EF4-FFF2-40B4-BE49-F238E27FC236}">
                <a16:creationId xmlns:a16="http://schemas.microsoft.com/office/drawing/2014/main" id="{7ADD7702-E399-4B6F-9CE8-E376B0D299CF}"/>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818602" y="4714387"/>
            <a:ext cx="1224674" cy="918506"/>
          </a:xfrm>
          <a:prstGeom prst="rect">
            <a:avLst/>
          </a:prstGeom>
        </p:spPr>
      </p:pic>
      <p:pic>
        <p:nvPicPr>
          <p:cNvPr id="17" name="Picture 16">
            <a:extLst>
              <a:ext uri="{FF2B5EF4-FFF2-40B4-BE49-F238E27FC236}">
                <a16:creationId xmlns:a16="http://schemas.microsoft.com/office/drawing/2014/main" id="{4E2621E8-B8F0-4A23-902B-23D38947A1D8}"/>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629484" y="5237628"/>
            <a:ext cx="827583" cy="620687"/>
          </a:xfrm>
          <a:prstGeom prst="rect">
            <a:avLst/>
          </a:prstGeom>
        </p:spPr>
      </p:pic>
      <p:sp>
        <p:nvSpPr>
          <p:cNvPr id="20" name="TextBox 19">
            <a:extLst>
              <a:ext uri="{FF2B5EF4-FFF2-40B4-BE49-F238E27FC236}">
                <a16:creationId xmlns:a16="http://schemas.microsoft.com/office/drawing/2014/main" id="{3DFEF708-4C48-45CA-80A6-521E96B3A3A4}"/>
              </a:ext>
            </a:extLst>
          </p:cNvPr>
          <p:cNvSpPr txBox="1"/>
          <p:nvPr/>
        </p:nvSpPr>
        <p:spPr>
          <a:xfrm>
            <a:off x="107504" y="6411278"/>
            <a:ext cx="2098716" cy="276999"/>
          </a:xfrm>
          <a:prstGeom prst="rect">
            <a:avLst/>
          </a:prstGeom>
          <a:noFill/>
        </p:spPr>
        <p:txBody>
          <a:bodyPr wrap="none" rtlCol="0">
            <a:spAutoFit/>
          </a:bodyPr>
          <a:lstStyle/>
          <a:p>
            <a:r>
              <a:rPr lang="en-US" sz="1200">
                <a:latin typeface="Calibri Light" panose="020F0302020204030204" pitchFamily="34" charset="0"/>
                <a:cs typeface="Calibri Light" panose="020F0302020204030204" pitchFamily="34" charset="0"/>
              </a:rPr>
              <a:t>(Lang, Bradley, Cuthbert, 1999)</a:t>
            </a:r>
            <a:endParaRPr lang="en-CH" sz="1200">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319066942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00200"/>
            <a:ext cx="8229600" cy="4925144"/>
          </a:xfrm>
        </p:spPr>
        <p:txBody>
          <a:bodyPr>
            <a:normAutofit/>
          </a:bodyPr>
          <a:lstStyle/>
          <a:p>
            <a:r>
              <a:rPr lang="fr-CH" sz="1800" dirty="0">
                <a:latin typeface="Times New Roman" panose="02020603050405020304" pitchFamily="18" charset="0"/>
                <a:cs typeface="Times New Roman" panose="02020603050405020304" pitchFamily="18" charset="0"/>
              </a:rPr>
              <a:t>Relation </a:t>
            </a:r>
            <a:r>
              <a:rPr lang="fr-CH" sz="1800" dirty="0" err="1">
                <a:latin typeface="Times New Roman" panose="02020603050405020304" pitchFamily="18" charset="0"/>
                <a:cs typeface="Times New Roman" panose="02020603050405020304" pitchFamily="18" charset="0"/>
              </a:rPr>
              <a:t>between</a:t>
            </a:r>
            <a:r>
              <a:rPr lang="fr-CH" sz="1800" dirty="0">
                <a:latin typeface="Times New Roman" panose="02020603050405020304" pitchFamily="18" charset="0"/>
                <a:cs typeface="Times New Roman" panose="02020603050405020304" pitchFamily="18" charset="0"/>
              </a:rPr>
              <a:t> the </a:t>
            </a:r>
            <a:r>
              <a:rPr lang="fr-CH" sz="1800" dirty="0" err="1">
                <a:latin typeface="Times New Roman" panose="02020603050405020304" pitchFamily="18" charset="0"/>
                <a:cs typeface="Times New Roman" panose="02020603050405020304" pitchFamily="18" charset="0"/>
              </a:rPr>
              <a:t>felt</a:t>
            </a:r>
            <a:r>
              <a:rPr lang="fr-CH" sz="1800" dirty="0">
                <a:latin typeface="Times New Roman" panose="02020603050405020304" pitchFamily="18" charset="0"/>
                <a:cs typeface="Times New Roman" panose="02020603050405020304" pitchFamily="18" charset="0"/>
              </a:rPr>
              <a:t> valence (positive – </a:t>
            </a:r>
            <a:r>
              <a:rPr lang="fr-CH" sz="1800" dirty="0" err="1">
                <a:latin typeface="Times New Roman" panose="02020603050405020304" pitchFamily="18" charset="0"/>
                <a:cs typeface="Times New Roman" panose="02020603050405020304" pitchFamily="18" charset="0"/>
              </a:rPr>
              <a:t>negative</a:t>
            </a:r>
            <a:r>
              <a:rPr lang="fr-CH" sz="1800" dirty="0">
                <a:latin typeface="Times New Roman" panose="02020603050405020304" pitchFamily="18" charset="0"/>
                <a:cs typeface="Times New Roman" panose="02020603050405020304" pitchFamily="18" charset="0"/>
              </a:rPr>
              <a:t>) of a stimulus and </a:t>
            </a:r>
            <a:r>
              <a:rPr lang="fr-CH" sz="1800" dirty="0" err="1">
                <a:latin typeface="Times New Roman" panose="02020603050405020304" pitchFamily="18" charset="0"/>
                <a:cs typeface="Times New Roman" panose="02020603050405020304" pitchFamily="18" charset="0"/>
              </a:rPr>
              <a:t>its</a:t>
            </a:r>
            <a:r>
              <a:rPr lang="fr-CH" sz="1800" dirty="0">
                <a:latin typeface="Times New Roman" panose="02020603050405020304" pitchFamily="18" charset="0"/>
                <a:cs typeface="Times New Roman" panose="02020603050405020304" pitchFamily="18" charset="0"/>
              </a:rPr>
              <a:t> </a:t>
            </a:r>
            <a:r>
              <a:rPr lang="fr-CH" sz="1800" dirty="0" err="1">
                <a:latin typeface="Times New Roman" panose="02020603050405020304" pitchFamily="18" charset="0"/>
                <a:cs typeface="Times New Roman" panose="02020603050405020304" pitchFamily="18" charset="0"/>
              </a:rPr>
              <a:t>felt</a:t>
            </a:r>
            <a:r>
              <a:rPr lang="fr-CH" sz="1800" dirty="0">
                <a:latin typeface="Times New Roman" panose="02020603050405020304" pitchFamily="18" charset="0"/>
                <a:cs typeface="Times New Roman" panose="02020603050405020304" pitchFamily="18" charset="0"/>
              </a:rPr>
              <a:t> arousal </a:t>
            </a:r>
            <a:r>
              <a:rPr lang="fr-CH" sz="1800" dirty="0" err="1">
                <a:latin typeface="Times New Roman" panose="02020603050405020304" pitchFamily="18" charset="0"/>
                <a:cs typeface="Times New Roman" panose="02020603050405020304" pitchFamily="18" charset="0"/>
              </a:rPr>
              <a:t>is</a:t>
            </a:r>
            <a:r>
              <a:rPr lang="fr-CH" sz="1800" dirty="0">
                <a:latin typeface="Times New Roman" panose="02020603050405020304" pitchFamily="18" charset="0"/>
                <a:cs typeface="Times New Roman" panose="02020603050405020304" pitchFamily="18" charset="0"/>
              </a:rPr>
              <a:t> </a:t>
            </a:r>
            <a:r>
              <a:rPr lang="fr-CH" sz="1800" dirty="0" err="1">
                <a:latin typeface="Times New Roman" panose="02020603050405020304" pitchFamily="18" charset="0"/>
                <a:cs typeface="Times New Roman" panose="02020603050405020304" pitchFamily="18" charset="0"/>
              </a:rPr>
              <a:t>thought</a:t>
            </a:r>
            <a:r>
              <a:rPr lang="fr-CH" sz="1800" dirty="0">
                <a:latin typeface="Times New Roman" panose="02020603050405020304" pitchFamily="18" charset="0"/>
                <a:cs typeface="Times New Roman" panose="02020603050405020304" pitchFamily="18" charset="0"/>
              </a:rPr>
              <a:t> to </a:t>
            </a:r>
            <a:r>
              <a:rPr lang="fr-CH" sz="1800" dirty="0" err="1">
                <a:latin typeface="Times New Roman" panose="02020603050405020304" pitchFamily="18" charset="0"/>
                <a:cs typeface="Times New Roman" panose="02020603050405020304" pitchFamily="18" charset="0"/>
              </a:rPr>
              <a:t>be</a:t>
            </a:r>
            <a:r>
              <a:rPr lang="fr-CH" sz="1800" dirty="0">
                <a:latin typeface="Times New Roman" panose="02020603050405020304" pitchFamily="18" charset="0"/>
                <a:cs typeface="Times New Roman" panose="02020603050405020304" pitchFamily="18" charset="0"/>
              </a:rPr>
              <a:t> </a:t>
            </a:r>
            <a:r>
              <a:rPr lang="fr-CH" sz="1800" dirty="0" err="1">
                <a:latin typeface="Times New Roman" panose="02020603050405020304" pitchFamily="18" charset="0"/>
                <a:cs typeface="Times New Roman" panose="02020603050405020304" pitchFamily="18" charset="0"/>
              </a:rPr>
              <a:t>quadratic</a:t>
            </a:r>
            <a:r>
              <a:rPr lang="fr-CH" sz="1800" dirty="0">
                <a:latin typeface="Times New Roman" panose="02020603050405020304" pitchFamily="18" charset="0"/>
                <a:cs typeface="Times New Roman" panose="02020603050405020304" pitchFamily="18" charset="0"/>
              </a:rPr>
              <a:t> (e.g., IAPS </a:t>
            </a:r>
            <a:r>
              <a:rPr lang="fr-CH" sz="1800" dirty="0" err="1">
                <a:latin typeface="Times New Roman" panose="02020603050405020304" pitchFamily="18" charset="0"/>
                <a:cs typeface="Times New Roman" panose="02020603050405020304" pitchFamily="18" charset="0"/>
              </a:rPr>
              <a:t>picture</a:t>
            </a:r>
            <a:r>
              <a:rPr lang="fr-CH" sz="1800" dirty="0">
                <a:latin typeface="Times New Roman" panose="02020603050405020304" pitchFamily="18" charset="0"/>
                <a:cs typeface="Times New Roman" panose="02020603050405020304" pitchFamily="18" charset="0"/>
              </a:rPr>
              <a:t> </a:t>
            </a:r>
            <a:r>
              <a:rPr lang="fr-CH" sz="1800" dirty="0" err="1">
                <a:latin typeface="Times New Roman" panose="02020603050405020304" pitchFamily="18" charset="0"/>
                <a:cs typeface="Times New Roman" panose="02020603050405020304" pitchFamily="18" charset="0"/>
              </a:rPr>
              <a:t>database</a:t>
            </a:r>
            <a:r>
              <a:rPr lang="fr-CH" sz="1800" dirty="0">
                <a:latin typeface="Times New Roman" panose="02020603050405020304" pitchFamily="18" charset="0"/>
                <a:cs typeface="Times New Roman" panose="02020603050405020304" pitchFamily="18" charset="0"/>
              </a:rPr>
              <a:t>):</a:t>
            </a:r>
          </a:p>
          <a:p>
            <a:endParaRPr lang="fr-CH" sz="1800" dirty="0">
              <a:latin typeface="Times New Roman" panose="02020603050405020304" pitchFamily="18" charset="0"/>
              <a:cs typeface="Times New Roman" panose="02020603050405020304" pitchFamily="18" charset="0"/>
            </a:endParaRPr>
          </a:p>
          <a:p>
            <a:endParaRPr lang="fr-CH" sz="1800" dirty="0">
              <a:latin typeface="Times New Roman" panose="02020603050405020304" pitchFamily="18" charset="0"/>
              <a:cs typeface="Times New Roman" panose="02020603050405020304" pitchFamily="18" charset="0"/>
            </a:endParaRPr>
          </a:p>
          <a:p>
            <a:endParaRPr lang="fr-CH" sz="1800" dirty="0">
              <a:latin typeface="Times New Roman" panose="02020603050405020304" pitchFamily="18" charset="0"/>
              <a:cs typeface="Times New Roman" panose="02020603050405020304" pitchFamily="18" charset="0"/>
            </a:endParaRPr>
          </a:p>
        </p:txBody>
      </p:sp>
      <p:sp>
        <p:nvSpPr>
          <p:cNvPr id="4" name="TextBox 3"/>
          <p:cNvSpPr txBox="1"/>
          <p:nvPr/>
        </p:nvSpPr>
        <p:spPr>
          <a:xfrm>
            <a:off x="426129" y="188640"/>
            <a:ext cx="8178319" cy="584775"/>
          </a:xfrm>
          <a:prstGeom prst="rect">
            <a:avLst/>
          </a:prstGeom>
          <a:noFill/>
        </p:spPr>
        <p:txBody>
          <a:bodyPr wrap="square" rtlCol="0">
            <a:spAutoFit/>
          </a:bodyPr>
          <a:lstStyle/>
          <a:p>
            <a:r>
              <a:rPr lang="fr-CH" sz="3200">
                <a:solidFill>
                  <a:schemeClr val="tx2">
                    <a:lumMod val="75000"/>
                  </a:schemeClr>
                </a:solidFill>
                <a:latin typeface="Tw Cen MT" panose="020B0602020104020603" pitchFamily="34" charset="0"/>
              </a:rPr>
              <a:t>Dealing with curves – A problem</a:t>
            </a:r>
            <a:endParaRPr lang="en-GB" sz="3200">
              <a:solidFill>
                <a:schemeClr val="tx2">
                  <a:lumMod val="75000"/>
                </a:schemeClr>
              </a:solidFill>
              <a:latin typeface="Tw Cen MT" panose="020B0602020104020603" pitchFamily="34" charset="0"/>
            </a:endParaRPr>
          </a:p>
        </p:txBody>
      </p:sp>
      <p:cxnSp>
        <p:nvCxnSpPr>
          <p:cNvPr id="5" name="Straight Connector 4"/>
          <p:cNvCxnSpPr/>
          <p:nvPr/>
        </p:nvCxnSpPr>
        <p:spPr>
          <a:xfrm>
            <a:off x="395536" y="908720"/>
            <a:ext cx="8280920" cy="0"/>
          </a:xfrm>
          <a:prstGeom prst="line">
            <a:avLst/>
          </a:prstGeom>
          <a:ln w="28575">
            <a:solidFill>
              <a:schemeClr val="bg2">
                <a:lumMod val="25000"/>
              </a:schemeClr>
            </a:solidFill>
            <a:prstDash val="sysDot"/>
          </a:ln>
        </p:spPr>
        <p:style>
          <a:lnRef idx="1">
            <a:schemeClr val="accent1"/>
          </a:lnRef>
          <a:fillRef idx="0">
            <a:schemeClr val="accent1"/>
          </a:fillRef>
          <a:effectRef idx="0">
            <a:schemeClr val="accent1"/>
          </a:effectRef>
          <a:fontRef idx="minor">
            <a:schemeClr val="tx1"/>
          </a:fontRef>
        </p:style>
      </p:cxn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72002" y="2420888"/>
            <a:ext cx="4999997" cy="4128890"/>
          </a:xfrm>
          <a:prstGeom prst="rect">
            <a:avLst/>
          </a:prstGeom>
        </p:spPr>
      </p:pic>
      <p:sp>
        <p:nvSpPr>
          <p:cNvPr id="6" name="TextBox 5">
            <a:extLst>
              <a:ext uri="{FF2B5EF4-FFF2-40B4-BE49-F238E27FC236}">
                <a16:creationId xmlns:a16="http://schemas.microsoft.com/office/drawing/2014/main" id="{AD1AE5F0-AF10-433C-A046-D7D503C1B81B}"/>
              </a:ext>
            </a:extLst>
          </p:cNvPr>
          <p:cNvSpPr txBox="1"/>
          <p:nvPr/>
        </p:nvSpPr>
        <p:spPr>
          <a:xfrm>
            <a:off x="107504" y="6411278"/>
            <a:ext cx="2098716" cy="276999"/>
          </a:xfrm>
          <a:prstGeom prst="rect">
            <a:avLst/>
          </a:prstGeom>
          <a:noFill/>
        </p:spPr>
        <p:txBody>
          <a:bodyPr wrap="none" rtlCol="0">
            <a:spAutoFit/>
          </a:bodyPr>
          <a:lstStyle/>
          <a:p>
            <a:r>
              <a:rPr lang="en-US" sz="1200">
                <a:latin typeface="Calibri Light" panose="020F0302020204030204" pitchFamily="34" charset="0"/>
                <a:cs typeface="Calibri Light" panose="020F0302020204030204" pitchFamily="34" charset="0"/>
              </a:rPr>
              <a:t>(Lang, Bradley, Cuthbert, 1999)</a:t>
            </a:r>
            <a:endParaRPr lang="en-CH" sz="1200">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44352646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00200"/>
            <a:ext cx="8229600" cy="4925144"/>
          </a:xfrm>
        </p:spPr>
        <p:txBody>
          <a:bodyPr>
            <a:normAutofit/>
          </a:bodyPr>
          <a:lstStyle/>
          <a:p>
            <a:endParaRPr lang="fr-CH" sz="1800">
              <a:latin typeface="Times New Roman" panose="02020603050405020304" pitchFamily="18" charset="0"/>
              <a:cs typeface="Times New Roman" panose="02020603050405020304" pitchFamily="18" charset="0"/>
            </a:endParaRPr>
          </a:p>
          <a:p>
            <a:endParaRPr lang="fr-CH" sz="1800">
              <a:latin typeface="Times New Roman" panose="02020603050405020304" pitchFamily="18" charset="0"/>
              <a:cs typeface="Times New Roman" panose="02020603050405020304" pitchFamily="18" charset="0"/>
            </a:endParaRPr>
          </a:p>
          <a:p>
            <a:endParaRPr lang="fr-CH" sz="1800">
              <a:latin typeface="Times New Roman" panose="02020603050405020304" pitchFamily="18" charset="0"/>
              <a:cs typeface="Times New Roman" panose="02020603050405020304" pitchFamily="18" charset="0"/>
            </a:endParaRPr>
          </a:p>
        </p:txBody>
      </p:sp>
      <p:sp>
        <p:nvSpPr>
          <p:cNvPr id="4" name="TextBox 3"/>
          <p:cNvSpPr txBox="1"/>
          <p:nvPr/>
        </p:nvSpPr>
        <p:spPr>
          <a:xfrm>
            <a:off x="426129" y="188640"/>
            <a:ext cx="8178319" cy="584775"/>
          </a:xfrm>
          <a:prstGeom prst="rect">
            <a:avLst/>
          </a:prstGeom>
          <a:noFill/>
        </p:spPr>
        <p:txBody>
          <a:bodyPr wrap="square" rtlCol="0">
            <a:spAutoFit/>
          </a:bodyPr>
          <a:lstStyle/>
          <a:p>
            <a:r>
              <a:rPr lang="fr-CH" sz="3200">
                <a:solidFill>
                  <a:schemeClr val="tx2">
                    <a:lumMod val="75000"/>
                  </a:schemeClr>
                </a:solidFill>
                <a:latin typeface="Tw Cen MT" panose="020B0602020104020603" pitchFamily="34" charset="0"/>
              </a:rPr>
              <a:t>Dealing with curves – A problem</a:t>
            </a:r>
            <a:endParaRPr lang="en-GB" sz="3200">
              <a:solidFill>
                <a:schemeClr val="tx2">
                  <a:lumMod val="75000"/>
                </a:schemeClr>
              </a:solidFill>
              <a:latin typeface="Tw Cen MT" panose="020B0602020104020603" pitchFamily="34" charset="0"/>
            </a:endParaRPr>
          </a:p>
        </p:txBody>
      </p:sp>
      <p:cxnSp>
        <p:nvCxnSpPr>
          <p:cNvPr id="5" name="Straight Connector 4"/>
          <p:cNvCxnSpPr/>
          <p:nvPr/>
        </p:nvCxnSpPr>
        <p:spPr>
          <a:xfrm>
            <a:off x="395536" y="908720"/>
            <a:ext cx="8280920" cy="0"/>
          </a:xfrm>
          <a:prstGeom prst="line">
            <a:avLst/>
          </a:prstGeom>
          <a:ln w="28575">
            <a:solidFill>
              <a:schemeClr val="bg2">
                <a:lumMod val="25000"/>
              </a:schemeClr>
            </a:solidFill>
            <a:prstDash val="sysDot"/>
          </a:ln>
        </p:spPr>
        <p:style>
          <a:lnRef idx="1">
            <a:schemeClr val="accent1"/>
          </a:lnRef>
          <a:fillRef idx="0">
            <a:schemeClr val="accent1"/>
          </a:fillRef>
          <a:effectRef idx="0">
            <a:schemeClr val="accent1"/>
          </a:effectRef>
          <a:fontRef idx="minor">
            <a:schemeClr val="tx1"/>
          </a:fontRef>
        </p:style>
      </p:cxn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12395" y="1412776"/>
            <a:ext cx="5319210" cy="4392488"/>
          </a:xfrm>
          <a:prstGeom prst="rect">
            <a:avLst/>
          </a:prstGeom>
        </p:spPr>
      </p:pic>
      <p:sp>
        <p:nvSpPr>
          <p:cNvPr id="6" name="Content Placeholder 2"/>
          <p:cNvSpPr txBox="1">
            <a:spLocks/>
          </p:cNvSpPr>
          <p:nvPr/>
        </p:nvSpPr>
        <p:spPr>
          <a:xfrm>
            <a:off x="609600" y="1752600"/>
            <a:ext cx="8229600" cy="4925144"/>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endParaRPr lang="fr-CH" sz="1800">
              <a:latin typeface="Times New Roman" panose="02020603050405020304" pitchFamily="18" charset="0"/>
              <a:cs typeface="Times New Roman" panose="02020603050405020304" pitchFamily="18" charset="0"/>
            </a:endParaRPr>
          </a:p>
          <a:p>
            <a:endParaRPr lang="fr-CH" sz="1800">
              <a:latin typeface="Times New Roman" panose="02020603050405020304" pitchFamily="18" charset="0"/>
              <a:cs typeface="Times New Roman" panose="02020603050405020304" pitchFamily="18" charset="0"/>
            </a:endParaRPr>
          </a:p>
          <a:p>
            <a:endParaRPr lang="fr-CH" sz="1800">
              <a:latin typeface="Times New Roman" panose="02020603050405020304" pitchFamily="18" charset="0"/>
              <a:cs typeface="Times New Roman" panose="02020603050405020304" pitchFamily="18" charset="0"/>
            </a:endParaRPr>
          </a:p>
          <a:p>
            <a:endParaRPr lang="fr-CH" sz="1800">
              <a:latin typeface="Times New Roman" panose="02020603050405020304" pitchFamily="18" charset="0"/>
              <a:cs typeface="Times New Roman" panose="02020603050405020304" pitchFamily="18" charset="0"/>
            </a:endParaRPr>
          </a:p>
          <a:p>
            <a:endParaRPr lang="fr-CH" sz="1800">
              <a:latin typeface="Times New Roman" panose="02020603050405020304" pitchFamily="18" charset="0"/>
              <a:cs typeface="Times New Roman" panose="02020603050405020304" pitchFamily="18" charset="0"/>
            </a:endParaRPr>
          </a:p>
          <a:p>
            <a:endParaRPr lang="fr-CH" sz="1800">
              <a:latin typeface="Times New Roman" panose="02020603050405020304" pitchFamily="18" charset="0"/>
              <a:cs typeface="Times New Roman" panose="02020603050405020304" pitchFamily="18" charset="0"/>
            </a:endParaRPr>
          </a:p>
          <a:p>
            <a:endParaRPr lang="fr-CH" sz="1800">
              <a:latin typeface="Times New Roman" panose="02020603050405020304" pitchFamily="18" charset="0"/>
              <a:cs typeface="Times New Roman" panose="02020603050405020304" pitchFamily="18" charset="0"/>
            </a:endParaRPr>
          </a:p>
          <a:p>
            <a:endParaRPr lang="fr-CH" sz="1800">
              <a:latin typeface="Times New Roman" panose="02020603050405020304" pitchFamily="18" charset="0"/>
              <a:cs typeface="Times New Roman" panose="02020603050405020304" pitchFamily="18" charset="0"/>
            </a:endParaRPr>
          </a:p>
          <a:p>
            <a:endParaRPr lang="fr-CH" sz="1800">
              <a:latin typeface="Times New Roman" panose="02020603050405020304" pitchFamily="18" charset="0"/>
              <a:cs typeface="Times New Roman" panose="02020603050405020304" pitchFamily="18" charset="0"/>
            </a:endParaRPr>
          </a:p>
          <a:p>
            <a:endParaRPr lang="fr-CH" sz="1800">
              <a:latin typeface="Times New Roman" panose="02020603050405020304" pitchFamily="18" charset="0"/>
              <a:cs typeface="Times New Roman" panose="02020603050405020304" pitchFamily="18" charset="0"/>
            </a:endParaRPr>
          </a:p>
          <a:p>
            <a:endParaRPr lang="fr-CH" sz="1800">
              <a:latin typeface="Times New Roman" panose="02020603050405020304" pitchFamily="18" charset="0"/>
              <a:cs typeface="Times New Roman" panose="02020603050405020304" pitchFamily="18" charset="0"/>
            </a:endParaRPr>
          </a:p>
          <a:p>
            <a:endParaRPr lang="fr-CH" sz="1800">
              <a:latin typeface="Times New Roman" panose="02020603050405020304" pitchFamily="18" charset="0"/>
              <a:cs typeface="Times New Roman" panose="02020603050405020304" pitchFamily="18" charset="0"/>
            </a:endParaRPr>
          </a:p>
          <a:p>
            <a:pPr marL="0" indent="0">
              <a:buNone/>
            </a:pPr>
            <a:r>
              <a:rPr lang="fr-CH" sz="1800">
                <a:latin typeface="Times New Roman" panose="02020603050405020304" pitchFamily="18" charset="0"/>
                <a:cs typeface="Times New Roman" panose="02020603050405020304" pitchFamily="18" charset="0"/>
              </a:rPr>
              <a:t>	</a:t>
            </a:r>
          </a:p>
          <a:p>
            <a:pPr marL="0" indent="0">
              <a:buNone/>
            </a:pPr>
            <a:r>
              <a:rPr lang="fr-CH" sz="1800">
                <a:latin typeface="Times New Roman" panose="02020603050405020304" pitchFamily="18" charset="0"/>
                <a:cs typeface="Times New Roman" panose="02020603050405020304" pitchFamily="18" charset="0"/>
              </a:rPr>
              <a:t>	E(</a:t>
            </a:r>
            <a:r>
              <a:rPr lang="fr-CH" sz="1800" i="1">
                <a:latin typeface="Times New Roman" panose="02020603050405020304" pitchFamily="18" charset="0"/>
                <a:cs typeface="Times New Roman" panose="02020603050405020304" pitchFamily="18" charset="0"/>
              </a:rPr>
              <a:t>Y</a:t>
            </a:r>
            <a:r>
              <a:rPr lang="fr-CH" sz="1800">
                <a:latin typeface="Times New Roman" panose="02020603050405020304" pitchFamily="18" charset="0"/>
                <a:cs typeface="Times New Roman" panose="02020603050405020304" pitchFamily="18" charset="0"/>
              </a:rPr>
              <a:t>) = </a:t>
            </a:r>
            <a:r>
              <a:rPr lang="el-GR" sz="1800" i="1">
                <a:latin typeface="Times New Roman" panose="02020603050405020304" pitchFamily="18" charset="0"/>
                <a:cs typeface="Times New Roman" panose="02020603050405020304" pitchFamily="18" charset="0"/>
              </a:rPr>
              <a:t>β</a:t>
            </a:r>
            <a:r>
              <a:rPr lang="fr-CH" sz="1800" i="1" baseline="-25000">
                <a:latin typeface="Times New Roman" panose="02020603050405020304" pitchFamily="18" charset="0"/>
                <a:cs typeface="Times New Roman" panose="02020603050405020304" pitchFamily="18" charset="0"/>
              </a:rPr>
              <a:t>0</a:t>
            </a:r>
            <a:r>
              <a:rPr lang="fr-CH" sz="1800" i="1">
                <a:latin typeface="Times New Roman" panose="02020603050405020304" pitchFamily="18" charset="0"/>
                <a:cs typeface="Times New Roman" panose="02020603050405020304" pitchFamily="18" charset="0"/>
              </a:rPr>
              <a:t> </a:t>
            </a:r>
            <a:r>
              <a:rPr lang="fr-CH" sz="1800">
                <a:latin typeface="Times New Roman" panose="02020603050405020304" pitchFamily="18" charset="0"/>
                <a:cs typeface="Times New Roman" panose="02020603050405020304" pitchFamily="18" charset="0"/>
              </a:rPr>
              <a:t>+ </a:t>
            </a:r>
            <a:r>
              <a:rPr lang="el-GR" sz="1800" i="1">
                <a:latin typeface="Times New Roman" panose="02020603050405020304" pitchFamily="18" charset="0"/>
                <a:cs typeface="Times New Roman" panose="02020603050405020304" pitchFamily="18" charset="0"/>
              </a:rPr>
              <a:t>β</a:t>
            </a:r>
            <a:r>
              <a:rPr lang="fr-CH" sz="1800" i="1" baseline="-25000">
                <a:latin typeface="Times New Roman" panose="02020603050405020304" pitchFamily="18" charset="0"/>
                <a:cs typeface="Times New Roman" panose="02020603050405020304" pitchFamily="18" charset="0"/>
              </a:rPr>
              <a:t>1</a:t>
            </a:r>
            <a:r>
              <a:rPr lang="fr-CH" sz="1800" i="1">
                <a:latin typeface="Times New Roman" panose="02020603050405020304" pitchFamily="18" charset="0"/>
                <a:cs typeface="Times New Roman" panose="02020603050405020304" pitchFamily="18" charset="0"/>
              </a:rPr>
              <a:t>X </a:t>
            </a:r>
            <a:r>
              <a:rPr lang="fr-CH" sz="1800">
                <a:latin typeface="Times New Roman" panose="02020603050405020304" pitchFamily="18" charset="0"/>
                <a:cs typeface="Times New Roman" panose="02020603050405020304" pitchFamily="18" charset="0"/>
              </a:rPr>
              <a:t>+ </a:t>
            </a:r>
            <a:r>
              <a:rPr lang="el-GR" sz="1800" i="1">
                <a:latin typeface="Times New Roman" panose="02020603050405020304" pitchFamily="18" charset="0"/>
                <a:cs typeface="Times New Roman" panose="02020603050405020304" pitchFamily="18" charset="0"/>
              </a:rPr>
              <a:t>β</a:t>
            </a:r>
            <a:r>
              <a:rPr lang="fr-CH" sz="1800" i="1" baseline="-25000">
                <a:latin typeface="Times New Roman" panose="02020603050405020304" pitchFamily="18" charset="0"/>
                <a:cs typeface="Times New Roman" panose="02020603050405020304" pitchFamily="18" charset="0"/>
              </a:rPr>
              <a:t>2</a:t>
            </a:r>
            <a:r>
              <a:rPr lang="fr-CH" sz="1800" i="1">
                <a:latin typeface="Times New Roman" panose="02020603050405020304" pitchFamily="18" charset="0"/>
                <a:cs typeface="Times New Roman" panose="02020603050405020304" pitchFamily="18" charset="0"/>
              </a:rPr>
              <a:t>X</a:t>
            </a:r>
            <a:r>
              <a:rPr lang="fr-CH" sz="1800" i="1" baseline="30000">
                <a:latin typeface="Times New Roman" panose="02020603050405020304" pitchFamily="18" charset="0"/>
                <a:cs typeface="Times New Roman" panose="02020603050405020304" pitchFamily="18" charset="0"/>
              </a:rPr>
              <a:t>2</a:t>
            </a:r>
            <a:r>
              <a:rPr lang="fr-CH" sz="1800" i="1">
                <a:latin typeface="Times New Roman" panose="02020603050405020304" pitchFamily="18" charset="0"/>
                <a:cs typeface="Times New Roman" panose="02020603050405020304" pitchFamily="18" charset="0"/>
              </a:rPr>
              <a:t>		</a:t>
            </a:r>
            <a:r>
              <a:rPr lang="fr-CH" sz="1800">
                <a:latin typeface="Times New Roman" panose="02020603050405020304" pitchFamily="18" charset="0"/>
                <a:cs typeface="Times New Roman" panose="02020603050405020304" pitchFamily="18" charset="0"/>
              </a:rPr>
              <a:t>What is the interpretation of </a:t>
            </a:r>
            <a:r>
              <a:rPr lang="el-GR" sz="1800" i="1">
                <a:latin typeface="Times New Roman" panose="02020603050405020304" pitchFamily="18" charset="0"/>
                <a:cs typeface="Times New Roman" panose="02020603050405020304" pitchFamily="18" charset="0"/>
              </a:rPr>
              <a:t>β</a:t>
            </a:r>
            <a:r>
              <a:rPr lang="fr-CH" sz="1800" i="1" baseline="-25000">
                <a:latin typeface="Times New Roman" panose="02020603050405020304" pitchFamily="18" charset="0"/>
                <a:cs typeface="Times New Roman" panose="02020603050405020304" pitchFamily="18" charset="0"/>
              </a:rPr>
              <a:t>2</a:t>
            </a:r>
            <a:r>
              <a:rPr lang="fr-CH" sz="1800">
                <a:latin typeface="Times New Roman" panose="02020603050405020304" pitchFamily="18" charset="0"/>
                <a:cs typeface="Times New Roman" panose="02020603050405020304" pitchFamily="18" charset="0"/>
              </a:rPr>
              <a:t>...?</a:t>
            </a:r>
          </a:p>
          <a:p>
            <a:endParaRPr lang="fr-CH" sz="18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2803069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00200"/>
            <a:ext cx="8229600" cy="4925144"/>
          </a:xfrm>
        </p:spPr>
        <p:txBody>
          <a:bodyPr>
            <a:normAutofit/>
          </a:bodyPr>
          <a:lstStyle/>
          <a:p>
            <a:r>
              <a:rPr lang="fr-CH" sz="1800" dirty="0" err="1">
                <a:latin typeface="Times New Roman" panose="02020603050405020304" pitchFamily="18" charset="0"/>
                <a:cs typeface="Times New Roman" panose="02020603050405020304" pitchFamily="18" charset="0"/>
              </a:rPr>
              <a:t>Unfortunately</a:t>
            </a:r>
            <a:r>
              <a:rPr lang="fr-CH" sz="1800" dirty="0">
                <a:latin typeface="Times New Roman" panose="02020603050405020304" pitchFamily="18" charset="0"/>
                <a:cs typeface="Times New Roman" panose="02020603050405020304" pitchFamily="18" charset="0"/>
              </a:rPr>
              <a:t>, </a:t>
            </a:r>
            <a:r>
              <a:rPr lang="fr-CH" sz="1800" dirty="0" err="1">
                <a:latin typeface="Times New Roman" panose="02020603050405020304" pitchFamily="18" charset="0"/>
                <a:cs typeface="Times New Roman" panose="02020603050405020304" pitchFamily="18" charset="0"/>
              </a:rPr>
              <a:t>parameters</a:t>
            </a:r>
            <a:r>
              <a:rPr lang="fr-CH" sz="1800" dirty="0">
                <a:latin typeface="Times New Roman" panose="02020603050405020304" pitchFamily="18" charset="0"/>
                <a:cs typeface="Times New Roman" panose="02020603050405020304" pitchFamily="18" charset="0"/>
              </a:rPr>
              <a:t> </a:t>
            </a:r>
            <a:r>
              <a:rPr lang="fr-CH" sz="1800" dirty="0" err="1">
                <a:latin typeface="Times New Roman" panose="02020603050405020304" pitchFamily="18" charset="0"/>
                <a:cs typeface="Times New Roman" panose="02020603050405020304" pitchFamily="18" charset="0"/>
              </a:rPr>
              <a:t>related</a:t>
            </a:r>
            <a:r>
              <a:rPr lang="fr-CH" sz="1800" dirty="0">
                <a:latin typeface="Times New Roman" panose="02020603050405020304" pitchFamily="18" charset="0"/>
                <a:cs typeface="Times New Roman" panose="02020603050405020304" pitchFamily="18" charset="0"/>
              </a:rPr>
              <a:t> to </a:t>
            </a:r>
            <a:r>
              <a:rPr lang="fr-CH" sz="1800" dirty="0" err="1">
                <a:latin typeface="Times New Roman" panose="02020603050405020304" pitchFamily="18" charset="0"/>
                <a:cs typeface="Times New Roman" panose="02020603050405020304" pitchFamily="18" charset="0"/>
              </a:rPr>
              <a:t>curves</a:t>
            </a:r>
            <a:r>
              <a:rPr lang="fr-CH" sz="1800" dirty="0">
                <a:latin typeface="Times New Roman" panose="02020603050405020304" pitchFamily="18" charset="0"/>
                <a:cs typeface="Times New Roman" panose="02020603050405020304" pitchFamily="18" charset="0"/>
              </a:rPr>
              <a:t> or </a:t>
            </a:r>
            <a:r>
              <a:rPr lang="fr-CH" sz="1800" dirty="0" err="1">
                <a:latin typeface="Times New Roman" panose="02020603050405020304" pitchFamily="18" charset="0"/>
                <a:cs typeface="Times New Roman" panose="02020603050405020304" pitchFamily="18" charset="0"/>
              </a:rPr>
              <a:t>even</a:t>
            </a:r>
            <a:r>
              <a:rPr lang="fr-CH" sz="1800" dirty="0">
                <a:latin typeface="Times New Roman" panose="02020603050405020304" pitchFamily="18" charset="0"/>
                <a:cs typeface="Times New Roman" panose="02020603050405020304" pitchFamily="18" charset="0"/>
              </a:rPr>
              <a:t> </a:t>
            </a:r>
            <a:r>
              <a:rPr lang="fr-CH" sz="1800" dirty="0" err="1">
                <a:latin typeface="Times New Roman" panose="02020603050405020304" pitchFamily="18" charset="0"/>
                <a:cs typeface="Times New Roman" panose="02020603050405020304" pitchFamily="18" charset="0"/>
              </a:rPr>
              <a:t>nonlinear</a:t>
            </a:r>
            <a:r>
              <a:rPr lang="fr-CH" sz="1800" dirty="0">
                <a:latin typeface="Times New Roman" panose="02020603050405020304" pitchFamily="18" charset="0"/>
                <a:cs typeface="Times New Roman" panose="02020603050405020304" pitchFamily="18" charset="0"/>
              </a:rPr>
              <a:t> </a:t>
            </a:r>
            <a:r>
              <a:rPr lang="fr-CH" sz="1800" dirty="0" err="1">
                <a:latin typeface="Times New Roman" panose="02020603050405020304" pitchFamily="18" charset="0"/>
                <a:cs typeface="Times New Roman" panose="02020603050405020304" pitchFamily="18" charset="0"/>
              </a:rPr>
              <a:t>parameters</a:t>
            </a:r>
            <a:r>
              <a:rPr lang="fr-CH" sz="1800" dirty="0">
                <a:latin typeface="Times New Roman" panose="02020603050405020304" pitchFamily="18" charset="0"/>
                <a:cs typeface="Times New Roman" panose="02020603050405020304" pitchFamily="18" charset="0"/>
              </a:rPr>
              <a:t> are </a:t>
            </a:r>
            <a:r>
              <a:rPr lang="fr-CH" sz="1800" dirty="0" err="1">
                <a:latin typeface="Times New Roman" panose="02020603050405020304" pitchFamily="18" charset="0"/>
                <a:cs typeface="Times New Roman" panose="02020603050405020304" pitchFamily="18" charset="0"/>
              </a:rPr>
              <a:t>difficult</a:t>
            </a:r>
            <a:r>
              <a:rPr lang="fr-CH" sz="1800" dirty="0">
                <a:latin typeface="Times New Roman" panose="02020603050405020304" pitchFamily="18" charset="0"/>
                <a:cs typeface="Times New Roman" panose="02020603050405020304" pitchFamily="18" charset="0"/>
              </a:rPr>
              <a:t> to </a:t>
            </a:r>
            <a:r>
              <a:rPr lang="fr-CH" sz="1800" dirty="0" err="1">
                <a:latin typeface="Times New Roman" panose="02020603050405020304" pitchFamily="18" charset="0"/>
                <a:cs typeface="Times New Roman" panose="02020603050405020304" pitchFamily="18" charset="0"/>
              </a:rPr>
              <a:t>interpret</a:t>
            </a:r>
            <a:r>
              <a:rPr lang="fr-CH" sz="1800" dirty="0">
                <a:latin typeface="Times New Roman" panose="02020603050405020304" pitchFamily="18" charset="0"/>
                <a:cs typeface="Times New Roman" panose="02020603050405020304" pitchFamily="18" charset="0"/>
              </a:rPr>
              <a:t>. One solution </a:t>
            </a:r>
            <a:r>
              <a:rPr lang="fr-CH" sz="1800" dirty="0" err="1">
                <a:latin typeface="Times New Roman" panose="02020603050405020304" pitchFamily="18" charset="0"/>
                <a:cs typeface="Times New Roman" panose="02020603050405020304" pitchFamily="18" charset="0"/>
              </a:rPr>
              <a:t>is</a:t>
            </a:r>
            <a:r>
              <a:rPr lang="fr-CH" sz="1800" dirty="0">
                <a:latin typeface="Times New Roman" panose="02020603050405020304" pitchFamily="18" charset="0"/>
                <a:cs typeface="Times New Roman" panose="02020603050405020304" pitchFamily="18" charset="0"/>
              </a:rPr>
              <a:t> to </a:t>
            </a:r>
            <a:r>
              <a:rPr lang="fr-CH" sz="1800" dirty="0" err="1">
                <a:latin typeface="Times New Roman" panose="02020603050405020304" pitchFamily="18" charset="0"/>
                <a:cs typeface="Times New Roman" panose="02020603050405020304" pitchFamily="18" charset="0"/>
              </a:rPr>
              <a:t>approximate</a:t>
            </a:r>
            <a:r>
              <a:rPr lang="fr-CH" sz="1800" i="1" dirty="0">
                <a:latin typeface="Times New Roman" panose="02020603050405020304" pitchFamily="18" charset="0"/>
                <a:cs typeface="Times New Roman" panose="02020603050405020304" pitchFamily="18" charset="0"/>
              </a:rPr>
              <a:t> </a:t>
            </a:r>
            <a:r>
              <a:rPr lang="fr-CH" sz="1800" dirty="0">
                <a:latin typeface="Times New Roman" panose="02020603050405020304" pitchFamily="18" charset="0"/>
                <a:cs typeface="Times New Roman" panose="02020603050405020304" pitchFamily="18" charset="0"/>
              </a:rPr>
              <a:t>a </a:t>
            </a:r>
            <a:r>
              <a:rPr lang="fr-CH" sz="1800" dirty="0" err="1">
                <a:latin typeface="Times New Roman" panose="02020603050405020304" pitchFamily="18" charset="0"/>
                <a:cs typeface="Times New Roman" panose="02020603050405020304" pitchFamily="18" charset="0"/>
              </a:rPr>
              <a:t>curve</a:t>
            </a:r>
            <a:r>
              <a:rPr lang="fr-CH" sz="1800" dirty="0">
                <a:latin typeface="Times New Roman" panose="02020603050405020304" pitchFamily="18" charset="0"/>
                <a:cs typeface="Times New Roman" panose="02020603050405020304" pitchFamily="18" charset="0"/>
              </a:rPr>
              <a:t> by a </a:t>
            </a:r>
            <a:r>
              <a:rPr lang="fr-CH" sz="1800" dirty="0" err="1">
                <a:solidFill>
                  <a:srgbClr val="0070C0"/>
                </a:solidFill>
                <a:latin typeface="Times New Roman" panose="02020603050405020304" pitchFamily="18" charset="0"/>
                <a:cs typeface="Times New Roman" panose="02020603050405020304" pitchFamily="18" charset="0"/>
              </a:rPr>
              <a:t>piecewise</a:t>
            </a:r>
            <a:r>
              <a:rPr lang="fr-CH" sz="1800" dirty="0">
                <a:solidFill>
                  <a:srgbClr val="0070C0"/>
                </a:solidFill>
                <a:latin typeface="Times New Roman" panose="02020603050405020304" pitchFamily="18" charset="0"/>
                <a:cs typeface="Times New Roman" panose="02020603050405020304" pitchFamily="18" charset="0"/>
              </a:rPr>
              <a:t> </a:t>
            </a:r>
            <a:r>
              <a:rPr lang="fr-CH" sz="1800" dirty="0" err="1">
                <a:solidFill>
                  <a:srgbClr val="0070C0"/>
                </a:solidFill>
                <a:latin typeface="Times New Roman" panose="02020603050405020304" pitchFamily="18" charset="0"/>
                <a:cs typeface="Times New Roman" panose="02020603050405020304" pitchFamily="18" charset="0"/>
              </a:rPr>
              <a:t>linear</a:t>
            </a:r>
            <a:r>
              <a:rPr lang="fr-CH" sz="1800" dirty="0">
                <a:solidFill>
                  <a:srgbClr val="0070C0"/>
                </a:solidFill>
                <a:latin typeface="Times New Roman" panose="02020603050405020304" pitchFamily="18" charset="0"/>
                <a:cs typeface="Times New Roman" panose="02020603050405020304" pitchFamily="18" charset="0"/>
              </a:rPr>
              <a:t> </a:t>
            </a:r>
            <a:r>
              <a:rPr lang="fr-CH" sz="1800" dirty="0" err="1">
                <a:solidFill>
                  <a:srgbClr val="0070C0"/>
                </a:solidFill>
                <a:latin typeface="Times New Roman" panose="02020603050405020304" pitchFamily="18" charset="0"/>
                <a:cs typeface="Times New Roman" panose="02020603050405020304" pitchFamily="18" charset="0"/>
              </a:rPr>
              <a:t>function</a:t>
            </a:r>
            <a:r>
              <a:rPr lang="fr-CH" sz="1800" dirty="0">
                <a:latin typeface="Times New Roman" panose="02020603050405020304" pitchFamily="18" charset="0"/>
                <a:cs typeface="Times New Roman" panose="02020603050405020304" pitchFamily="18" charset="0"/>
              </a:rPr>
              <a:t>:</a:t>
            </a:r>
          </a:p>
          <a:p>
            <a:endParaRPr lang="fr-CH" sz="1800" dirty="0">
              <a:latin typeface="Times New Roman" panose="02020603050405020304" pitchFamily="18" charset="0"/>
              <a:cs typeface="Times New Roman" panose="02020603050405020304" pitchFamily="18" charset="0"/>
            </a:endParaRPr>
          </a:p>
          <a:p>
            <a:endParaRPr lang="fr-CH" sz="1800" dirty="0">
              <a:latin typeface="Times New Roman" panose="02020603050405020304" pitchFamily="18" charset="0"/>
              <a:cs typeface="Times New Roman" panose="02020603050405020304" pitchFamily="18" charset="0"/>
            </a:endParaRPr>
          </a:p>
          <a:p>
            <a:endParaRPr lang="fr-CH" sz="1800" dirty="0">
              <a:latin typeface="Times New Roman" panose="02020603050405020304" pitchFamily="18" charset="0"/>
              <a:cs typeface="Times New Roman" panose="02020603050405020304" pitchFamily="18" charset="0"/>
            </a:endParaRPr>
          </a:p>
        </p:txBody>
      </p:sp>
      <p:sp>
        <p:nvSpPr>
          <p:cNvPr id="4" name="TextBox 3"/>
          <p:cNvSpPr txBox="1"/>
          <p:nvPr/>
        </p:nvSpPr>
        <p:spPr>
          <a:xfrm>
            <a:off x="426129" y="188640"/>
            <a:ext cx="8178319" cy="584775"/>
          </a:xfrm>
          <a:prstGeom prst="rect">
            <a:avLst/>
          </a:prstGeom>
          <a:noFill/>
        </p:spPr>
        <p:txBody>
          <a:bodyPr wrap="square" rtlCol="0">
            <a:spAutoFit/>
          </a:bodyPr>
          <a:lstStyle/>
          <a:p>
            <a:r>
              <a:rPr lang="fr-CH" sz="3200">
                <a:solidFill>
                  <a:schemeClr val="tx2">
                    <a:lumMod val="75000"/>
                  </a:schemeClr>
                </a:solidFill>
                <a:latin typeface="Tw Cen MT" panose="020B0602020104020603" pitchFamily="34" charset="0"/>
              </a:rPr>
              <a:t>Dealing with curves – A solution?</a:t>
            </a:r>
            <a:endParaRPr lang="en-GB" sz="3200">
              <a:solidFill>
                <a:schemeClr val="tx2">
                  <a:lumMod val="75000"/>
                </a:schemeClr>
              </a:solidFill>
              <a:latin typeface="Tw Cen MT" panose="020B0602020104020603" pitchFamily="34" charset="0"/>
            </a:endParaRPr>
          </a:p>
        </p:txBody>
      </p:sp>
      <p:cxnSp>
        <p:nvCxnSpPr>
          <p:cNvPr id="5" name="Straight Connector 4"/>
          <p:cNvCxnSpPr/>
          <p:nvPr/>
        </p:nvCxnSpPr>
        <p:spPr>
          <a:xfrm>
            <a:off x="395536" y="908720"/>
            <a:ext cx="8280920" cy="0"/>
          </a:xfrm>
          <a:prstGeom prst="line">
            <a:avLst/>
          </a:prstGeom>
          <a:ln w="28575">
            <a:solidFill>
              <a:schemeClr val="bg2">
                <a:lumMod val="25000"/>
              </a:schemeClr>
            </a:solidFill>
            <a:prstDash val="sysDot"/>
          </a:ln>
        </p:spPr>
        <p:style>
          <a:lnRef idx="1">
            <a:schemeClr val="accent1"/>
          </a:lnRef>
          <a:fillRef idx="0">
            <a:schemeClr val="accent1"/>
          </a:fillRef>
          <a:effectRef idx="0">
            <a:schemeClr val="accent1"/>
          </a:effectRef>
          <a:fontRef idx="minor">
            <a:schemeClr val="tx1"/>
          </a:fontRef>
        </p:style>
      </p:cxn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67744" y="2708920"/>
            <a:ext cx="4621608" cy="3816424"/>
          </a:xfrm>
          <a:prstGeom prst="rect">
            <a:avLst/>
          </a:prstGeom>
        </p:spPr>
      </p:pic>
    </p:spTree>
    <p:extLst>
      <p:ext uri="{BB962C8B-B14F-4D97-AF65-F5344CB8AC3E}">
        <p14:creationId xmlns:p14="http://schemas.microsoft.com/office/powerpoint/2010/main" val="77873557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00200"/>
            <a:ext cx="8229600" cy="4925144"/>
          </a:xfrm>
        </p:spPr>
        <p:txBody>
          <a:bodyPr>
            <a:normAutofit/>
          </a:bodyPr>
          <a:lstStyle/>
          <a:p>
            <a:r>
              <a:rPr lang="fr-CH" sz="1800">
                <a:latin typeface="Times New Roman" panose="02020603050405020304" pitchFamily="18" charset="0"/>
                <a:cs typeface="Times New Roman" panose="02020603050405020304" pitchFamily="18" charset="0"/>
              </a:rPr>
              <a:t>As an approximation, this model is actually quite good. The interpretation is identical to that of linear slopes, except now we have a different slope before and after the change point.</a:t>
            </a:r>
          </a:p>
          <a:p>
            <a:endParaRPr lang="fr-CH" sz="1800">
              <a:latin typeface="Times New Roman" panose="02020603050405020304" pitchFamily="18" charset="0"/>
              <a:cs typeface="Times New Roman" panose="02020603050405020304" pitchFamily="18" charset="0"/>
            </a:endParaRPr>
          </a:p>
          <a:p>
            <a:endParaRPr lang="fr-CH" sz="1800">
              <a:latin typeface="Times New Roman" panose="02020603050405020304" pitchFamily="18" charset="0"/>
              <a:cs typeface="Times New Roman" panose="02020603050405020304" pitchFamily="18" charset="0"/>
            </a:endParaRPr>
          </a:p>
          <a:p>
            <a:endParaRPr lang="fr-CH" sz="1800">
              <a:latin typeface="Times New Roman" panose="02020603050405020304" pitchFamily="18" charset="0"/>
              <a:cs typeface="Times New Roman" panose="02020603050405020304" pitchFamily="18" charset="0"/>
            </a:endParaRPr>
          </a:p>
        </p:txBody>
      </p:sp>
      <p:sp>
        <p:nvSpPr>
          <p:cNvPr id="4" name="TextBox 3"/>
          <p:cNvSpPr txBox="1"/>
          <p:nvPr/>
        </p:nvSpPr>
        <p:spPr>
          <a:xfrm>
            <a:off x="426129" y="188640"/>
            <a:ext cx="8178319" cy="584775"/>
          </a:xfrm>
          <a:prstGeom prst="rect">
            <a:avLst/>
          </a:prstGeom>
          <a:noFill/>
        </p:spPr>
        <p:txBody>
          <a:bodyPr wrap="square" rtlCol="0">
            <a:spAutoFit/>
          </a:bodyPr>
          <a:lstStyle/>
          <a:p>
            <a:r>
              <a:rPr lang="fr-CH" sz="3200">
                <a:solidFill>
                  <a:schemeClr val="tx2">
                    <a:lumMod val="75000"/>
                  </a:schemeClr>
                </a:solidFill>
                <a:latin typeface="Tw Cen MT" panose="020B0602020104020603" pitchFamily="34" charset="0"/>
              </a:rPr>
              <a:t>Dealing with curves – A solution?</a:t>
            </a:r>
            <a:endParaRPr lang="en-GB" sz="3200">
              <a:solidFill>
                <a:schemeClr val="tx2">
                  <a:lumMod val="75000"/>
                </a:schemeClr>
              </a:solidFill>
              <a:latin typeface="Tw Cen MT" panose="020B0602020104020603" pitchFamily="34" charset="0"/>
            </a:endParaRPr>
          </a:p>
        </p:txBody>
      </p:sp>
      <p:cxnSp>
        <p:nvCxnSpPr>
          <p:cNvPr id="5" name="Straight Connector 4"/>
          <p:cNvCxnSpPr/>
          <p:nvPr/>
        </p:nvCxnSpPr>
        <p:spPr>
          <a:xfrm>
            <a:off x="395536" y="908720"/>
            <a:ext cx="8280920" cy="0"/>
          </a:xfrm>
          <a:prstGeom prst="line">
            <a:avLst/>
          </a:prstGeom>
          <a:ln w="28575">
            <a:solidFill>
              <a:schemeClr val="bg2">
                <a:lumMod val="25000"/>
              </a:schemeClr>
            </a:solidFill>
            <a:prstDash val="sysDot"/>
          </a:ln>
        </p:spPr>
        <p:style>
          <a:lnRef idx="1">
            <a:schemeClr val="accent1"/>
          </a:lnRef>
          <a:fillRef idx="0">
            <a:schemeClr val="accent1"/>
          </a:fillRef>
          <a:effectRef idx="0">
            <a:schemeClr val="accent1"/>
          </a:effectRef>
          <a:fontRef idx="minor">
            <a:schemeClr val="tx1"/>
          </a:fontRef>
        </p:style>
      </p:cxn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67744" y="2708920"/>
            <a:ext cx="4621607" cy="3816424"/>
          </a:xfrm>
          <a:prstGeom prst="rect">
            <a:avLst/>
          </a:prstGeom>
        </p:spPr>
      </p:pic>
    </p:spTree>
    <p:extLst>
      <p:ext uri="{BB962C8B-B14F-4D97-AF65-F5344CB8AC3E}">
        <p14:creationId xmlns:p14="http://schemas.microsoft.com/office/powerpoint/2010/main" val="31486958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AE6ADDE-936A-4C93-A77C-731DE8F7A69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92079" y="1600200"/>
            <a:ext cx="2994721" cy="2256986"/>
          </a:xfrm>
          <a:prstGeom prst="rect">
            <a:avLst/>
          </a:prstGeom>
          <a:effectLst/>
        </p:spPr>
      </p:pic>
      <p:sp>
        <p:nvSpPr>
          <p:cNvPr id="3" name="Content Placeholder 2"/>
          <p:cNvSpPr>
            <a:spLocks noGrp="1"/>
          </p:cNvSpPr>
          <p:nvPr>
            <p:ph idx="1"/>
          </p:nvPr>
        </p:nvSpPr>
        <p:spPr>
          <a:xfrm>
            <a:off x="457200" y="1600200"/>
            <a:ext cx="4906888" cy="2764903"/>
          </a:xfrm>
        </p:spPr>
        <p:txBody>
          <a:bodyPr>
            <a:normAutofit/>
          </a:bodyPr>
          <a:lstStyle/>
          <a:p>
            <a:r>
              <a:rPr lang="fr-CH" sz="1800" dirty="0" err="1">
                <a:latin typeface="Times New Roman" panose="02020603050405020304" pitchFamily="18" charset="0"/>
                <a:cs typeface="Times New Roman" panose="02020603050405020304" pitchFamily="18" charset="0"/>
              </a:rPr>
              <a:t>Piecewise</a:t>
            </a:r>
            <a:r>
              <a:rPr lang="fr-CH" sz="1800" dirty="0">
                <a:latin typeface="Times New Roman" panose="02020603050405020304" pitchFamily="18" charset="0"/>
                <a:cs typeface="Times New Roman" panose="02020603050405020304" pitchFamily="18" charset="0"/>
              </a:rPr>
              <a:t> </a:t>
            </a:r>
            <a:r>
              <a:rPr lang="fr-CH" sz="1800" dirty="0" err="1">
                <a:latin typeface="Times New Roman" panose="02020603050405020304" pitchFamily="18" charset="0"/>
                <a:cs typeface="Times New Roman" panose="02020603050405020304" pitchFamily="18" charset="0"/>
              </a:rPr>
              <a:t>functions</a:t>
            </a:r>
            <a:r>
              <a:rPr lang="fr-CH" sz="1800" dirty="0">
                <a:latin typeface="Times New Roman" panose="02020603050405020304" pitchFamily="18" charset="0"/>
                <a:cs typeface="Times New Roman" panose="02020603050405020304" pitchFamily="18" charset="0"/>
              </a:rPr>
              <a:t> are </a:t>
            </a:r>
            <a:r>
              <a:rPr lang="fr-CH" sz="1800" dirty="0" err="1">
                <a:latin typeface="Times New Roman" panose="02020603050405020304" pitchFamily="18" charset="0"/>
                <a:cs typeface="Times New Roman" panose="02020603050405020304" pitchFamily="18" charset="0"/>
              </a:rPr>
              <a:t>called</a:t>
            </a:r>
            <a:r>
              <a:rPr lang="fr-CH" sz="1800" dirty="0">
                <a:latin typeface="Times New Roman" panose="02020603050405020304" pitchFamily="18" charset="0"/>
                <a:cs typeface="Times New Roman" panose="02020603050405020304" pitchFamily="18" charset="0"/>
              </a:rPr>
              <a:t> </a:t>
            </a:r>
            <a:r>
              <a:rPr lang="fr-CH" sz="1800" dirty="0" err="1">
                <a:solidFill>
                  <a:srgbClr val="0070C0"/>
                </a:solidFill>
                <a:latin typeface="Times New Roman" panose="02020603050405020304" pitchFamily="18" charset="0"/>
                <a:cs typeface="Times New Roman" panose="02020603050405020304" pitchFamily="18" charset="0"/>
              </a:rPr>
              <a:t>splines</a:t>
            </a:r>
            <a:r>
              <a:rPr lang="fr-CH" sz="1800" dirty="0">
                <a:latin typeface="Times New Roman" panose="02020603050405020304" pitchFamily="18" charset="0"/>
                <a:cs typeface="Times New Roman" panose="02020603050405020304" pitchFamily="18" charset="0"/>
              </a:rPr>
              <a:t>. In the </a:t>
            </a:r>
            <a:r>
              <a:rPr lang="fr-CH" sz="1800" dirty="0" err="1">
                <a:latin typeface="Times New Roman" panose="02020603050405020304" pitchFamily="18" charset="0"/>
                <a:cs typeface="Times New Roman" panose="02020603050405020304" pitchFamily="18" charset="0"/>
              </a:rPr>
              <a:t>previous</a:t>
            </a:r>
            <a:r>
              <a:rPr lang="fr-CH" sz="1800" dirty="0">
                <a:latin typeface="Times New Roman" panose="02020603050405020304" pitchFamily="18" charset="0"/>
                <a:cs typeface="Times New Roman" panose="02020603050405020304" pitchFamily="18" charset="0"/>
              </a:rPr>
              <a:t> </a:t>
            </a:r>
            <a:r>
              <a:rPr lang="fr-CH" sz="1800" dirty="0" err="1">
                <a:latin typeface="Times New Roman" panose="02020603050405020304" pitchFamily="18" charset="0"/>
                <a:cs typeface="Times New Roman" panose="02020603050405020304" pitchFamily="18" charset="0"/>
              </a:rPr>
              <a:t>example</a:t>
            </a:r>
            <a:r>
              <a:rPr lang="fr-CH" sz="1800" dirty="0">
                <a:latin typeface="Times New Roman" panose="02020603050405020304" pitchFamily="18" charset="0"/>
                <a:cs typeface="Times New Roman" panose="02020603050405020304" pitchFamily="18" charset="0"/>
              </a:rPr>
              <a:t>, </a:t>
            </a:r>
            <a:r>
              <a:rPr lang="fr-CH" sz="1800" dirty="0" err="1">
                <a:latin typeface="Times New Roman" panose="02020603050405020304" pitchFamily="18" charset="0"/>
                <a:cs typeface="Times New Roman" panose="02020603050405020304" pitchFamily="18" charset="0"/>
              </a:rPr>
              <a:t>we</a:t>
            </a:r>
            <a:r>
              <a:rPr lang="fr-CH" sz="1800" dirty="0">
                <a:latin typeface="Times New Roman" panose="02020603050405020304" pitchFamily="18" charset="0"/>
                <a:cs typeface="Times New Roman" panose="02020603050405020304" pitchFamily="18" charset="0"/>
              </a:rPr>
              <a:t> </a:t>
            </a:r>
            <a:r>
              <a:rPr lang="fr-CH" sz="1800" dirty="0" err="1">
                <a:latin typeface="Times New Roman" panose="02020603050405020304" pitchFamily="18" charset="0"/>
                <a:cs typeface="Times New Roman" panose="02020603050405020304" pitchFamily="18" charset="0"/>
              </a:rPr>
              <a:t>fitted</a:t>
            </a:r>
            <a:r>
              <a:rPr lang="fr-CH" sz="1800" dirty="0">
                <a:latin typeface="Times New Roman" panose="02020603050405020304" pitchFamily="18" charset="0"/>
                <a:cs typeface="Times New Roman" panose="02020603050405020304" pitchFamily="18" charset="0"/>
              </a:rPr>
              <a:t> a </a:t>
            </a:r>
            <a:r>
              <a:rPr lang="fr-CH" sz="1800" dirty="0" err="1">
                <a:solidFill>
                  <a:srgbClr val="0070C0"/>
                </a:solidFill>
                <a:latin typeface="Times New Roman" panose="02020603050405020304" pitchFamily="18" charset="0"/>
                <a:cs typeface="Times New Roman" panose="02020603050405020304" pitchFamily="18" charset="0"/>
              </a:rPr>
              <a:t>linear</a:t>
            </a:r>
            <a:r>
              <a:rPr lang="fr-CH" sz="1800" dirty="0">
                <a:solidFill>
                  <a:srgbClr val="0070C0"/>
                </a:solidFill>
                <a:latin typeface="Times New Roman" panose="02020603050405020304" pitchFamily="18" charset="0"/>
                <a:cs typeface="Times New Roman" panose="02020603050405020304" pitchFamily="18" charset="0"/>
              </a:rPr>
              <a:t> </a:t>
            </a:r>
            <a:r>
              <a:rPr lang="fr-CH" sz="1800" dirty="0" err="1">
                <a:solidFill>
                  <a:srgbClr val="0070C0"/>
                </a:solidFill>
                <a:latin typeface="Times New Roman" panose="02020603050405020304" pitchFamily="18" charset="0"/>
                <a:cs typeface="Times New Roman" panose="02020603050405020304" pitchFamily="18" charset="0"/>
              </a:rPr>
              <a:t>spline</a:t>
            </a:r>
            <a:r>
              <a:rPr lang="fr-CH" sz="1800" dirty="0">
                <a:latin typeface="Times New Roman" panose="02020603050405020304" pitchFamily="18" charset="0"/>
                <a:cs typeface="Times New Roman" panose="02020603050405020304" pitchFamily="18" charset="0"/>
              </a:rPr>
              <a:t>, due to the </a:t>
            </a:r>
            <a:r>
              <a:rPr lang="fr-CH" sz="1800" dirty="0" err="1">
                <a:latin typeface="Times New Roman" panose="02020603050405020304" pitchFamily="18" charset="0"/>
                <a:cs typeface="Times New Roman" panose="02020603050405020304" pitchFamily="18" charset="0"/>
              </a:rPr>
              <a:t>pieces</a:t>
            </a:r>
            <a:r>
              <a:rPr lang="fr-CH" sz="1800" dirty="0">
                <a:latin typeface="Times New Roman" panose="02020603050405020304" pitchFamily="18" charset="0"/>
                <a:cs typeface="Times New Roman" panose="02020603050405020304" pitchFamily="18" charset="0"/>
              </a:rPr>
              <a:t> </a:t>
            </a:r>
            <a:r>
              <a:rPr lang="fr-CH" sz="1800" dirty="0" err="1">
                <a:latin typeface="Times New Roman" panose="02020603050405020304" pitchFamily="18" charset="0"/>
                <a:cs typeface="Times New Roman" panose="02020603050405020304" pitchFamily="18" charset="0"/>
              </a:rPr>
              <a:t>being</a:t>
            </a:r>
            <a:r>
              <a:rPr lang="fr-CH" sz="1800" dirty="0">
                <a:latin typeface="Times New Roman" panose="02020603050405020304" pitchFamily="18" charset="0"/>
                <a:cs typeface="Times New Roman" panose="02020603050405020304" pitchFamily="18" charset="0"/>
              </a:rPr>
              <a:t> </a:t>
            </a:r>
            <a:r>
              <a:rPr lang="fr-CH" sz="1800" dirty="0" err="1">
                <a:latin typeface="Times New Roman" panose="02020603050405020304" pitchFamily="18" charset="0"/>
                <a:cs typeface="Times New Roman" panose="02020603050405020304" pitchFamily="18" charset="0"/>
              </a:rPr>
              <a:t>linear</a:t>
            </a:r>
            <a:r>
              <a:rPr lang="fr-CH" sz="1800" dirty="0">
                <a:latin typeface="Times New Roman" panose="02020603050405020304" pitchFamily="18" charset="0"/>
                <a:cs typeface="Times New Roman" panose="02020603050405020304" pitchFamily="18" charset="0"/>
              </a:rPr>
              <a:t>.</a:t>
            </a:r>
          </a:p>
          <a:p>
            <a:endParaRPr lang="fr-CH" sz="1800" dirty="0">
              <a:latin typeface="Times New Roman" panose="02020603050405020304" pitchFamily="18" charset="0"/>
              <a:cs typeface="Times New Roman" panose="02020603050405020304" pitchFamily="18" charset="0"/>
            </a:endParaRPr>
          </a:p>
          <a:p>
            <a:r>
              <a:rPr lang="fr-CH" sz="1800" dirty="0" err="1">
                <a:latin typeface="Times New Roman" panose="02020603050405020304" pitchFamily="18" charset="0"/>
                <a:cs typeface="Times New Roman" panose="02020603050405020304" pitchFamily="18" charset="0"/>
              </a:rPr>
              <a:t>Often</a:t>
            </a:r>
            <a:r>
              <a:rPr lang="fr-CH" sz="1800" dirty="0">
                <a:latin typeface="Times New Roman" panose="02020603050405020304" pitchFamily="18" charset="0"/>
                <a:cs typeface="Times New Roman" panose="02020603050405020304" pitchFamily="18" charset="0"/>
              </a:rPr>
              <a:t> the </a:t>
            </a:r>
            <a:r>
              <a:rPr lang="fr-CH" sz="1800" dirty="0" err="1">
                <a:latin typeface="Times New Roman" panose="02020603050405020304" pitchFamily="18" charset="0"/>
                <a:cs typeface="Times New Roman" panose="02020603050405020304" pitchFamily="18" charset="0"/>
              </a:rPr>
              <a:t>pieces</a:t>
            </a:r>
            <a:r>
              <a:rPr lang="fr-CH" sz="1800" dirty="0">
                <a:latin typeface="Times New Roman" panose="02020603050405020304" pitchFamily="18" charset="0"/>
                <a:cs typeface="Times New Roman" panose="02020603050405020304" pitchFamily="18" charset="0"/>
              </a:rPr>
              <a:t> of </a:t>
            </a:r>
            <a:r>
              <a:rPr lang="fr-CH" sz="1800" dirty="0" err="1">
                <a:latin typeface="Times New Roman" panose="02020603050405020304" pitchFamily="18" charset="0"/>
                <a:cs typeface="Times New Roman" panose="02020603050405020304" pitchFamily="18" charset="0"/>
              </a:rPr>
              <a:t>splines</a:t>
            </a:r>
            <a:r>
              <a:rPr lang="fr-CH" sz="1800" dirty="0">
                <a:latin typeface="Times New Roman" panose="02020603050405020304" pitchFamily="18" charset="0"/>
                <a:cs typeface="Times New Roman" panose="02020603050405020304" pitchFamily="18" charset="0"/>
              </a:rPr>
              <a:t> are not </a:t>
            </a:r>
            <a:r>
              <a:rPr lang="fr-CH" sz="1800" dirty="0" err="1">
                <a:latin typeface="Times New Roman" panose="02020603050405020304" pitchFamily="18" charset="0"/>
                <a:cs typeface="Times New Roman" panose="02020603050405020304" pitchFamily="18" charset="0"/>
              </a:rPr>
              <a:t>linear</a:t>
            </a:r>
            <a:r>
              <a:rPr lang="fr-CH" sz="1800" dirty="0">
                <a:latin typeface="Times New Roman" panose="02020603050405020304" pitchFamily="18" charset="0"/>
                <a:cs typeface="Times New Roman" panose="02020603050405020304" pitchFamily="18" charset="0"/>
              </a:rPr>
              <a:t>, but the </a:t>
            </a:r>
            <a:r>
              <a:rPr lang="fr-CH" sz="1800" dirty="0" err="1">
                <a:latin typeface="Times New Roman" panose="02020603050405020304" pitchFamily="18" charset="0"/>
                <a:cs typeface="Times New Roman" panose="02020603050405020304" pitchFamily="18" charset="0"/>
              </a:rPr>
              <a:t>linear</a:t>
            </a:r>
            <a:r>
              <a:rPr lang="fr-CH" sz="1800" dirty="0">
                <a:latin typeface="Times New Roman" panose="02020603050405020304" pitchFamily="18" charset="0"/>
                <a:cs typeface="Times New Roman" panose="02020603050405020304" pitchFamily="18" charset="0"/>
              </a:rPr>
              <a:t> type </a:t>
            </a:r>
            <a:r>
              <a:rPr lang="fr-CH" sz="1800" dirty="0" err="1">
                <a:latin typeface="Times New Roman" panose="02020603050405020304" pitchFamily="18" charset="0"/>
                <a:cs typeface="Times New Roman" panose="02020603050405020304" pitchFamily="18" charset="0"/>
              </a:rPr>
              <a:t>is</a:t>
            </a:r>
            <a:r>
              <a:rPr lang="fr-CH" sz="1800" dirty="0">
                <a:latin typeface="Times New Roman" panose="02020603050405020304" pitchFamily="18" charset="0"/>
                <a:cs typeface="Times New Roman" panose="02020603050405020304" pitchFamily="18" charset="0"/>
              </a:rPr>
              <a:t> </a:t>
            </a:r>
            <a:r>
              <a:rPr lang="fr-CH" sz="1800" dirty="0" err="1">
                <a:latin typeface="Times New Roman" panose="02020603050405020304" pitchFamily="18" charset="0"/>
                <a:cs typeface="Times New Roman" panose="02020603050405020304" pitchFamily="18" charset="0"/>
              </a:rPr>
              <a:t>especially</a:t>
            </a:r>
            <a:r>
              <a:rPr lang="fr-CH" sz="1800" dirty="0">
                <a:latin typeface="Times New Roman" panose="02020603050405020304" pitchFamily="18" charset="0"/>
                <a:cs typeface="Times New Roman" panose="02020603050405020304" pitchFamily="18" charset="0"/>
              </a:rPr>
              <a:t> attractive due to </a:t>
            </a:r>
            <a:r>
              <a:rPr lang="fr-CH" sz="1800" dirty="0" err="1">
                <a:latin typeface="Times New Roman" panose="02020603050405020304" pitchFamily="18" charset="0"/>
                <a:cs typeface="Times New Roman" panose="02020603050405020304" pitchFamily="18" charset="0"/>
              </a:rPr>
              <a:t>its</a:t>
            </a:r>
            <a:r>
              <a:rPr lang="fr-CH" sz="1800" dirty="0">
                <a:latin typeface="Times New Roman" panose="02020603050405020304" pitchFamily="18" charset="0"/>
                <a:cs typeface="Times New Roman" panose="02020603050405020304" pitchFamily="18" charset="0"/>
              </a:rPr>
              <a:t> simple </a:t>
            </a:r>
            <a:r>
              <a:rPr lang="fr-CH" sz="1800" dirty="0" err="1">
                <a:latin typeface="Times New Roman" panose="02020603050405020304" pitchFamily="18" charset="0"/>
                <a:cs typeface="Times New Roman" panose="02020603050405020304" pitchFamily="18" charset="0"/>
              </a:rPr>
              <a:t>interpretation</a:t>
            </a:r>
            <a:r>
              <a:rPr lang="fr-CH" sz="1800" dirty="0">
                <a:latin typeface="Times New Roman" panose="02020603050405020304" pitchFamily="18" charset="0"/>
                <a:cs typeface="Times New Roman" panose="02020603050405020304" pitchFamily="18" charset="0"/>
              </a:rPr>
              <a:t> (i.e., constant rate of change for </a:t>
            </a:r>
            <a:r>
              <a:rPr lang="fr-CH" sz="1800" dirty="0" err="1">
                <a:latin typeface="Times New Roman" panose="02020603050405020304" pitchFamily="18" charset="0"/>
                <a:cs typeface="Times New Roman" panose="02020603050405020304" pitchFamily="18" charset="0"/>
              </a:rPr>
              <a:t>each</a:t>
            </a:r>
            <a:r>
              <a:rPr lang="fr-CH" sz="1800" dirty="0">
                <a:latin typeface="Times New Roman" panose="02020603050405020304" pitchFamily="18" charset="0"/>
                <a:cs typeface="Times New Roman" panose="02020603050405020304" pitchFamily="18" charset="0"/>
              </a:rPr>
              <a:t> </a:t>
            </a:r>
            <a:r>
              <a:rPr lang="fr-CH" sz="1800" dirty="0" err="1">
                <a:latin typeface="Times New Roman" panose="02020603050405020304" pitchFamily="18" charset="0"/>
                <a:cs typeface="Times New Roman" panose="02020603050405020304" pitchFamily="18" charset="0"/>
              </a:rPr>
              <a:t>piece</a:t>
            </a:r>
            <a:r>
              <a:rPr lang="fr-CH" sz="1800" dirty="0">
                <a:latin typeface="Times New Roman" panose="02020603050405020304" pitchFamily="18" charset="0"/>
                <a:cs typeface="Times New Roman" panose="02020603050405020304" pitchFamily="18" charset="0"/>
              </a:rPr>
              <a:t>).</a:t>
            </a:r>
          </a:p>
        </p:txBody>
      </p:sp>
      <p:sp>
        <p:nvSpPr>
          <p:cNvPr id="4" name="TextBox 3"/>
          <p:cNvSpPr txBox="1"/>
          <p:nvPr/>
        </p:nvSpPr>
        <p:spPr>
          <a:xfrm>
            <a:off x="426129" y="188640"/>
            <a:ext cx="8178319" cy="584775"/>
          </a:xfrm>
          <a:prstGeom prst="rect">
            <a:avLst/>
          </a:prstGeom>
          <a:noFill/>
        </p:spPr>
        <p:txBody>
          <a:bodyPr wrap="square" rtlCol="0">
            <a:spAutoFit/>
          </a:bodyPr>
          <a:lstStyle/>
          <a:p>
            <a:r>
              <a:rPr lang="fr-CH" sz="3200">
                <a:solidFill>
                  <a:schemeClr val="tx2">
                    <a:lumMod val="75000"/>
                  </a:schemeClr>
                </a:solidFill>
                <a:latin typeface="Tw Cen MT" panose="020B0602020104020603" pitchFamily="34" charset="0"/>
              </a:rPr>
              <a:t>Piecewise regression with splines</a:t>
            </a:r>
            <a:endParaRPr lang="en-GB" sz="3200">
              <a:solidFill>
                <a:schemeClr val="tx2">
                  <a:lumMod val="75000"/>
                </a:schemeClr>
              </a:solidFill>
              <a:latin typeface="Tw Cen MT" panose="020B0602020104020603" pitchFamily="34" charset="0"/>
            </a:endParaRPr>
          </a:p>
        </p:txBody>
      </p:sp>
      <p:cxnSp>
        <p:nvCxnSpPr>
          <p:cNvPr id="5" name="Straight Connector 4"/>
          <p:cNvCxnSpPr/>
          <p:nvPr/>
        </p:nvCxnSpPr>
        <p:spPr>
          <a:xfrm>
            <a:off x="395536" y="908720"/>
            <a:ext cx="8280920" cy="0"/>
          </a:xfrm>
          <a:prstGeom prst="line">
            <a:avLst/>
          </a:prstGeom>
          <a:ln w="28575">
            <a:solidFill>
              <a:schemeClr val="bg2">
                <a:lumMod val="25000"/>
              </a:schemeClr>
            </a:solidFill>
            <a:prstDash val="sysDot"/>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77818F09-5834-4C04-BA36-B4A145658AFC}"/>
              </a:ext>
            </a:extLst>
          </p:cNvPr>
          <p:cNvSpPr/>
          <p:nvPr/>
        </p:nvSpPr>
        <p:spPr>
          <a:xfrm>
            <a:off x="457200" y="4221088"/>
            <a:ext cx="8147248" cy="1754326"/>
          </a:xfrm>
          <a:prstGeom prst="rect">
            <a:avLst/>
          </a:prstGeom>
        </p:spPr>
        <p:txBody>
          <a:bodyPr wrap="square">
            <a:spAutoFit/>
          </a:bodyPr>
          <a:lstStyle/>
          <a:p>
            <a:pPr marL="285750" indent="-285750">
              <a:buFont typeface="Arial" panose="020B0604020202020204" pitchFamily="34" charset="0"/>
              <a:buChar char="•"/>
            </a:pPr>
            <a:endParaRPr lang="fr-CH"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fr-CH" dirty="0" err="1">
                <a:latin typeface="Times New Roman" panose="02020603050405020304" pitchFamily="18" charset="0"/>
                <a:cs typeface="Times New Roman" panose="02020603050405020304" pitchFamily="18" charset="0"/>
              </a:rPr>
              <a:t>Splines</a:t>
            </a:r>
            <a:r>
              <a:rPr lang="fr-CH" dirty="0">
                <a:latin typeface="Times New Roman" panose="02020603050405020304" pitchFamily="18" charset="0"/>
                <a:cs typeface="Times New Roman" panose="02020603050405020304" pitchFamily="18" charset="0"/>
              </a:rPr>
              <a:t> are </a:t>
            </a:r>
            <a:r>
              <a:rPr lang="fr-CH" dirty="0" err="1">
                <a:latin typeface="Times New Roman" panose="02020603050405020304" pitchFamily="18" charset="0"/>
                <a:cs typeface="Times New Roman" panose="02020603050405020304" pitchFamily="18" charset="0"/>
              </a:rPr>
              <a:t>joined</a:t>
            </a:r>
            <a:r>
              <a:rPr lang="fr-CH" dirty="0">
                <a:latin typeface="Times New Roman" panose="02020603050405020304" pitchFamily="18" charset="0"/>
                <a:cs typeface="Times New Roman" panose="02020603050405020304" pitchFamily="18" charset="0"/>
              </a:rPr>
              <a:t> </a:t>
            </a:r>
            <a:r>
              <a:rPr lang="fr-CH" dirty="0" err="1">
                <a:latin typeface="Times New Roman" panose="02020603050405020304" pitchFamily="18" charset="0"/>
                <a:cs typeface="Times New Roman" panose="02020603050405020304" pitchFamily="18" charset="0"/>
              </a:rPr>
              <a:t>together</a:t>
            </a:r>
            <a:r>
              <a:rPr lang="fr-CH" dirty="0">
                <a:latin typeface="Times New Roman" panose="02020603050405020304" pitchFamily="18" charset="0"/>
                <a:cs typeface="Times New Roman" panose="02020603050405020304" pitchFamily="18" charset="0"/>
              </a:rPr>
              <a:t> by </a:t>
            </a:r>
            <a:r>
              <a:rPr lang="fr-CH" dirty="0" err="1">
                <a:solidFill>
                  <a:srgbClr val="0070C0"/>
                </a:solidFill>
                <a:latin typeface="Times New Roman" panose="02020603050405020304" pitchFamily="18" charset="0"/>
                <a:cs typeface="Times New Roman" panose="02020603050405020304" pitchFamily="18" charset="0"/>
              </a:rPr>
              <a:t>knots</a:t>
            </a:r>
            <a:r>
              <a:rPr lang="fr-CH" dirty="0">
                <a:latin typeface="Times New Roman" panose="02020603050405020304" pitchFamily="18" charset="0"/>
                <a:cs typeface="Times New Roman" panose="02020603050405020304" pitchFamily="18" charset="0"/>
              </a:rPr>
              <a:t>, </a:t>
            </a:r>
            <a:r>
              <a:rPr lang="fr-CH" dirty="0" err="1">
                <a:latin typeface="Times New Roman" panose="02020603050405020304" pitchFamily="18" charset="0"/>
                <a:cs typeface="Times New Roman" panose="02020603050405020304" pitchFamily="18" charset="0"/>
              </a:rPr>
              <a:t>which</a:t>
            </a:r>
            <a:r>
              <a:rPr lang="fr-CH" dirty="0">
                <a:latin typeface="Times New Roman" panose="02020603050405020304" pitchFamily="18" charset="0"/>
                <a:cs typeface="Times New Roman" panose="02020603050405020304" pitchFamily="18" charset="0"/>
              </a:rPr>
              <a:t> are </a:t>
            </a:r>
            <a:r>
              <a:rPr lang="fr-CH" dirty="0" err="1">
                <a:latin typeface="Times New Roman" panose="02020603050405020304" pitchFamily="18" charset="0"/>
                <a:cs typeface="Times New Roman" panose="02020603050405020304" pitchFamily="18" charset="0"/>
              </a:rPr>
              <a:t>sometimes</a:t>
            </a:r>
            <a:r>
              <a:rPr lang="fr-CH" dirty="0">
                <a:latin typeface="Times New Roman" panose="02020603050405020304" pitchFamily="18" charset="0"/>
                <a:cs typeface="Times New Roman" panose="02020603050405020304" pitchFamily="18" charset="0"/>
              </a:rPr>
              <a:t> </a:t>
            </a:r>
            <a:r>
              <a:rPr lang="fr-CH" dirty="0" err="1">
                <a:latin typeface="Times New Roman" panose="02020603050405020304" pitchFamily="18" charset="0"/>
                <a:cs typeface="Times New Roman" panose="02020603050405020304" pitchFamily="18" charset="0"/>
              </a:rPr>
              <a:t>also</a:t>
            </a:r>
            <a:r>
              <a:rPr lang="fr-CH" dirty="0">
                <a:latin typeface="Times New Roman" panose="02020603050405020304" pitchFamily="18" charset="0"/>
                <a:cs typeface="Times New Roman" panose="02020603050405020304" pitchFamily="18" charset="0"/>
              </a:rPr>
              <a:t> </a:t>
            </a:r>
            <a:r>
              <a:rPr lang="fr-CH" dirty="0" err="1">
                <a:latin typeface="Times New Roman" panose="02020603050405020304" pitchFamily="18" charset="0"/>
                <a:cs typeface="Times New Roman" panose="02020603050405020304" pitchFamily="18" charset="0"/>
              </a:rPr>
              <a:t>called</a:t>
            </a:r>
            <a:r>
              <a:rPr lang="fr-CH" dirty="0">
                <a:latin typeface="Times New Roman" panose="02020603050405020304" pitchFamily="18" charset="0"/>
                <a:cs typeface="Times New Roman" panose="02020603050405020304" pitchFamily="18" charset="0"/>
              </a:rPr>
              <a:t> </a:t>
            </a:r>
            <a:r>
              <a:rPr lang="fr-CH" dirty="0" err="1">
                <a:solidFill>
                  <a:srgbClr val="0070C0"/>
                </a:solidFill>
                <a:latin typeface="Times New Roman" panose="02020603050405020304" pitchFamily="18" charset="0"/>
                <a:cs typeface="Times New Roman" panose="02020603050405020304" pitchFamily="18" charset="0"/>
              </a:rPr>
              <a:t>hinges</a:t>
            </a:r>
            <a:r>
              <a:rPr lang="fr-CH" dirty="0">
                <a:latin typeface="Times New Roman" panose="02020603050405020304" pitchFamily="18" charset="0"/>
                <a:cs typeface="Times New Roman" panose="02020603050405020304" pitchFamily="18" charset="0"/>
              </a:rPr>
              <a:t>. </a:t>
            </a:r>
            <a:r>
              <a:rPr lang="fr-CH" dirty="0" err="1">
                <a:latin typeface="Times New Roman" panose="02020603050405020304" pitchFamily="18" charset="0"/>
                <a:cs typeface="Times New Roman" panose="02020603050405020304" pitchFamily="18" charset="0"/>
              </a:rPr>
              <a:t>These</a:t>
            </a:r>
            <a:r>
              <a:rPr lang="fr-CH" dirty="0">
                <a:latin typeface="Times New Roman" panose="02020603050405020304" pitchFamily="18" charset="0"/>
                <a:cs typeface="Times New Roman" panose="02020603050405020304" pitchFamily="18" charset="0"/>
              </a:rPr>
              <a:t> are the points </a:t>
            </a:r>
            <a:r>
              <a:rPr lang="fr-CH" dirty="0" err="1">
                <a:latin typeface="Times New Roman" panose="02020603050405020304" pitchFamily="18" charset="0"/>
                <a:cs typeface="Times New Roman" panose="02020603050405020304" pitchFamily="18" charset="0"/>
              </a:rPr>
              <a:t>where</a:t>
            </a:r>
            <a:r>
              <a:rPr lang="fr-CH" dirty="0">
                <a:latin typeface="Times New Roman" panose="02020603050405020304" pitchFamily="18" charset="0"/>
                <a:cs typeface="Times New Roman" panose="02020603050405020304" pitchFamily="18" charset="0"/>
              </a:rPr>
              <a:t> the </a:t>
            </a:r>
            <a:r>
              <a:rPr lang="fr-CH" dirty="0" err="1">
                <a:latin typeface="Times New Roman" panose="02020603050405020304" pitchFamily="18" charset="0"/>
                <a:cs typeface="Times New Roman" panose="02020603050405020304" pitchFamily="18" charset="0"/>
              </a:rPr>
              <a:t>function</a:t>
            </a:r>
            <a:r>
              <a:rPr lang="fr-CH" dirty="0">
                <a:latin typeface="Times New Roman" panose="02020603050405020304" pitchFamily="18" charset="0"/>
                <a:cs typeface="Times New Roman" panose="02020603050405020304" pitchFamily="18" charset="0"/>
              </a:rPr>
              <a:t> can change direction.</a:t>
            </a:r>
          </a:p>
          <a:p>
            <a:pPr marL="285750" indent="-285750">
              <a:buFont typeface="Arial" panose="020B0604020202020204" pitchFamily="34" charset="0"/>
              <a:buChar char="•"/>
            </a:pPr>
            <a:endParaRPr lang="fr-CH"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fr-CH" dirty="0">
                <a:latin typeface="Times New Roman" panose="02020603050405020304" pitchFamily="18" charset="0"/>
                <a:cs typeface="Times New Roman" panose="02020603050405020304" pitchFamily="18" charset="0"/>
              </a:rPr>
              <a:t>In practice, </a:t>
            </a:r>
            <a:r>
              <a:rPr lang="fr-CH" dirty="0" err="1">
                <a:latin typeface="Times New Roman" panose="02020603050405020304" pitchFamily="18" charset="0"/>
                <a:cs typeface="Times New Roman" panose="02020603050405020304" pitchFamily="18" charset="0"/>
              </a:rPr>
              <a:t>it</a:t>
            </a:r>
            <a:r>
              <a:rPr lang="fr-CH" dirty="0">
                <a:latin typeface="Times New Roman" panose="02020603050405020304" pitchFamily="18" charset="0"/>
                <a:cs typeface="Times New Roman" panose="02020603050405020304" pitchFamily="18" charset="0"/>
              </a:rPr>
              <a:t> </a:t>
            </a:r>
            <a:r>
              <a:rPr lang="fr-CH" dirty="0" err="1">
                <a:latin typeface="Times New Roman" panose="02020603050405020304" pitchFamily="18" charset="0"/>
                <a:cs typeface="Times New Roman" panose="02020603050405020304" pitchFamily="18" charset="0"/>
              </a:rPr>
              <a:t>is</a:t>
            </a:r>
            <a:r>
              <a:rPr lang="fr-CH" dirty="0">
                <a:latin typeface="Times New Roman" panose="02020603050405020304" pitchFamily="18" charset="0"/>
                <a:cs typeface="Times New Roman" panose="02020603050405020304" pitchFamily="18" charset="0"/>
              </a:rPr>
              <a:t> </a:t>
            </a:r>
            <a:r>
              <a:rPr lang="fr-CH" dirty="0" err="1">
                <a:latin typeface="Times New Roman" panose="02020603050405020304" pitchFamily="18" charset="0"/>
                <a:cs typeface="Times New Roman" panose="02020603050405020304" pitchFamily="18" charset="0"/>
              </a:rPr>
              <a:t>easy</a:t>
            </a:r>
            <a:r>
              <a:rPr lang="fr-CH" dirty="0">
                <a:latin typeface="Times New Roman" panose="02020603050405020304" pitchFamily="18" charset="0"/>
                <a:cs typeface="Times New Roman" panose="02020603050405020304" pitchFamily="18" charset="0"/>
              </a:rPr>
              <a:t> to fit a simple </a:t>
            </a:r>
            <a:r>
              <a:rPr lang="fr-CH" dirty="0" err="1">
                <a:latin typeface="Times New Roman" panose="02020603050405020304" pitchFamily="18" charset="0"/>
                <a:cs typeface="Times New Roman" panose="02020603050405020304" pitchFamily="18" charset="0"/>
              </a:rPr>
              <a:t>spline</a:t>
            </a:r>
            <a:r>
              <a:rPr lang="fr-CH" dirty="0">
                <a:latin typeface="Times New Roman" panose="02020603050405020304" pitchFamily="18" charset="0"/>
                <a:cs typeface="Times New Roman" panose="02020603050405020304" pitchFamily="18" charset="0"/>
              </a:rPr>
              <a:t> model to data for a </a:t>
            </a:r>
            <a:r>
              <a:rPr lang="fr-CH" dirty="0" err="1">
                <a:latin typeface="Times New Roman" panose="02020603050405020304" pitchFamily="18" charset="0"/>
                <a:cs typeface="Times New Roman" panose="02020603050405020304" pitchFamily="18" charset="0"/>
              </a:rPr>
              <a:t>chosen</a:t>
            </a:r>
            <a:r>
              <a:rPr lang="fr-CH" dirty="0">
                <a:latin typeface="Times New Roman" panose="02020603050405020304" pitchFamily="18" charset="0"/>
                <a:cs typeface="Times New Roman" panose="02020603050405020304" pitchFamily="18" charset="0"/>
              </a:rPr>
              <a:t> </a:t>
            </a:r>
            <a:r>
              <a:rPr lang="fr-CH" dirty="0" err="1">
                <a:latin typeface="Times New Roman" panose="02020603050405020304" pitchFamily="18" charset="0"/>
                <a:cs typeface="Times New Roman" panose="02020603050405020304" pitchFamily="18" charset="0"/>
              </a:rPr>
              <a:t>knot</a:t>
            </a:r>
            <a:r>
              <a:rPr lang="fr-CH" dirty="0">
                <a:latin typeface="Times New Roman" panose="02020603050405020304" pitchFamily="18" charset="0"/>
                <a:cs typeface="Times New Roman" panose="02020603050405020304" pitchFamily="18" charset="0"/>
              </a:rPr>
              <a:t> point. </a:t>
            </a:r>
            <a:r>
              <a:rPr lang="fr-CH" dirty="0" err="1">
                <a:latin typeface="Times New Roman" panose="02020603050405020304" pitchFamily="18" charset="0"/>
                <a:cs typeface="Times New Roman" panose="02020603050405020304" pitchFamily="18" charset="0"/>
              </a:rPr>
              <a:t>We</a:t>
            </a:r>
            <a:r>
              <a:rPr lang="fr-CH" dirty="0">
                <a:latin typeface="Times New Roman" panose="02020603050405020304" pitchFamily="18" charset="0"/>
                <a:cs typeface="Times New Roman" panose="02020603050405020304" pitchFamily="18" charset="0"/>
              </a:rPr>
              <a:t> do </a:t>
            </a:r>
            <a:r>
              <a:rPr lang="fr-CH" dirty="0" err="1">
                <a:latin typeface="Times New Roman" panose="02020603050405020304" pitchFamily="18" charset="0"/>
                <a:cs typeface="Times New Roman" panose="02020603050405020304" pitchFamily="18" charset="0"/>
              </a:rPr>
              <a:t>this</a:t>
            </a:r>
            <a:r>
              <a:rPr lang="fr-CH" dirty="0">
                <a:latin typeface="Times New Roman" panose="02020603050405020304" pitchFamily="18" charset="0"/>
                <a:cs typeface="Times New Roman" panose="02020603050405020304" pitchFamily="18" charset="0"/>
              </a:rPr>
              <a:t> by </a:t>
            </a:r>
            <a:r>
              <a:rPr lang="fr-CH" dirty="0" err="1">
                <a:latin typeface="Times New Roman" panose="02020603050405020304" pitchFamily="18" charset="0"/>
                <a:cs typeface="Times New Roman" panose="02020603050405020304" pitchFamily="18" charset="0"/>
              </a:rPr>
              <a:t>adding</a:t>
            </a:r>
            <a:r>
              <a:rPr lang="fr-CH" dirty="0">
                <a:latin typeface="Times New Roman" panose="02020603050405020304" pitchFamily="18" charset="0"/>
                <a:cs typeface="Times New Roman" panose="02020603050405020304" pitchFamily="18" charset="0"/>
              </a:rPr>
              <a:t> </a:t>
            </a:r>
            <a:r>
              <a:rPr lang="fr-CH" dirty="0" err="1">
                <a:solidFill>
                  <a:srgbClr val="0070C0"/>
                </a:solidFill>
                <a:latin typeface="Times New Roman" panose="02020603050405020304" pitchFamily="18" charset="0"/>
                <a:cs typeface="Times New Roman" panose="02020603050405020304" pitchFamily="18" charset="0"/>
              </a:rPr>
              <a:t>hinge</a:t>
            </a:r>
            <a:r>
              <a:rPr lang="fr-CH" dirty="0">
                <a:solidFill>
                  <a:srgbClr val="0070C0"/>
                </a:solidFill>
                <a:latin typeface="Times New Roman" panose="02020603050405020304" pitchFamily="18" charset="0"/>
                <a:cs typeface="Times New Roman" panose="02020603050405020304" pitchFamily="18" charset="0"/>
              </a:rPr>
              <a:t> transformations</a:t>
            </a:r>
            <a:r>
              <a:rPr lang="fr-CH" dirty="0">
                <a:latin typeface="Times New Roman" panose="02020603050405020304" pitchFamily="18" charset="0"/>
                <a:cs typeface="Times New Roman" panose="02020603050405020304" pitchFamily="18" charset="0"/>
              </a:rPr>
              <a:t> of </a:t>
            </a:r>
            <a:r>
              <a:rPr lang="fr-CH" dirty="0" err="1">
                <a:latin typeface="Times New Roman" panose="02020603050405020304" pitchFamily="18" charset="0"/>
                <a:cs typeface="Times New Roman" panose="02020603050405020304" pitchFamily="18" charset="0"/>
              </a:rPr>
              <a:t>predictors</a:t>
            </a:r>
            <a:r>
              <a:rPr lang="fr-CH" dirty="0">
                <a:latin typeface="Times New Roman" panose="02020603050405020304" pitchFamily="18" charset="0"/>
                <a:cs typeface="Times New Roman" panose="02020603050405020304" pitchFamily="18" charset="0"/>
              </a:rPr>
              <a:t> to </a:t>
            </a:r>
            <a:r>
              <a:rPr lang="fr-CH" dirty="0" err="1">
                <a:latin typeface="Times New Roman" panose="02020603050405020304" pitchFamily="18" charset="0"/>
                <a:cs typeface="Times New Roman" panose="02020603050405020304" pitchFamily="18" charset="0"/>
              </a:rPr>
              <a:t>our</a:t>
            </a:r>
            <a:r>
              <a:rPr lang="fr-CH" dirty="0">
                <a:latin typeface="Times New Roman" panose="02020603050405020304" pitchFamily="18" charset="0"/>
                <a:cs typeface="Times New Roman" panose="02020603050405020304" pitchFamily="18" charset="0"/>
              </a:rPr>
              <a:t> data set.</a:t>
            </a:r>
          </a:p>
        </p:txBody>
      </p:sp>
    </p:spTree>
    <p:extLst>
      <p:ext uri="{BB962C8B-B14F-4D97-AF65-F5344CB8AC3E}">
        <p14:creationId xmlns:p14="http://schemas.microsoft.com/office/powerpoint/2010/main" val="165886170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00200"/>
            <a:ext cx="8229600" cy="4925144"/>
          </a:xfrm>
        </p:spPr>
        <p:txBody>
          <a:bodyPr>
            <a:normAutofit/>
          </a:bodyPr>
          <a:lstStyle/>
          <a:p>
            <a:r>
              <a:rPr lang="fr-CH" sz="1800" dirty="0">
                <a:latin typeface="Times New Roman" panose="02020603050405020304" pitchFamily="18" charset="0"/>
                <a:cs typeface="Times New Roman" panose="02020603050405020304" pitchFamily="18" charset="0"/>
              </a:rPr>
              <a:t>The </a:t>
            </a:r>
            <a:r>
              <a:rPr lang="fr-CH" sz="1800" dirty="0" err="1">
                <a:latin typeface="Times New Roman" panose="02020603050405020304" pitchFamily="18" charset="0"/>
                <a:cs typeface="Times New Roman" panose="02020603050405020304" pitchFamily="18" charset="0"/>
              </a:rPr>
              <a:t>general</a:t>
            </a:r>
            <a:r>
              <a:rPr lang="fr-CH" sz="1800" dirty="0">
                <a:latin typeface="Times New Roman" panose="02020603050405020304" pitchFamily="18" charset="0"/>
                <a:cs typeface="Times New Roman" panose="02020603050405020304" pitchFamily="18" charset="0"/>
              </a:rPr>
              <a:t> notation for a </a:t>
            </a:r>
            <a:r>
              <a:rPr lang="fr-CH" sz="1800" dirty="0" err="1">
                <a:latin typeface="Times New Roman" panose="02020603050405020304" pitchFamily="18" charset="0"/>
                <a:cs typeface="Times New Roman" panose="02020603050405020304" pitchFamily="18" charset="0"/>
              </a:rPr>
              <a:t>hinge</a:t>
            </a:r>
            <a:r>
              <a:rPr lang="fr-CH" sz="1800" dirty="0">
                <a:latin typeface="Times New Roman" panose="02020603050405020304" pitchFamily="18" charset="0"/>
                <a:cs typeface="Times New Roman" panose="02020603050405020304" pitchFamily="18" charset="0"/>
              </a:rPr>
              <a:t> transformation</a:t>
            </a:r>
            <a:br>
              <a:rPr lang="fr-CH" sz="1800" dirty="0">
                <a:latin typeface="Times New Roman" panose="02020603050405020304" pitchFamily="18" charset="0"/>
                <a:cs typeface="Times New Roman" panose="02020603050405020304" pitchFamily="18" charset="0"/>
              </a:rPr>
            </a:br>
            <a:r>
              <a:rPr lang="fr-CH" sz="1800" dirty="0" err="1">
                <a:latin typeface="Times New Roman" panose="02020603050405020304" pitchFamily="18" charset="0"/>
                <a:cs typeface="Times New Roman" panose="02020603050405020304" pitchFamily="18" charset="0"/>
              </a:rPr>
              <a:t>is</a:t>
            </a:r>
            <a:r>
              <a:rPr lang="fr-CH" sz="1800" dirty="0">
                <a:latin typeface="Times New Roman" panose="02020603050405020304" pitchFamily="18" charset="0"/>
                <a:cs typeface="Times New Roman" panose="02020603050405020304" pitchFamily="18" charset="0"/>
              </a:rPr>
              <a:t> </a:t>
            </a:r>
            <a:r>
              <a:rPr lang="fr-CH" sz="1800" dirty="0">
                <a:solidFill>
                  <a:srgbClr val="0070C0"/>
                </a:solidFill>
                <a:latin typeface="Times New Roman" panose="02020603050405020304" pitchFamily="18" charset="0"/>
                <a:cs typeface="Times New Roman" panose="02020603050405020304" pitchFamily="18" charset="0"/>
              </a:rPr>
              <a:t>(</a:t>
            </a:r>
            <a:r>
              <a:rPr lang="fr-CH" sz="1800" i="1" dirty="0">
                <a:solidFill>
                  <a:srgbClr val="0070C0"/>
                </a:solidFill>
                <a:latin typeface="Times New Roman" panose="02020603050405020304" pitchFamily="18" charset="0"/>
                <a:cs typeface="Times New Roman" panose="02020603050405020304" pitchFamily="18" charset="0"/>
              </a:rPr>
              <a:t>X</a:t>
            </a:r>
            <a:r>
              <a:rPr lang="fr-CH" sz="1800" dirty="0">
                <a:solidFill>
                  <a:srgbClr val="0070C0"/>
                </a:solidFill>
                <a:latin typeface="Times New Roman" panose="02020603050405020304" pitchFamily="18" charset="0"/>
                <a:cs typeface="Times New Roman" panose="02020603050405020304" pitchFamily="18" charset="0"/>
              </a:rPr>
              <a:t> – </a:t>
            </a:r>
            <a:r>
              <a:rPr lang="fr-CH" sz="1800" i="1" dirty="0">
                <a:solidFill>
                  <a:srgbClr val="0070C0"/>
                </a:solidFill>
                <a:latin typeface="Times New Roman" panose="02020603050405020304" pitchFamily="18" charset="0"/>
                <a:cs typeface="Times New Roman" panose="02020603050405020304" pitchFamily="18" charset="0"/>
              </a:rPr>
              <a:t>k</a:t>
            </a:r>
            <a:r>
              <a:rPr lang="fr-CH" sz="1800" dirty="0">
                <a:solidFill>
                  <a:srgbClr val="0070C0"/>
                </a:solidFill>
                <a:latin typeface="Times New Roman" panose="02020603050405020304" pitchFamily="18" charset="0"/>
                <a:cs typeface="Times New Roman" panose="02020603050405020304" pitchFamily="18" charset="0"/>
              </a:rPr>
              <a:t>)</a:t>
            </a:r>
            <a:r>
              <a:rPr lang="fr-CH" sz="1800" baseline="-25000" dirty="0">
                <a:solidFill>
                  <a:srgbClr val="0070C0"/>
                </a:solidFill>
                <a:latin typeface="Times New Roman" panose="02020603050405020304" pitchFamily="18" charset="0"/>
                <a:cs typeface="Times New Roman" panose="02020603050405020304" pitchFamily="18" charset="0"/>
              </a:rPr>
              <a:t>+</a:t>
            </a:r>
            <a:r>
              <a:rPr lang="fr-CH" sz="1800" dirty="0">
                <a:latin typeface="Times New Roman" panose="02020603050405020304" pitchFamily="18" charset="0"/>
                <a:cs typeface="Times New Roman" panose="02020603050405020304" pitchFamily="18" charset="0"/>
              </a:rPr>
              <a:t>, </a:t>
            </a:r>
            <a:r>
              <a:rPr lang="fr-CH" sz="1800" dirty="0" err="1">
                <a:latin typeface="Times New Roman" panose="02020603050405020304" pitchFamily="18" charset="0"/>
                <a:cs typeface="Times New Roman" panose="02020603050405020304" pitchFamily="18" charset="0"/>
              </a:rPr>
              <a:t>which</a:t>
            </a:r>
            <a:r>
              <a:rPr lang="fr-CH" sz="1800" dirty="0">
                <a:latin typeface="Times New Roman" panose="02020603050405020304" pitchFamily="18" charset="0"/>
                <a:cs typeface="Times New Roman" panose="02020603050405020304" pitchFamily="18" charset="0"/>
              </a:rPr>
              <a:t> </a:t>
            </a:r>
            <a:r>
              <a:rPr lang="fr-CH" sz="1800" dirty="0" err="1">
                <a:latin typeface="Times New Roman" panose="02020603050405020304" pitchFamily="18" charset="0"/>
                <a:cs typeface="Times New Roman" panose="02020603050405020304" pitchFamily="18" charset="0"/>
              </a:rPr>
              <a:t>denotes</a:t>
            </a:r>
            <a:r>
              <a:rPr lang="fr-CH" sz="1800" dirty="0">
                <a:latin typeface="Times New Roman" panose="02020603050405020304" pitchFamily="18" charset="0"/>
                <a:cs typeface="Times New Roman" panose="02020603050405020304" pitchFamily="18" charset="0"/>
              </a:rPr>
              <a:t> the positive part</a:t>
            </a:r>
            <a:br>
              <a:rPr lang="fr-CH" sz="1800" dirty="0">
                <a:solidFill>
                  <a:srgbClr val="0070C0"/>
                </a:solidFill>
                <a:latin typeface="Times New Roman" panose="02020603050405020304" pitchFamily="18" charset="0"/>
                <a:cs typeface="Times New Roman" panose="02020603050405020304" pitchFamily="18" charset="0"/>
              </a:rPr>
            </a:br>
            <a:r>
              <a:rPr lang="fr-CH" sz="1800" dirty="0">
                <a:latin typeface="Times New Roman" panose="02020603050405020304" pitchFamily="18" charset="0"/>
                <a:cs typeface="Times New Roman" panose="02020603050405020304" pitchFamily="18" charset="0"/>
              </a:rPr>
              <a:t>of </a:t>
            </a:r>
            <a:r>
              <a:rPr lang="fr-CH" sz="1800" i="1" dirty="0">
                <a:latin typeface="Times New Roman" panose="02020603050405020304" pitchFamily="18" charset="0"/>
                <a:cs typeface="Times New Roman" panose="02020603050405020304" pitchFamily="18" charset="0"/>
              </a:rPr>
              <a:t>X</a:t>
            </a:r>
            <a:r>
              <a:rPr lang="fr-CH" sz="1800" dirty="0">
                <a:latin typeface="Times New Roman" panose="02020603050405020304" pitchFamily="18" charset="0"/>
                <a:cs typeface="Times New Roman" panose="02020603050405020304" pitchFamily="18" charset="0"/>
              </a:rPr>
              <a:t> </a:t>
            </a:r>
            <a:r>
              <a:rPr lang="fr-CH" sz="1800" dirty="0" err="1">
                <a:latin typeface="Times New Roman" panose="02020603050405020304" pitchFamily="18" charset="0"/>
                <a:cs typeface="Times New Roman" panose="02020603050405020304" pitchFamily="18" charset="0"/>
              </a:rPr>
              <a:t>after</a:t>
            </a:r>
            <a:r>
              <a:rPr lang="fr-CH" sz="1800" dirty="0">
                <a:latin typeface="Times New Roman" panose="02020603050405020304" pitchFamily="18" charset="0"/>
                <a:cs typeface="Times New Roman" panose="02020603050405020304" pitchFamily="18" charset="0"/>
              </a:rPr>
              <a:t> the value of the </a:t>
            </a:r>
            <a:r>
              <a:rPr lang="fr-CH" sz="1800" dirty="0" err="1">
                <a:latin typeface="Times New Roman" panose="02020603050405020304" pitchFamily="18" charset="0"/>
                <a:cs typeface="Times New Roman" panose="02020603050405020304" pitchFamily="18" charset="0"/>
              </a:rPr>
              <a:t>knot</a:t>
            </a:r>
            <a:r>
              <a:rPr lang="fr-CH" sz="1800" dirty="0">
                <a:latin typeface="Times New Roman" panose="02020603050405020304" pitchFamily="18" charset="0"/>
                <a:cs typeface="Times New Roman" panose="02020603050405020304" pitchFamily="18" charset="0"/>
              </a:rPr>
              <a:t> </a:t>
            </a:r>
            <a:r>
              <a:rPr lang="fr-CH" sz="1800" i="1" dirty="0">
                <a:latin typeface="Times New Roman" panose="02020603050405020304" pitchFamily="18" charset="0"/>
                <a:cs typeface="Times New Roman" panose="02020603050405020304" pitchFamily="18" charset="0"/>
              </a:rPr>
              <a:t>k</a:t>
            </a:r>
            <a:r>
              <a:rPr lang="fr-CH" sz="1800" dirty="0">
                <a:latin typeface="Times New Roman" panose="02020603050405020304" pitchFamily="18" charset="0"/>
                <a:cs typeface="Times New Roman" panose="02020603050405020304" pitchFamily="18" charset="0"/>
              </a:rPr>
              <a:t> </a:t>
            </a:r>
            <a:r>
              <a:rPr lang="fr-CH" sz="1800" dirty="0" err="1">
                <a:latin typeface="Times New Roman" panose="02020603050405020304" pitchFamily="18" charset="0"/>
                <a:cs typeface="Times New Roman" panose="02020603050405020304" pitchFamily="18" charset="0"/>
              </a:rPr>
              <a:t>was</a:t>
            </a:r>
            <a:r>
              <a:rPr lang="fr-CH" sz="1800" dirty="0">
                <a:latin typeface="Times New Roman" panose="02020603050405020304" pitchFamily="18" charset="0"/>
                <a:cs typeface="Times New Roman" panose="02020603050405020304" pitchFamily="18" charset="0"/>
              </a:rPr>
              <a:t> </a:t>
            </a:r>
            <a:r>
              <a:rPr lang="fr-CH" sz="1800" dirty="0" err="1">
                <a:latin typeface="Times New Roman" panose="02020603050405020304" pitchFamily="18" charset="0"/>
                <a:cs typeface="Times New Roman" panose="02020603050405020304" pitchFamily="18" charset="0"/>
              </a:rPr>
              <a:t>subtracted</a:t>
            </a:r>
            <a:r>
              <a:rPr lang="fr-CH" sz="1800" dirty="0">
                <a:latin typeface="Times New Roman" panose="02020603050405020304" pitchFamily="18" charset="0"/>
                <a:cs typeface="Times New Roman" panose="02020603050405020304" pitchFamily="18" charset="0"/>
              </a:rPr>
              <a:t>.</a:t>
            </a:r>
          </a:p>
          <a:p>
            <a:endParaRPr lang="fr-CH" sz="1800" dirty="0">
              <a:latin typeface="Times New Roman" panose="02020603050405020304" pitchFamily="18" charset="0"/>
              <a:cs typeface="Times New Roman" panose="02020603050405020304" pitchFamily="18" charset="0"/>
            </a:endParaRPr>
          </a:p>
          <a:p>
            <a:r>
              <a:rPr lang="fr-CH" sz="1800" dirty="0">
                <a:latin typeface="Times New Roman" panose="02020603050405020304" pitchFamily="18" charset="0"/>
                <a:cs typeface="Times New Roman" panose="02020603050405020304" pitchFamily="18" charset="0"/>
              </a:rPr>
              <a:t>For the </a:t>
            </a:r>
            <a:r>
              <a:rPr lang="fr-CH" sz="1800" dirty="0" err="1">
                <a:latin typeface="Times New Roman" panose="02020603050405020304" pitchFamily="18" charset="0"/>
                <a:cs typeface="Times New Roman" panose="02020603050405020304" pitchFamily="18" charset="0"/>
              </a:rPr>
              <a:t>transformed</a:t>
            </a:r>
            <a:r>
              <a:rPr lang="fr-CH" sz="1800" dirty="0">
                <a:latin typeface="Times New Roman" panose="02020603050405020304" pitchFamily="18" charset="0"/>
                <a:cs typeface="Times New Roman" panose="02020603050405020304" pitchFamily="18" charset="0"/>
              </a:rPr>
              <a:t> variable, values </a:t>
            </a:r>
            <a:r>
              <a:rPr lang="fr-CH" sz="1800" dirty="0" err="1">
                <a:latin typeface="Times New Roman" panose="02020603050405020304" pitchFamily="18" charset="0"/>
                <a:cs typeface="Times New Roman" panose="02020603050405020304" pitchFamily="18" charset="0"/>
              </a:rPr>
              <a:t>smaller</a:t>
            </a:r>
            <a:r>
              <a:rPr lang="fr-CH" sz="1800" dirty="0">
                <a:latin typeface="Times New Roman" panose="02020603050405020304" pitchFamily="18" charset="0"/>
                <a:cs typeface="Times New Roman" panose="02020603050405020304" pitchFamily="18" charset="0"/>
              </a:rPr>
              <a:t> </a:t>
            </a:r>
            <a:r>
              <a:rPr lang="fr-CH" sz="1800" dirty="0" err="1">
                <a:latin typeface="Times New Roman" panose="02020603050405020304" pitchFamily="18" charset="0"/>
                <a:cs typeface="Times New Roman" panose="02020603050405020304" pitchFamily="18" charset="0"/>
              </a:rPr>
              <a:t>than</a:t>
            </a:r>
            <a:br>
              <a:rPr lang="fr-CH" sz="1800" dirty="0">
                <a:latin typeface="Times New Roman" panose="02020603050405020304" pitchFamily="18" charset="0"/>
                <a:cs typeface="Times New Roman" panose="02020603050405020304" pitchFamily="18" charset="0"/>
              </a:rPr>
            </a:br>
            <a:r>
              <a:rPr lang="fr-CH" sz="1800" dirty="0">
                <a:latin typeface="Times New Roman" panose="02020603050405020304" pitchFamily="18" charset="0"/>
                <a:cs typeface="Times New Roman" panose="02020603050405020304" pitchFamily="18" charset="0"/>
              </a:rPr>
              <a:t>the </a:t>
            </a:r>
            <a:r>
              <a:rPr lang="fr-CH" sz="1800" dirty="0" err="1">
                <a:latin typeface="Times New Roman" panose="02020603050405020304" pitchFamily="18" charset="0"/>
                <a:cs typeface="Times New Roman" panose="02020603050405020304" pitchFamily="18" charset="0"/>
              </a:rPr>
              <a:t>knot</a:t>
            </a:r>
            <a:r>
              <a:rPr lang="fr-CH" sz="1800" dirty="0">
                <a:latin typeface="Times New Roman" panose="02020603050405020304" pitchFamily="18" charset="0"/>
                <a:cs typeface="Times New Roman" panose="02020603050405020304" pitchFamily="18" charset="0"/>
              </a:rPr>
              <a:t> value </a:t>
            </a:r>
            <a:r>
              <a:rPr lang="fr-CH" sz="1800" dirty="0" err="1">
                <a:latin typeface="Times New Roman" panose="02020603050405020304" pitchFamily="18" charset="0"/>
                <a:cs typeface="Times New Roman" panose="02020603050405020304" pitchFamily="18" charset="0"/>
              </a:rPr>
              <a:t>will</a:t>
            </a:r>
            <a:r>
              <a:rPr lang="fr-CH" sz="1800" dirty="0">
                <a:latin typeface="Times New Roman" panose="02020603050405020304" pitchFamily="18" charset="0"/>
                <a:cs typeface="Times New Roman" panose="02020603050405020304" pitchFamily="18" charset="0"/>
              </a:rPr>
              <a:t> </a:t>
            </a:r>
            <a:r>
              <a:rPr lang="fr-CH" sz="1800" dirty="0" err="1">
                <a:latin typeface="Times New Roman" panose="02020603050405020304" pitchFamily="18" charset="0"/>
                <a:cs typeface="Times New Roman" panose="02020603050405020304" pitchFamily="18" charset="0"/>
              </a:rPr>
              <a:t>be</a:t>
            </a:r>
            <a:r>
              <a:rPr lang="fr-CH" sz="1800" dirty="0">
                <a:latin typeface="Times New Roman" panose="02020603050405020304" pitchFamily="18" charset="0"/>
                <a:cs typeface="Times New Roman" panose="02020603050405020304" pitchFamily="18" charset="0"/>
              </a:rPr>
              <a:t> set to </a:t>
            </a:r>
            <a:r>
              <a:rPr lang="fr-CH" sz="1800" dirty="0" err="1">
                <a:latin typeface="Times New Roman" panose="02020603050405020304" pitchFamily="18" charset="0"/>
                <a:cs typeface="Times New Roman" panose="02020603050405020304" pitchFamily="18" charset="0"/>
              </a:rPr>
              <a:t>zero</a:t>
            </a:r>
            <a:r>
              <a:rPr lang="fr-CH" sz="1800" dirty="0">
                <a:latin typeface="Times New Roman" panose="02020603050405020304" pitchFamily="18" charset="0"/>
                <a:cs typeface="Times New Roman" panose="02020603050405020304" pitchFamily="18" charset="0"/>
              </a:rPr>
              <a:t>. Values </a:t>
            </a:r>
            <a:r>
              <a:rPr lang="fr-CH" sz="1800" dirty="0" err="1">
                <a:latin typeface="Times New Roman" panose="02020603050405020304" pitchFamily="18" charset="0"/>
                <a:cs typeface="Times New Roman" panose="02020603050405020304" pitchFamily="18" charset="0"/>
              </a:rPr>
              <a:t>larger</a:t>
            </a:r>
            <a:br>
              <a:rPr lang="fr-CH" sz="1800" dirty="0">
                <a:latin typeface="Times New Roman" panose="02020603050405020304" pitchFamily="18" charset="0"/>
                <a:cs typeface="Times New Roman" panose="02020603050405020304" pitchFamily="18" charset="0"/>
              </a:rPr>
            </a:br>
            <a:r>
              <a:rPr lang="fr-CH" sz="1800" dirty="0" err="1">
                <a:latin typeface="Times New Roman" panose="02020603050405020304" pitchFamily="18" charset="0"/>
                <a:cs typeface="Times New Roman" panose="02020603050405020304" pitchFamily="18" charset="0"/>
              </a:rPr>
              <a:t>will</a:t>
            </a:r>
            <a:r>
              <a:rPr lang="fr-CH" sz="1800" dirty="0">
                <a:latin typeface="Times New Roman" panose="02020603050405020304" pitchFamily="18" charset="0"/>
                <a:cs typeface="Times New Roman" panose="02020603050405020304" pitchFamily="18" charset="0"/>
              </a:rPr>
              <a:t> </a:t>
            </a:r>
            <a:r>
              <a:rPr lang="fr-CH" sz="1800" dirty="0" err="1">
                <a:latin typeface="Times New Roman" panose="02020603050405020304" pitchFamily="18" charset="0"/>
                <a:cs typeface="Times New Roman" panose="02020603050405020304" pitchFamily="18" charset="0"/>
              </a:rPr>
              <a:t>be</a:t>
            </a:r>
            <a:r>
              <a:rPr lang="fr-CH" sz="1800" dirty="0">
                <a:latin typeface="Times New Roman" panose="02020603050405020304" pitchFamily="18" charset="0"/>
                <a:cs typeface="Times New Roman" panose="02020603050405020304" pitchFamily="18" charset="0"/>
              </a:rPr>
              <a:t> non-</a:t>
            </a:r>
            <a:r>
              <a:rPr lang="fr-CH" sz="1800" dirty="0" err="1">
                <a:latin typeface="Times New Roman" panose="02020603050405020304" pitchFamily="18" charset="0"/>
                <a:cs typeface="Times New Roman" panose="02020603050405020304" pitchFamily="18" charset="0"/>
              </a:rPr>
              <a:t>zero</a:t>
            </a:r>
            <a:r>
              <a:rPr lang="fr-CH" sz="1800" dirty="0">
                <a:latin typeface="Times New Roman" panose="02020603050405020304" pitchFamily="18" charset="0"/>
                <a:cs typeface="Times New Roman" panose="02020603050405020304" pitchFamily="18" charset="0"/>
              </a:rPr>
              <a:t>. </a:t>
            </a:r>
            <a:r>
              <a:rPr lang="fr-CH" sz="1800" dirty="0" err="1">
                <a:latin typeface="Times New Roman" panose="02020603050405020304" pitchFamily="18" charset="0"/>
                <a:cs typeface="Times New Roman" panose="02020603050405020304" pitchFamily="18" charset="0"/>
              </a:rPr>
              <a:t>Specifically</a:t>
            </a:r>
            <a:r>
              <a:rPr lang="fr-CH" sz="1800" dirty="0">
                <a:latin typeface="Times New Roman" panose="02020603050405020304" pitchFamily="18" charset="0"/>
                <a:cs typeface="Times New Roman" panose="02020603050405020304" pitchFamily="18" charset="0"/>
              </a:rPr>
              <a:t>:</a:t>
            </a:r>
          </a:p>
          <a:p>
            <a:endParaRPr lang="fr-CH" sz="1800" dirty="0">
              <a:latin typeface="Times New Roman" panose="02020603050405020304" pitchFamily="18" charset="0"/>
              <a:cs typeface="Times New Roman" panose="02020603050405020304" pitchFamily="18" charset="0"/>
            </a:endParaRPr>
          </a:p>
          <a:p>
            <a:pPr lvl="1"/>
            <a:r>
              <a:rPr lang="fr-CH" sz="1800" i="1" dirty="0">
                <a:latin typeface="Times New Roman" panose="02020603050405020304" pitchFamily="18" charset="0"/>
                <a:cs typeface="Times New Roman" panose="02020603050405020304" pitchFamily="18" charset="0"/>
              </a:rPr>
              <a:t>X</a:t>
            </a:r>
            <a:r>
              <a:rPr lang="fr-CH" sz="1800" dirty="0">
                <a:latin typeface="Times New Roman" panose="02020603050405020304" pitchFamily="18" charset="0"/>
                <a:cs typeface="Times New Roman" panose="02020603050405020304" pitchFamily="18" charset="0"/>
              </a:rPr>
              <a:t> &lt; </a:t>
            </a:r>
            <a:r>
              <a:rPr lang="fr-CH" sz="1800" i="1" dirty="0">
                <a:latin typeface="Times New Roman" panose="02020603050405020304" pitchFamily="18" charset="0"/>
                <a:cs typeface="Times New Roman" panose="02020603050405020304" pitchFamily="18" charset="0"/>
              </a:rPr>
              <a:t>k	</a:t>
            </a:r>
            <a:r>
              <a:rPr lang="fr-CH" sz="1800" i="1" dirty="0" err="1">
                <a:latin typeface="Times New Roman" panose="02020603050405020304" pitchFamily="18" charset="0"/>
                <a:cs typeface="Times New Roman" panose="02020603050405020304" pitchFamily="18" charset="0"/>
              </a:rPr>
              <a:t>X</a:t>
            </a:r>
            <a:r>
              <a:rPr lang="fr-CH" sz="1800" baseline="-25000" dirty="0" err="1">
                <a:latin typeface="Times New Roman" panose="02020603050405020304" pitchFamily="18" charset="0"/>
                <a:cs typeface="Times New Roman" panose="02020603050405020304" pitchFamily="18" charset="0"/>
              </a:rPr>
              <a:t>hinge</a:t>
            </a:r>
            <a:r>
              <a:rPr lang="fr-CH" sz="1800" dirty="0">
                <a:latin typeface="Times New Roman" panose="02020603050405020304" pitchFamily="18" charset="0"/>
                <a:cs typeface="Times New Roman" panose="02020603050405020304" pitchFamily="18" charset="0"/>
              </a:rPr>
              <a:t> = 0</a:t>
            </a:r>
          </a:p>
          <a:p>
            <a:pPr lvl="1"/>
            <a:r>
              <a:rPr lang="fr-CH" sz="1800" i="1" dirty="0">
                <a:latin typeface="Times New Roman" panose="02020603050405020304" pitchFamily="18" charset="0"/>
                <a:cs typeface="Times New Roman" panose="02020603050405020304" pitchFamily="18" charset="0"/>
              </a:rPr>
              <a:t>X</a:t>
            </a:r>
            <a:r>
              <a:rPr lang="fr-CH" sz="1800" dirty="0">
                <a:latin typeface="Times New Roman" panose="02020603050405020304" pitchFamily="18" charset="0"/>
                <a:cs typeface="Times New Roman" panose="02020603050405020304" pitchFamily="18" charset="0"/>
              </a:rPr>
              <a:t> &gt; </a:t>
            </a:r>
            <a:r>
              <a:rPr lang="fr-CH" sz="1800" i="1" dirty="0">
                <a:latin typeface="Times New Roman" panose="02020603050405020304" pitchFamily="18" charset="0"/>
                <a:cs typeface="Times New Roman" panose="02020603050405020304" pitchFamily="18" charset="0"/>
              </a:rPr>
              <a:t>k	</a:t>
            </a:r>
            <a:r>
              <a:rPr lang="fr-CH" sz="1800" i="1" dirty="0" err="1">
                <a:latin typeface="Times New Roman" panose="02020603050405020304" pitchFamily="18" charset="0"/>
                <a:cs typeface="Times New Roman" panose="02020603050405020304" pitchFamily="18" charset="0"/>
              </a:rPr>
              <a:t>X</a:t>
            </a:r>
            <a:r>
              <a:rPr lang="fr-CH" sz="1800" baseline="-25000" dirty="0" err="1">
                <a:latin typeface="Times New Roman" panose="02020603050405020304" pitchFamily="18" charset="0"/>
                <a:cs typeface="Times New Roman" panose="02020603050405020304" pitchFamily="18" charset="0"/>
              </a:rPr>
              <a:t>hinge</a:t>
            </a:r>
            <a:r>
              <a:rPr lang="fr-CH" sz="1800" dirty="0">
                <a:latin typeface="Times New Roman" panose="02020603050405020304" pitchFamily="18" charset="0"/>
                <a:cs typeface="Times New Roman" panose="02020603050405020304" pitchFamily="18" charset="0"/>
              </a:rPr>
              <a:t> = </a:t>
            </a:r>
            <a:r>
              <a:rPr lang="fr-CH" sz="1800" i="1" dirty="0">
                <a:latin typeface="Times New Roman" panose="02020603050405020304" pitchFamily="18" charset="0"/>
                <a:cs typeface="Times New Roman" panose="02020603050405020304" pitchFamily="18" charset="0"/>
              </a:rPr>
              <a:t>X</a:t>
            </a:r>
            <a:r>
              <a:rPr lang="fr-CH" sz="1800" dirty="0">
                <a:latin typeface="Times New Roman" panose="02020603050405020304" pitchFamily="18" charset="0"/>
                <a:cs typeface="Times New Roman" panose="02020603050405020304" pitchFamily="18" charset="0"/>
              </a:rPr>
              <a:t> – </a:t>
            </a:r>
            <a:r>
              <a:rPr lang="fr-CH" sz="1800" i="1" dirty="0">
                <a:latin typeface="Times New Roman" panose="02020603050405020304" pitchFamily="18" charset="0"/>
                <a:cs typeface="Times New Roman" panose="02020603050405020304" pitchFamily="18" charset="0"/>
              </a:rPr>
              <a:t>k</a:t>
            </a:r>
          </a:p>
          <a:p>
            <a:pPr marL="0" indent="0">
              <a:buNone/>
            </a:pPr>
            <a:endParaRPr lang="fr-CH" sz="1800" dirty="0">
              <a:latin typeface="Times New Roman" panose="02020603050405020304" pitchFamily="18" charset="0"/>
              <a:cs typeface="Times New Roman" panose="02020603050405020304" pitchFamily="18" charset="0"/>
            </a:endParaRPr>
          </a:p>
          <a:p>
            <a:r>
              <a:rPr lang="fr-CH" sz="1800" dirty="0" err="1">
                <a:latin typeface="Times New Roman" panose="02020603050405020304" pitchFamily="18" charset="0"/>
                <a:cs typeface="Times New Roman" panose="02020603050405020304" pitchFamily="18" charset="0"/>
              </a:rPr>
              <a:t>Now</a:t>
            </a:r>
            <a:r>
              <a:rPr lang="fr-CH" sz="1800" dirty="0">
                <a:latin typeface="Times New Roman" panose="02020603050405020304" pitchFamily="18" charset="0"/>
                <a:cs typeface="Times New Roman" panose="02020603050405020304" pitchFamily="18" charset="0"/>
              </a:rPr>
              <a:t> </a:t>
            </a:r>
            <a:r>
              <a:rPr lang="fr-CH" sz="1800" dirty="0" err="1">
                <a:latin typeface="Times New Roman" panose="02020603050405020304" pitchFamily="18" charset="0"/>
                <a:cs typeface="Times New Roman" panose="02020603050405020304" pitchFamily="18" charset="0"/>
              </a:rPr>
              <a:t>we</a:t>
            </a:r>
            <a:r>
              <a:rPr lang="fr-CH" sz="1800" dirty="0">
                <a:latin typeface="Times New Roman" panose="02020603050405020304" pitchFamily="18" charset="0"/>
                <a:cs typeface="Times New Roman" panose="02020603050405020304" pitchFamily="18" charset="0"/>
              </a:rPr>
              <a:t> </a:t>
            </a:r>
            <a:r>
              <a:rPr lang="fr-CH" sz="1800" dirty="0" err="1">
                <a:latin typeface="Times New Roman" panose="02020603050405020304" pitchFamily="18" charset="0"/>
                <a:cs typeface="Times New Roman" panose="02020603050405020304" pitchFamily="18" charset="0"/>
              </a:rPr>
              <a:t>add</a:t>
            </a:r>
            <a:r>
              <a:rPr lang="fr-CH" sz="1800" dirty="0">
                <a:latin typeface="Times New Roman" panose="02020603050405020304" pitchFamily="18" charset="0"/>
                <a:cs typeface="Times New Roman" panose="02020603050405020304" pitchFamily="18" charset="0"/>
              </a:rPr>
              <a:t> </a:t>
            </a:r>
            <a:r>
              <a:rPr lang="fr-CH" sz="1800" dirty="0" err="1">
                <a:latin typeface="Times New Roman" panose="02020603050405020304" pitchFamily="18" charset="0"/>
                <a:cs typeface="Times New Roman" panose="02020603050405020304" pitchFamily="18" charset="0"/>
              </a:rPr>
              <a:t>this</a:t>
            </a:r>
            <a:r>
              <a:rPr lang="fr-CH" sz="1800" dirty="0">
                <a:latin typeface="Times New Roman" panose="02020603050405020304" pitchFamily="18" charset="0"/>
                <a:cs typeface="Times New Roman" panose="02020603050405020304" pitchFamily="18" charset="0"/>
              </a:rPr>
              <a:t> </a:t>
            </a:r>
            <a:r>
              <a:rPr lang="fr-CH" sz="1800" dirty="0" err="1">
                <a:latin typeface="Times New Roman" panose="02020603050405020304" pitchFamily="18" charset="0"/>
                <a:cs typeface="Times New Roman" panose="02020603050405020304" pitchFamily="18" charset="0"/>
              </a:rPr>
              <a:t>transformed</a:t>
            </a:r>
            <a:r>
              <a:rPr lang="fr-CH" sz="1800" dirty="0">
                <a:latin typeface="Times New Roman" panose="02020603050405020304" pitchFamily="18" charset="0"/>
                <a:cs typeface="Times New Roman" panose="02020603050405020304" pitchFamily="18" charset="0"/>
              </a:rPr>
              <a:t> variable as a </a:t>
            </a:r>
            <a:br>
              <a:rPr lang="fr-CH" sz="1800" dirty="0">
                <a:latin typeface="Times New Roman" panose="02020603050405020304" pitchFamily="18" charset="0"/>
                <a:cs typeface="Times New Roman" panose="02020603050405020304" pitchFamily="18" charset="0"/>
              </a:rPr>
            </a:br>
            <a:r>
              <a:rPr lang="fr-CH" sz="1800" dirty="0" err="1">
                <a:latin typeface="Times New Roman" panose="02020603050405020304" pitchFamily="18" charset="0"/>
                <a:cs typeface="Times New Roman" panose="02020603050405020304" pitchFamily="18" charset="0"/>
              </a:rPr>
              <a:t>predictor</a:t>
            </a:r>
            <a:r>
              <a:rPr lang="fr-CH" sz="1800" dirty="0">
                <a:latin typeface="Times New Roman" panose="02020603050405020304" pitchFamily="18" charset="0"/>
                <a:cs typeface="Times New Roman" panose="02020603050405020304" pitchFamily="18" charset="0"/>
              </a:rPr>
              <a:t> to a standard </a:t>
            </a:r>
            <a:r>
              <a:rPr lang="fr-CH" sz="1800" dirty="0" err="1">
                <a:latin typeface="Times New Roman" panose="02020603050405020304" pitchFamily="18" charset="0"/>
                <a:cs typeface="Times New Roman" panose="02020603050405020304" pitchFamily="18" charset="0"/>
              </a:rPr>
              <a:t>linear</a:t>
            </a:r>
            <a:r>
              <a:rPr lang="fr-CH" sz="1800" dirty="0">
                <a:latin typeface="Times New Roman" panose="02020603050405020304" pitchFamily="18" charset="0"/>
                <a:cs typeface="Times New Roman" panose="02020603050405020304" pitchFamily="18" charset="0"/>
              </a:rPr>
              <a:t> model…</a:t>
            </a:r>
          </a:p>
          <a:p>
            <a:endParaRPr lang="fr-CH" sz="1800" dirty="0">
              <a:latin typeface="Times New Roman" panose="02020603050405020304" pitchFamily="18" charset="0"/>
              <a:cs typeface="Times New Roman" panose="02020603050405020304" pitchFamily="18" charset="0"/>
            </a:endParaRPr>
          </a:p>
          <a:p>
            <a:endParaRPr lang="fr-CH" sz="1800" dirty="0">
              <a:latin typeface="Times New Roman" panose="02020603050405020304" pitchFamily="18" charset="0"/>
              <a:cs typeface="Times New Roman" panose="02020603050405020304" pitchFamily="18" charset="0"/>
            </a:endParaRPr>
          </a:p>
        </p:txBody>
      </p:sp>
      <p:sp>
        <p:nvSpPr>
          <p:cNvPr id="4" name="TextBox 3"/>
          <p:cNvSpPr txBox="1"/>
          <p:nvPr/>
        </p:nvSpPr>
        <p:spPr>
          <a:xfrm>
            <a:off x="426129" y="188640"/>
            <a:ext cx="8178319" cy="584775"/>
          </a:xfrm>
          <a:prstGeom prst="rect">
            <a:avLst/>
          </a:prstGeom>
          <a:noFill/>
        </p:spPr>
        <p:txBody>
          <a:bodyPr wrap="square" rtlCol="0">
            <a:spAutoFit/>
          </a:bodyPr>
          <a:lstStyle/>
          <a:p>
            <a:r>
              <a:rPr lang="fr-CH" sz="3200">
                <a:solidFill>
                  <a:schemeClr val="tx2">
                    <a:lumMod val="75000"/>
                  </a:schemeClr>
                </a:solidFill>
                <a:latin typeface="Tw Cen MT" panose="020B0602020104020603" pitchFamily="34" charset="0"/>
              </a:rPr>
              <a:t>Piecewise regression with splines</a:t>
            </a:r>
            <a:endParaRPr lang="en-GB" sz="3200">
              <a:solidFill>
                <a:schemeClr val="tx2">
                  <a:lumMod val="75000"/>
                </a:schemeClr>
              </a:solidFill>
              <a:latin typeface="Tw Cen MT" panose="020B0602020104020603" pitchFamily="34" charset="0"/>
            </a:endParaRPr>
          </a:p>
        </p:txBody>
      </p:sp>
      <p:cxnSp>
        <p:nvCxnSpPr>
          <p:cNvPr id="5" name="Straight Connector 4"/>
          <p:cNvCxnSpPr/>
          <p:nvPr/>
        </p:nvCxnSpPr>
        <p:spPr>
          <a:xfrm>
            <a:off x="395536" y="908720"/>
            <a:ext cx="8280920" cy="0"/>
          </a:xfrm>
          <a:prstGeom prst="line">
            <a:avLst/>
          </a:prstGeom>
          <a:ln w="28575">
            <a:solidFill>
              <a:schemeClr val="bg2">
                <a:lumMod val="25000"/>
              </a:schemeClr>
            </a:solidFill>
            <a:prstDash val="sysDot"/>
          </a:ln>
        </p:spPr>
        <p:style>
          <a:lnRef idx="1">
            <a:schemeClr val="accent1"/>
          </a:lnRef>
          <a:fillRef idx="0">
            <a:schemeClr val="accent1"/>
          </a:fillRef>
          <a:effectRef idx="0">
            <a:schemeClr val="accent1"/>
          </a:effectRef>
          <a:fontRef idx="minor">
            <a:schemeClr val="tx1"/>
          </a:fontRef>
        </p:style>
      </p:cxnSp>
      <p:graphicFrame>
        <p:nvGraphicFramePr>
          <p:cNvPr id="2" name="Table 1"/>
          <p:cNvGraphicFramePr>
            <a:graphicFrameLocks noGrp="1"/>
          </p:cNvGraphicFramePr>
          <p:nvPr>
            <p:extLst>
              <p:ext uri="{D42A27DB-BD31-4B8C-83A1-F6EECF244321}">
                <p14:modId xmlns:p14="http://schemas.microsoft.com/office/powerpoint/2010/main" val="250690737"/>
              </p:ext>
            </p:extLst>
          </p:nvPr>
        </p:nvGraphicFramePr>
        <p:xfrm>
          <a:off x="6174178" y="1772812"/>
          <a:ext cx="2214246" cy="3971238"/>
        </p:xfrm>
        <a:graphic>
          <a:graphicData uri="http://schemas.openxmlformats.org/drawingml/2006/table">
            <a:tbl>
              <a:tblPr firstRow="1" bandRow="1">
                <a:tableStyleId>{2D5ABB26-0587-4C30-8999-92F81FD0307C}</a:tableStyleId>
              </a:tblPr>
              <a:tblGrid>
                <a:gridCol w="738082">
                  <a:extLst>
                    <a:ext uri="{9D8B030D-6E8A-4147-A177-3AD203B41FA5}">
                      <a16:colId xmlns:a16="http://schemas.microsoft.com/office/drawing/2014/main" val="20000"/>
                    </a:ext>
                  </a:extLst>
                </a:gridCol>
                <a:gridCol w="738082">
                  <a:extLst>
                    <a:ext uri="{9D8B030D-6E8A-4147-A177-3AD203B41FA5}">
                      <a16:colId xmlns:a16="http://schemas.microsoft.com/office/drawing/2014/main" val="20001"/>
                    </a:ext>
                  </a:extLst>
                </a:gridCol>
                <a:gridCol w="738082">
                  <a:extLst>
                    <a:ext uri="{9D8B030D-6E8A-4147-A177-3AD203B41FA5}">
                      <a16:colId xmlns:a16="http://schemas.microsoft.com/office/drawing/2014/main" val="20003"/>
                    </a:ext>
                  </a:extLst>
                </a:gridCol>
              </a:tblGrid>
              <a:tr h="504060">
                <a:tc>
                  <a:txBody>
                    <a:bodyPr/>
                    <a:lstStyle/>
                    <a:p>
                      <a:pPr algn="r"/>
                      <a:r>
                        <a:rPr lang="fr-CH" sz="1400" b="1" i="1">
                          <a:latin typeface="Calibri Light" panose="020F0302020204030204" pitchFamily="34" charset="0"/>
                          <a:cs typeface="Calibri Light" panose="020F0302020204030204" pitchFamily="34" charset="0"/>
                        </a:rPr>
                        <a:t>X</a:t>
                      </a:r>
                      <a:endParaRPr lang="en-GB" sz="1400" b="1" i="1">
                        <a:latin typeface="Calibri Light" panose="020F0302020204030204" pitchFamily="34" charset="0"/>
                        <a:cs typeface="Calibri Light" panose="020F0302020204030204" pitchFamily="34"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fr-CH" sz="1400" b="1" i="1">
                          <a:latin typeface="Calibri Light" panose="020F0302020204030204" pitchFamily="34" charset="0"/>
                          <a:cs typeface="Calibri Light" panose="020F0302020204030204" pitchFamily="34" charset="0"/>
                        </a:rPr>
                        <a:t>(X−0)</a:t>
                      </a:r>
                      <a:r>
                        <a:rPr lang="fr-CH" sz="1400" b="1" i="1" baseline="-25000">
                          <a:latin typeface="Calibri Light" panose="020F0302020204030204" pitchFamily="34" charset="0"/>
                          <a:cs typeface="Calibri Light" panose="020F0302020204030204" pitchFamily="34" charset="0"/>
                        </a:rPr>
                        <a:t>+</a:t>
                      </a:r>
                      <a:endParaRPr lang="en-GB" sz="1400" b="1" i="1" baseline="-25000">
                        <a:latin typeface="Calibri Light" panose="020F0302020204030204" pitchFamily="34" charset="0"/>
                        <a:cs typeface="Calibri Light" panose="020F0302020204030204" pitchFamily="34"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fr-CH" sz="1400" b="1" i="1">
                          <a:latin typeface="Calibri Light" panose="020F0302020204030204" pitchFamily="34" charset="0"/>
                          <a:cs typeface="Calibri Light" panose="020F0302020204030204" pitchFamily="34" charset="0"/>
                        </a:rPr>
                        <a:t>Y</a:t>
                      </a:r>
                      <a:endParaRPr lang="en-GB" sz="1400" b="1" i="1">
                        <a:latin typeface="Calibri Light" panose="020F0302020204030204" pitchFamily="34" charset="0"/>
                        <a:cs typeface="Calibri Light" panose="020F0302020204030204" pitchFamily="34"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85242">
                <a:tc>
                  <a:txBody>
                    <a:bodyPr/>
                    <a:lstStyle/>
                    <a:p>
                      <a:pPr algn="r"/>
                      <a:r>
                        <a:rPr lang="fr-CH" sz="1400">
                          <a:latin typeface="Calibri Light" panose="020F0302020204030204" pitchFamily="34" charset="0"/>
                          <a:cs typeface="Calibri Light" panose="020F0302020204030204" pitchFamily="34" charset="0"/>
                        </a:rPr>
                        <a:t>-2.0</a:t>
                      </a:r>
                      <a:endParaRPr lang="en-GB" sz="1400">
                        <a:latin typeface="Calibri Light" panose="020F0302020204030204" pitchFamily="34" charset="0"/>
                        <a:cs typeface="Calibri Light" panose="020F0302020204030204" pitchFamily="34" charset="0"/>
                      </a:endParaRPr>
                    </a:p>
                  </a:txBody>
                  <a:tcPr>
                    <a:lnT w="12700" cap="flat" cmpd="sng" algn="ctr">
                      <a:solidFill>
                        <a:schemeClr val="tx1"/>
                      </a:solidFill>
                      <a:prstDash val="solid"/>
                      <a:round/>
                      <a:headEnd type="none" w="med" len="med"/>
                      <a:tailEnd type="none" w="med" len="med"/>
                    </a:lnT>
                  </a:tcPr>
                </a:tc>
                <a:tc>
                  <a:txBody>
                    <a:bodyPr/>
                    <a:lstStyle/>
                    <a:p>
                      <a:pPr algn="r"/>
                      <a:r>
                        <a:rPr lang="fr-CH" sz="1400">
                          <a:latin typeface="Calibri Light" panose="020F0302020204030204" pitchFamily="34" charset="0"/>
                          <a:cs typeface="Calibri Light" panose="020F0302020204030204" pitchFamily="34" charset="0"/>
                        </a:rPr>
                        <a:t>0.0</a:t>
                      </a:r>
                      <a:endParaRPr lang="en-GB" sz="1400">
                        <a:latin typeface="Calibri Light" panose="020F0302020204030204" pitchFamily="34" charset="0"/>
                        <a:cs typeface="Calibri Light" panose="020F0302020204030204" pitchFamily="34" charset="0"/>
                      </a:endParaRPr>
                    </a:p>
                  </a:txBody>
                  <a:tcPr>
                    <a:lnT w="12700" cap="flat" cmpd="sng" algn="ctr">
                      <a:solidFill>
                        <a:schemeClr val="tx1"/>
                      </a:solidFill>
                      <a:prstDash val="solid"/>
                      <a:round/>
                      <a:headEnd type="none" w="med" len="med"/>
                      <a:tailEnd type="none" w="med" len="med"/>
                    </a:lnT>
                  </a:tcPr>
                </a:tc>
                <a:tc>
                  <a:txBody>
                    <a:bodyPr/>
                    <a:lstStyle/>
                    <a:p>
                      <a:pPr algn="r"/>
                      <a:r>
                        <a:rPr lang="fr-CH" sz="1400">
                          <a:latin typeface="Calibri Light" panose="020F0302020204030204" pitchFamily="34" charset="0"/>
                          <a:cs typeface="Calibri Light" panose="020F0302020204030204" pitchFamily="34" charset="0"/>
                        </a:rPr>
                        <a:t>5.1</a:t>
                      </a:r>
                      <a:endParaRPr lang="en-GB" sz="1400">
                        <a:latin typeface="Calibri Light" panose="020F0302020204030204" pitchFamily="34" charset="0"/>
                        <a:cs typeface="Calibri Light" panose="020F0302020204030204" pitchFamily="34" charset="0"/>
                      </a:endParaRP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1"/>
                  </a:ext>
                </a:extLst>
              </a:tr>
              <a:tr h="385242">
                <a:tc>
                  <a:txBody>
                    <a:bodyPr/>
                    <a:lstStyle/>
                    <a:p>
                      <a:pPr algn="r"/>
                      <a:r>
                        <a:rPr lang="fr-CH" sz="1400">
                          <a:latin typeface="Calibri Light" panose="020F0302020204030204" pitchFamily="34" charset="0"/>
                          <a:cs typeface="Calibri Light" panose="020F0302020204030204" pitchFamily="34" charset="0"/>
                        </a:rPr>
                        <a:t>-1.5</a:t>
                      </a:r>
                      <a:endParaRPr lang="en-GB" sz="1400">
                        <a:latin typeface="Calibri Light" panose="020F0302020204030204" pitchFamily="34" charset="0"/>
                        <a:cs typeface="Calibri Light" panose="020F0302020204030204" pitchFamily="34" charset="0"/>
                      </a:endParaRPr>
                    </a:p>
                  </a:txBody>
                  <a:tcPr/>
                </a:tc>
                <a:tc>
                  <a:txBody>
                    <a:bodyPr/>
                    <a:lstStyle/>
                    <a:p>
                      <a:pPr algn="r"/>
                      <a:r>
                        <a:rPr lang="fr-CH" sz="1400">
                          <a:latin typeface="Calibri Light" panose="020F0302020204030204" pitchFamily="34" charset="0"/>
                          <a:cs typeface="Calibri Light" panose="020F0302020204030204" pitchFamily="34" charset="0"/>
                        </a:rPr>
                        <a:t>0.0</a:t>
                      </a:r>
                      <a:endParaRPr lang="en-GB" sz="1400">
                        <a:latin typeface="Calibri Light" panose="020F0302020204030204" pitchFamily="34" charset="0"/>
                        <a:cs typeface="Calibri Light" panose="020F0302020204030204" pitchFamily="34" charset="0"/>
                      </a:endParaRPr>
                    </a:p>
                  </a:txBody>
                  <a:tcPr/>
                </a:tc>
                <a:tc>
                  <a:txBody>
                    <a:bodyPr/>
                    <a:lstStyle/>
                    <a:p>
                      <a:pPr algn="r"/>
                      <a:r>
                        <a:rPr lang="fr-CH" sz="1400">
                          <a:latin typeface="Calibri Light" panose="020F0302020204030204" pitchFamily="34" charset="0"/>
                          <a:cs typeface="Calibri Light" panose="020F0302020204030204" pitchFamily="34" charset="0"/>
                        </a:rPr>
                        <a:t>3.4</a:t>
                      </a:r>
                      <a:endParaRPr lang="en-GB" sz="1400">
                        <a:latin typeface="Calibri Light" panose="020F0302020204030204" pitchFamily="34" charset="0"/>
                        <a:cs typeface="Calibri Light" panose="020F0302020204030204" pitchFamily="34" charset="0"/>
                      </a:endParaRPr>
                    </a:p>
                  </a:txBody>
                  <a:tcPr/>
                </a:tc>
                <a:extLst>
                  <a:ext uri="{0D108BD9-81ED-4DB2-BD59-A6C34878D82A}">
                    <a16:rowId xmlns:a16="http://schemas.microsoft.com/office/drawing/2014/main" val="10002"/>
                  </a:ext>
                </a:extLst>
              </a:tr>
              <a:tr h="385242">
                <a:tc>
                  <a:txBody>
                    <a:bodyPr/>
                    <a:lstStyle/>
                    <a:p>
                      <a:pPr algn="r"/>
                      <a:r>
                        <a:rPr lang="fr-CH" sz="1400">
                          <a:latin typeface="Calibri Light" panose="020F0302020204030204" pitchFamily="34" charset="0"/>
                          <a:cs typeface="Calibri Light" panose="020F0302020204030204" pitchFamily="34" charset="0"/>
                        </a:rPr>
                        <a:t>-1.0</a:t>
                      </a:r>
                      <a:endParaRPr lang="en-GB" sz="1400">
                        <a:latin typeface="Calibri Light" panose="020F0302020204030204" pitchFamily="34" charset="0"/>
                        <a:cs typeface="Calibri Light" panose="020F0302020204030204" pitchFamily="34" charset="0"/>
                      </a:endParaRPr>
                    </a:p>
                  </a:txBody>
                  <a:tcPr/>
                </a:tc>
                <a:tc>
                  <a:txBody>
                    <a:bodyPr/>
                    <a:lstStyle/>
                    <a:p>
                      <a:pPr algn="r"/>
                      <a:r>
                        <a:rPr lang="fr-CH" sz="1400">
                          <a:latin typeface="Calibri Light" panose="020F0302020204030204" pitchFamily="34" charset="0"/>
                          <a:cs typeface="Calibri Light" panose="020F0302020204030204" pitchFamily="34" charset="0"/>
                        </a:rPr>
                        <a:t>0.0</a:t>
                      </a:r>
                      <a:endParaRPr lang="en-GB" sz="1400">
                        <a:latin typeface="Calibri Light" panose="020F0302020204030204" pitchFamily="34" charset="0"/>
                        <a:cs typeface="Calibri Light" panose="020F0302020204030204" pitchFamily="34" charset="0"/>
                      </a:endParaRPr>
                    </a:p>
                  </a:txBody>
                  <a:tcPr/>
                </a:tc>
                <a:tc>
                  <a:txBody>
                    <a:bodyPr/>
                    <a:lstStyle/>
                    <a:p>
                      <a:pPr algn="r"/>
                      <a:r>
                        <a:rPr lang="fr-CH" sz="1400">
                          <a:latin typeface="Calibri Light" panose="020F0302020204030204" pitchFamily="34" charset="0"/>
                          <a:cs typeface="Calibri Light" panose="020F0302020204030204" pitchFamily="34" charset="0"/>
                        </a:rPr>
                        <a:t>2.3</a:t>
                      </a:r>
                      <a:endParaRPr lang="en-GB" sz="1400">
                        <a:latin typeface="Calibri Light" panose="020F0302020204030204" pitchFamily="34" charset="0"/>
                        <a:cs typeface="Calibri Light" panose="020F0302020204030204" pitchFamily="34" charset="0"/>
                      </a:endParaRPr>
                    </a:p>
                  </a:txBody>
                  <a:tcPr/>
                </a:tc>
                <a:extLst>
                  <a:ext uri="{0D108BD9-81ED-4DB2-BD59-A6C34878D82A}">
                    <a16:rowId xmlns:a16="http://schemas.microsoft.com/office/drawing/2014/main" val="10003"/>
                  </a:ext>
                </a:extLst>
              </a:tr>
              <a:tr h="385242">
                <a:tc>
                  <a:txBody>
                    <a:bodyPr/>
                    <a:lstStyle/>
                    <a:p>
                      <a:pPr algn="r"/>
                      <a:r>
                        <a:rPr lang="fr-CH" sz="1400">
                          <a:latin typeface="Calibri Light" panose="020F0302020204030204" pitchFamily="34" charset="0"/>
                          <a:cs typeface="Calibri Light" panose="020F0302020204030204" pitchFamily="34" charset="0"/>
                        </a:rPr>
                        <a:t>-0.5</a:t>
                      </a:r>
                      <a:endParaRPr lang="en-GB" sz="1400">
                        <a:latin typeface="Calibri Light" panose="020F0302020204030204" pitchFamily="34" charset="0"/>
                        <a:cs typeface="Calibri Light" panose="020F0302020204030204" pitchFamily="34" charset="0"/>
                      </a:endParaRPr>
                    </a:p>
                  </a:txBody>
                  <a:tcPr/>
                </a:tc>
                <a:tc>
                  <a:txBody>
                    <a:bodyPr/>
                    <a:lstStyle/>
                    <a:p>
                      <a:pPr algn="r"/>
                      <a:r>
                        <a:rPr lang="fr-CH" sz="1400">
                          <a:latin typeface="Calibri Light" panose="020F0302020204030204" pitchFamily="34" charset="0"/>
                          <a:cs typeface="Calibri Light" panose="020F0302020204030204" pitchFamily="34" charset="0"/>
                        </a:rPr>
                        <a:t>0.0</a:t>
                      </a:r>
                      <a:endParaRPr lang="en-GB" sz="1400">
                        <a:latin typeface="Calibri Light" panose="020F0302020204030204" pitchFamily="34" charset="0"/>
                        <a:cs typeface="Calibri Light" panose="020F0302020204030204" pitchFamily="34" charset="0"/>
                      </a:endParaRPr>
                    </a:p>
                  </a:txBody>
                  <a:tcPr/>
                </a:tc>
                <a:tc>
                  <a:txBody>
                    <a:bodyPr/>
                    <a:lstStyle/>
                    <a:p>
                      <a:pPr algn="r"/>
                      <a:r>
                        <a:rPr lang="fr-CH" sz="1400">
                          <a:latin typeface="Calibri Light" panose="020F0302020204030204" pitchFamily="34" charset="0"/>
                          <a:cs typeface="Calibri Light" panose="020F0302020204030204" pitchFamily="34" charset="0"/>
                        </a:rPr>
                        <a:t>1.5</a:t>
                      </a:r>
                      <a:endParaRPr lang="en-GB" sz="1400">
                        <a:latin typeface="Calibri Light" panose="020F0302020204030204" pitchFamily="34" charset="0"/>
                        <a:cs typeface="Calibri Light" panose="020F0302020204030204" pitchFamily="34" charset="0"/>
                      </a:endParaRPr>
                    </a:p>
                  </a:txBody>
                  <a:tcPr/>
                </a:tc>
                <a:extLst>
                  <a:ext uri="{0D108BD9-81ED-4DB2-BD59-A6C34878D82A}">
                    <a16:rowId xmlns:a16="http://schemas.microsoft.com/office/drawing/2014/main" val="10004"/>
                  </a:ext>
                </a:extLst>
              </a:tr>
              <a:tr h="385242">
                <a:tc>
                  <a:txBody>
                    <a:bodyPr/>
                    <a:lstStyle/>
                    <a:p>
                      <a:pPr algn="r"/>
                      <a:r>
                        <a:rPr lang="fr-CH" sz="1400">
                          <a:latin typeface="Calibri Light" panose="020F0302020204030204" pitchFamily="34" charset="0"/>
                          <a:cs typeface="Calibri Light" panose="020F0302020204030204" pitchFamily="34" charset="0"/>
                        </a:rPr>
                        <a:t>0.0</a:t>
                      </a:r>
                      <a:endParaRPr lang="en-GB" sz="1400">
                        <a:latin typeface="Calibri Light" panose="020F0302020204030204" pitchFamily="34" charset="0"/>
                        <a:cs typeface="Calibri Light" panose="020F0302020204030204" pitchFamily="34" charset="0"/>
                      </a:endParaRPr>
                    </a:p>
                  </a:txBody>
                  <a:tcPr>
                    <a:lnB w="12700" cap="flat" cmpd="sng" algn="ctr">
                      <a:solidFill>
                        <a:schemeClr val="tx1">
                          <a:lumMod val="50000"/>
                          <a:lumOff val="50000"/>
                        </a:schemeClr>
                      </a:solidFill>
                      <a:prstDash val="sysDot"/>
                      <a:round/>
                      <a:headEnd type="none" w="med" len="med"/>
                      <a:tailEnd type="none" w="med" len="med"/>
                    </a:lnB>
                  </a:tcPr>
                </a:tc>
                <a:tc>
                  <a:txBody>
                    <a:bodyPr/>
                    <a:lstStyle/>
                    <a:p>
                      <a:pPr algn="r"/>
                      <a:r>
                        <a:rPr lang="fr-CH" sz="1400">
                          <a:latin typeface="Calibri Light" panose="020F0302020204030204" pitchFamily="34" charset="0"/>
                          <a:cs typeface="Calibri Light" panose="020F0302020204030204" pitchFamily="34" charset="0"/>
                        </a:rPr>
                        <a:t>0.0</a:t>
                      </a:r>
                      <a:endParaRPr lang="en-GB" sz="1400">
                        <a:latin typeface="Calibri Light" panose="020F0302020204030204" pitchFamily="34" charset="0"/>
                        <a:cs typeface="Calibri Light" panose="020F0302020204030204" pitchFamily="34" charset="0"/>
                      </a:endParaRPr>
                    </a:p>
                  </a:txBody>
                  <a:tcPr>
                    <a:lnB w="12700" cap="flat" cmpd="sng" algn="ctr">
                      <a:solidFill>
                        <a:schemeClr val="tx1">
                          <a:lumMod val="50000"/>
                          <a:lumOff val="50000"/>
                        </a:schemeClr>
                      </a:solidFill>
                      <a:prstDash val="sysDot"/>
                      <a:round/>
                      <a:headEnd type="none" w="med" len="med"/>
                      <a:tailEnd type="none" w="med" len="med"/>
                    </a:lnB>
                  </a:tcPr>
                </a:tc>
                <a:tc>
                  <a:txBody>
                    <a:bodyPr/>
                    <a:lstStyle/>
                    <a:p>
                      <a:pPr algn="r"/>
                      <a:r>
                        <a:rPr lang="fr-CH" sz="1400">
                          <a:latin typeface="Calibri Light" panose="020F0302020204030204" pitchFamily="34" charset="0"/>
                          <a:cs typeface="Calibri Light" panose="020F0302020204030204" pitchFamily="34" charset="0"/>
                        </a:rPr>
                        <a:t>0.7</a:t>
                      </a:r>
                      <a:endParaRPr lang="en-GB" sz="1400">
                        <a:latin typeface="Calibri Light" panose="020F0302020204030204" pitchFamily="34" charset="0"/>
                        <a:cs typeface="Calibri Light" panose="020F0302020204030204" pitchFamily="34" charset="0"/>
                      </a:endParaRPr>
                    </a:p>
                  </a:txBody>
                  <a:tcPr>
                    <a:lnB w="12700" cap="flat" cmpd="sng" algn="ctr">
                      <a:solidFill>
                        <a:schemeClr val="tx1">
                          <a:lumMod val="50000"/>
                          <a:lumOff val="50000"/>
                        </a:schemeClr>
                      </a:solidFill>
                      <a:prstDash val="sysDot"/>
                      <a:round/>
                      <a:headEnd type="none" w="med" len="med"/>
                      <a:tailEnd type="none" w="med" len="med"/>
                    </a:lnB>
                  </a:tcPr>
                </a:tc>
                <a:extLst>
                  <a:ext uri="{0D108BD9-81ED-4DB2-BD59-A6C34878D82A}">
                    <a16:rowId xmlns:a16="http://schemas.microsoft.com/office/drawing/2014/main" val="10005"/>
                  </a:ext>
                </a:extLst>
              </a:tr>
              <a:tr h="385242">
                <a:tc>
                  <a:txBody>
                    <a:bodyPr/>
                    <a:lstStyle/>
                    <a:p>
                      <a:pPr algn="r"/>
                      <a:r>
                        <a:rPr lang="fr-CH" sz="1400">
                          <a:latin typeface="Calibri Light" panose="020F0302020204030204" pitchFamily="34" charset="0"/>
                          <a:cs typeface="Calibri Light" panose="020F0302020204030204" pitchFamily="34" charset="0"/>
                        </a:rPr>
                        <a:t>0.5</a:t>
                      </a:r>
                      <a:endParaRPr lang="en-GB" sz="1400">
                        <a:latin typeface="Calibri Light" panose="020F0302020204030204" pitchFamily="34" charset="0"/>
                        <a:cs typeface="Calibri Light" panose="020F0302020204030204" pitchFamily="34" charset="0"/>
                      </a:endParaRPr>
                    </a:p>
                  </a:txBody>
                  <a:tcPr>
                    <a:lnT w="12700" cap="flat" cmpd="sng" algn="ctr">
                      <a:solidFill>
                        <a:schemeClr val="tx1">
                          <a:lumMod val="50000"/>
                          <a:lumOff val="50000"/>
                        </a:schemeClr>
                      </a:solidFill>
                      <a:prstDash val="sysDot"/>
                      <a:round/>
                      <a:headEnd type="none" w="med" len="med"/>
                      <a:tailEnd type="none" w="med" len="med"/>
                    </a:lnT>
                  </a:tcPr>
                </a:tc>
                <a:tc>
                  <a:txBody>
                    <a:bodyPr/>
                    <a:lstStyle/>
                    <a:p>
                      <a:pPr algn="r"/>
                      <a:r>
                        <a:rPr lang="fr-CH" sz="1400">
                          <a:latin typeface="Calibri Light" panose="020F0302020204030204" pitchFamily="34" charset="0"/>
                          <a:cs typeface="Calibri Light" panose="020F0302020204030204" pitchFamily="34" charset="0"/>
                        </a:rPr>
                        <a:t>0.5</a:t>
                      </a:r>
                      <a:endParaRPr lang="en-GB" sz="1400">
                        <a:latin typeface="Calibri Light" panose="020F0302020204030204" pitchFamily="34" charset="0"/>
                        <a:cs typeface="Calibri Light" panose="020F0302020204030204" pitchFamily="34" charset="0"/>
                      </a:endParaRPr>
                    </a:p>
                  </a:txBody>
                  <a:tcPr>
                    <a:lnT w="12700" cap="flat" cmpd="sng" algn="ctr">
                      <a:solidFill>
                        <a:schemeClr val="tx1">
                          <a:lumMod val="50000"/>
                          <a:lumOff val="50000"/>
                        </a:schemeClr>
                      </a:solidFill>
                      <a:prstDash val="sysDot"/>
                      <a:round/>
                      <a:headEnd type="none" w="med" len="med"/>
                      <a:tailEnd type="none" w="med" len="med"/>
                    </a:lnT>
                  </a:tcPr>
                </a:tc>
                <a:tc>
                  <a:txBody>
                    <a:bodyPr/>
                    <a:lstStyle/>
                    <a:p>
                      <a:pPr algn="r"/>
                      <a:r>
                        <a:rPr lang="fr-CH" sz="1400">
                          <a:latin typeface="Calibri Light" panose="020F0302020204030204" pitchFamily="34" charset="0"/>
                          <a:cs typeface="Calibri Light" panose="020F0302020204030204" pitchFamily="34" charset="0"/>
                        </a:rPr>
                        <a:t>1.4</a:t>
                      </a:r>
                      <a:endParaRPr lang="en-GB" sz="1400">
                        <a:latin typeface="Calibri Light" panose="020F0302020204030204" pitchFamily="34" charset="0"/>
                        <a:cs typeface="Calibri Light" panose="020F0302020204030204" pitchFamily="34" charset="0"/>
                      </a:endParaRPr>
                    </a:p>
                  </a:txBody>
                  <a:tcPr>
                    <a:lnT w="12700" cap="flat" cmpd="sng" algn="ctr">
                      <a:solidFill>
                        <a:schemeClr val="tx1">
                          <a:lumMod val="50000"/>
                          <a:lumOff val="50000"/>
                        </a:schemeClr>
                      </a:solidFill>
                      <a:prstDash val="sysDot"/>
                      <a:round/>
                      <a:headEnd type="none" w="med" len="med"/>
                      <a:tailEnd type="none" w="med" len="med"/>
                    </a:lnT>
                  </a:tcPr>
                </a:tc>
                <a:extLst>
                  <a:ext uri="{0D108BD9-81ED-4DB2-BD59-A6C34878D82A}">
                    <a16:rowId xmlns:a16="http://schemas.microsoft.com/office/drawing/2014/main" val="10006"/>
                  </a:ext>
                </a:extLst>
              </a:tr>
              <a:tr h="385242">
                <a:tc>
                  <a:txBody>
                    <a:bodyPr/>
                    <a:lstStyle/>
                    <a:p>
                      <a:pPr algn="r"/>
                      <a:r>
                        <a:rPr lang="fr-CH" sz="1400">
                          <a:latin typeface="Calibri Light" panose="020F0302020204030204" pitchFamily="34" charset="0"/>
                          <a:cs typeface="Calibri Light" panose="020F0302020204030204" pitchFamily="34" charset="0"/>
                        </a:rPr>
                        <a:t>1.0</a:t>
                      </a:r>
                      <a:endParaRPr lang="en-GB" sz="1400">
                        <a:latin typeface="Calibri Light" panose="020F0302020204030204" pitchFamily="34" charset="0"/>
                        <a:cs typeface="Calibri Light" panose="020F0302020204030204" pitchFamily="34" charset="0"/>
                      </a:endParaRPr>
                    </a:p>
                  </a:txBody>
                  <a:tcPr/>
                </a:tc>
                <a:tc>
                  <a:txBody>
                    <a:bodyPr/>
                    <a:lstStyle/>
                    <a:p>
                      <a:pPr algn="r"/>
                      <a:r>
                        <a:rPr lang="fr-CH" sz="1400">
                          <a:latin typeface="Calibri Light" panose="020F0302020204030204" pitchFamily="34" charset="0"/>
                          <a:cs typeface="Calibri Light" panose="020F0302020204030204" pitchFamily="34" charset="0"/>
                        </a:rPr>
                        <a:t>1.0</a:t>
                      </a:r>
                      <a:endParaRPr lang="en-GB" sz="1400">
                        <a:latin typeface="Calibri Light" panose="020F0302020204030204" pitchFamily="34" charset="0"/>
                        <a:cs typeface="Calibri Light" panose="020F0302020204030204" pitchFamily="34" charset="0"/>
                      </a:endParaRPr>
                    </a:p>
                  </a:txBody>
                  <a:tcPr/>
                </a:tc>
                <a:tc>
                  <a:txBody>
                    <a:bodyPr/>
                    <a:lstStyle/>
                    <a:p>
                      <a:pPr algn="r"/>
                      <a:r>
                        <a:rPr lang="fr-CH" sz="1400">
                          <a:latin typeface="Calibri Light" panose="020F0302020204030204" pitchFamily="34" charset="0"/>
                          <a:cs typeface="Calibri Light" panose="020F0302020204030204" pitchFamily="34" charset="0"/>
                        </a:rPr>
                        <a:t>2.4</a:t>
                      </a:r>
                      <a:endParaRPr lang="en-GB" sz="1400">
                        <a:latin typeface="Calibri Light" panose="020F0302020204030204" pitchFamily="34" charset="0"/>
                        <a:cs typeface="Calibri Light" panose="020F0302020204030204" pitchFamily="34" charset="0"/>
                      </a:endParaRPr>
                    </a:p>
                  </a:txBody>
                  <a:tcPr/>
                </a:tc>
                <a:extLst>
                  <a:ext uri="{0D108BD9-81ED-4DB2-BD59-A6C34878D82A}">
                    <a16:rowId xmlns:a16="http://schemas.microsoft.com/office/drawing/2014/main" val="10007"/>
                  </a:ext>
                </a:extLst>
              </a:tr>
              <a:tr h="385242">
                <a:tc>
                  <a:txBody>
                    <a:bodyPr/>
                    <a:lstStyle/>
                    <a:p>
                      <a:pPr algn="r"/>
                      <a:r>
                        <a:rPr lang="fr-CH" sz="1400">
                          <a:latin typeface="Calibri Light" panose="020F0302020204030204" pitchFamily="34" charset="0"/>
                          <a:cs typeface="Calibri Light" panose="020F0302020204030204" pitchFamily="34" charset="0"/>
                        </a:rPr>
                        <a:t>1.5</a:t>
                      </a:r>
                      <a:endParaRPr lang="en-GB" sz="1400">
                        <a:latin typeface="Calibri Light" panose="020F0302020204030204" pitchFamily="34" charset="0"/>
                        <a:cs typeface="Calibri Light" panose="020F0302020204030204" pitchFamily="34" charset="0"/>
                      </a:endParaRPr>
                    </a:p>
                  </a:txBody>
                  <a:tcPr/>
                </a:tc>
                <a:tc>
                  <a:txBody>
                    <a:bodyPr/>
                    <a:lstStyle/>
                    <a:p>
                      <a:pPr algn="r"/>
                      <a:r>
                        <a:rPr lang="fr-CH" sz="1400">
                          <a:latin typeface="Calibri Light" panose="020F0302020204030204" pitchFamily="34" charset="0"/>
                          <a:cs typeface="Calibri Light" panose="020F0302020204030204" pitchFamily="34" charset="0"/>
                        </a:rPr>
                        <a:t>1.5</a:t>
                      </a:r>
                      <a:endParaRPr lang="en-GB" sz="1400">
                        <a:latin typeface="Calibri Light" panose="020F0302020204030204" pitchFamily="34" charset="0"/>
                        <a:cs typeface="Calibri Light" panose="020F0302020204030204" pitchFamily="34" charset="0"/>
                      </a:endParaRPr>
                    </a:p>
                  </a:txBody>
                  <a:tcPr/>
                </a:tc>
                <a:tc>
                  <a:txBody>
                    <a:bodyPr/>
                    <a:lstStyle/>
                    <a:p>
                      <a:pPr algn="r"/>
                      <a:r>
                        <a:rPr lang="fr-CH" sz="1400">
                          <a:latin typeface="Calibri Light" panose="020F0302020204030204" pitchFamily="34" charset="0"/>
                          <a:cs typeface="Calibri Light" panose="020F0302020204030204" pitchFamily="34" charset="0"/>
                        </a:rPr>
                        <a:t>3.5</a:t>
                      </a:r>
                      <a:endParaRPr lang="en-GB" sz="1400">
                        <a:latin typeface="Calibri Light" panose="020F0302020204030204" pitchFamily="34" charset="0"/>
                        <a:cs typeface="Calibri Light" panose="020F0302020204030204" pitchFamily="34" charset="0"/>
                      </a:endParaRPr>
                    </a:p>
                  </a:txBody>
                  <a:tcPr/>
                </a:tc>
                <a:extLst>
                  <a:ext uri="{0D108BD9-81ED-4DB2-BD59-A6C34878D82A}">
                    <a16:rowId xmlns:a16="http://schemas.microsoft.com/office/drawing/2014/main" val="10008"/>
                  </a:ext>
                </a:extLst>
              </a:tr>
              <a:tr h="385242">
                <a:tc>
                  <a:txBody>
                    <a:bodyPr/>
                    <a:lstStyle/>
                    <a:p>
                      <a:pPr algn="r"/>
                      <a:r>
                        <a:rPr lang="fr-CH" sz="1400">
                          <a:latin typeface="Calibri Light" panose="020F0302020204030204" pitchFamily="34" charset="0"/>
                          <a:cs typeface="Calibri Light" panose="020F0302020204030204" pitchFamily="34" charset="0"/>
                        </a:rPr>
                        <a:t>2.0</a:t>
                      </a:r>
                      <a:endParaRPr lang="en-GB" sz="1400">
                        <a:latin typeface="Calibri Light" panose="020F0302020204030204" pitchFamily="34" charset="0"/>
                        <a:cs typeface="Calibri Light" panose="020F0302020204030204" pitchFamily="34" charset="0"/>
                      </a:endParaRPr>
                    </a:p>
                  </a:txBody>
                  <a:tcPr>
                    <a:lnB w="12700" cap="flat" cmpd="sng" algn="ctr">
                      <a:solidFill>
                        <a:schemeClr val="tx1"/>
                      </a:solidFill>
                      <a:prstDash val="solid"/>
                      <a:round/>
                      <a:headEnd type="none" w="med" len="med"/>
                      <a:tailEnd type="none" w="med" len="med"/>
                    </a:lnB>
                  </a:tcPr>
                </a:tc>
                <a:tc>
                  <a:txBody>
                    <a:bodyPr/>
                    <a:lstStyle/>
                    <a:p>
                      <a:pPr algn="r"/>
                      <a:r>
                        <a:rPr lang="fr-CH" sz="1400">
                          <a:latin typeface="Calibri Light" panose="020F0302020204030204" pitchFamily="34" charset="0"/>
                          <a:cs typeface="Calibri Light" panose="020F0302020204030204" pitchFamily="34" charset="0"/>
                        </a:rPr>
                        <a:t>2.0</a:t>
                      </a:r>
                      <a:endParaRPr lang="en-GB" sz="1400">
                        <a:latin typeface="Calibri Light" panose="020F0302020204030204" pitchFamily="34" charset="0"/>
                        <a:cs typeface="Calibri Light" panose="020F0302020204030204" pitchFamily="34" charset="0"/>
                      </a:endParaRPr>
                    </a:p>
                  </a:txBody>
                  <a:tcPr>
                    <a:lnB w="12700" cap="flat" cmpd="sng" algn="ctr">
                      <a:solidFill>
                        <a:schemeClr val="tx1"/>
                      </a:solidFill>
                      <a:prstDash val="solid"/>
                      <a:round/>
                      <a:headEnd type="none" w="med" len="med"/>
                      <a:tailEnd type="none" w="med" len="med"/>
                    </a:lnB>
                  </a:tcPr>
                </a:tc>
                <a:tc>
                  <a:txBody>
                    <a:bodyPr/>
                    <a:lstStyle/>
                    <a:p>
                      <a:pPr algn="r"/>
                      <a:r>
                        <a:rPr lang="fr-CH" sz="1400">
                          <a:latin typeface="Calibri Light" panose="020F0302020204030204" pitchFamily="34" charset="0"/>
                          <a:cs typeface="Calibri Light" panose="020F0302020204030204" pitchFamily="34" charset="0"/>
                        </a:rPr>
                        <a:t>5.2</a:t>
                      </a:r>
                      <a:endParaRPr lang="en-GB" sz="1400">
                        <a:latin typeface="Calibri Light" panose="020F0302020204030204" pitchFamily="34" charset="0"/>
                        <a:cs typeface="Calibri Light" panose="020F0302020204030204" pitchFamily="34" charset="0"/>
                      </a:endParaRP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18786034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00200"/>
            <a:ext cx="8229600" cy="4925144"/>
          </a:xfrm>
        </p:spPr>
        <p:txBody>
          <a:bodyPr>
            <a:normAutofit/>
          </a:bodyPr>
          <a:lstStyle/>
          <a:p>
            <a:r>
              <a:rPr lang="en-GB" sz="1600" dirty="0">
                <a:latin typeface="Times New Roman" panose="02020603050405020304" pitchFamily="18" charset="0"/>
                <a:cs typeface="Times New Roman" panose="02020603050405020304" pitchFamily="18" charset="0"/>
              </a:rPr>
              <a:t>2003 – 2007	Bachelor in Psychology</a:t>
            </a:r>
          </a:p>
          <a:p>
            <a:r>
              <a:rPr lang="en-GB" sz="1600" dirty="0">
                <a:latin typeface="Times New Roman" panose="02020603050405020304" pitchFamily="18" charset="0"/>
                <a:cs typeface="Times New Roman" panose="02020603050405020304" pitchFamily="18" charset="0"/>
              </a:rPr>
              <a:t>2007 – 2009	Master in Psychology</a:t>
            </a:r>
          </a:p>
          <a:p>
            <a:r>
              <a:rPr lang="en-GB" sz="1600" dirty="0">
                <a:solidFill>
                  <a:srgbClr val="0070C0"/>
                </a:solidFill>
                <a:latin typeface="Times New Roman" panose="02020603050405020304" pitchFamily="18" charset="0"/>
                <a:cs typeface="Times New Roman" panose="02020603050405020304" pitchFamily="18" charset="0"/>
              </a:rPr>
              <a:t>2009 – 2010	Master in Statistical Data Analysis</a:t>
            </a:r>
          </a:p>
          <a:p>
            <a:r>
              <a:rPr lang="en-GB" sz="1600" dirty="0">
                <a:latin typeface="Times New Roman" panose="02020603050405020304" pitchFamily="18" charset="0"/>
                <a:cs typeface="Times New Roman" panose="02020603050405020304" pitchFamily="18" charset="0"/>
              </a:rPr>
              <a:t>2011 – 2015	Ph.D. in Psychology</a:t>
            </a:r>
          </a:p>
          <a:p>
            <a:r>
              <a:rPr lang="en-GB" sz="1600" dirty="0">
                <a:latin typeface="Times New Roman" panose="02020603050405020304" pitchFamily="18" charset="0"/>
                <a:cs typeface="Times New Roman" panose="02020603050405020304" pitchFamily="18" charset="0"/>
              </a:rPr>
              <a:t>2016 – 2019	Postdoc in Psychology</a:t>
            </a:r>
          </a:p>
          <a:p>
            <a:r>
              <a:rPr lang="en-GB" sz="1600" dirty="0">
                <a:solidFill>
                  <a:srgbClr val="0070C0"/>
                </a:solidFill>
                <a:latin typeface="Times New Roman" panose="02020603050405020304" pitchFamily="18" charset="0"/>
                <a:cs typeface="Times New Roman" panose="02020603050405020304" pitchFamily="18" charset="0"/>
              </a:rPr>
              <a:t>2019 – …	Statistician</a:t>
            </a:r>
          </a:p>
          <a:p>
            <a:pPr marL="0" indent="0">
              <a:buNone/>
            </a:pPr>
            <a:endParaRPr lang="en-GB" sz="1800" dirty="0">
              <a:latin typeface="Times New Roman" panose="02020603050405020304" pitchFamily="18" charset="0"/>
              <a:cs typeface="Times New Roman" panose="02020603050405020304" pitchFamily="18" charset="0"/>
            </a:endParaRPr>
          </a:p>
          <a:p>
            <a:endParaRPr lang="en-GB" sz="1800" dirty="0">
              <a:latin typeface="Times New Roman" panose="02020603050405020304" pitchFamily="18" charset="0"/>
              <a:cs typeface="Times New Roman" panose="02020603050405020304" pitchFamily="18" charset="0"/>
            </a:endParaRPr>
          </a:p>
          <a:p>
            <a:r>
              <a:rPr lang="en-GB" sz="1600" dirty="0">
                <a:latin typeface="Times New Roman" panose="02020603050405020304" pitchFamily="18" charset="0"/>
                <a:cs typeface="Times New Roman" panose="02020603050405020304" pitchFamily="18" charset="0"/>
              </a:rPr>
              <a:t>Doctoral dissertation—including two publications—written on the application of machine learning to emotion data.</a:t>
            </a:r>
          </a:p>
          <a:p>
            <a:endParaRPr lang="en-GB" sz="1600" dirty="0">
              <a:latin typeface="Times New Roman" panose="02020603050405020304" pitchFamily="18" charset="0"/>
              <a:cs typeface="Times New Roman" panose="02020603050405020304" pitchFamily="18" charset="0"/>
            </a:endParaRPr>
          </a:p>
          <a:p>
            <a:r>
              <a:rPr lang="en-GB" sz="1600" dirty="0">
                <a:latin typeface="Times New Roman" panose="02020603050405020304" pitchFamily="18" charset="0"/>
                <a:cs typeface="Times New Roman" panose="02020603050405020304" pitchFamily="18" charset="0"/>
              </a:rPr>
              <a:t>Part-time statistical assistant at my psychology department (2011–2019) and contributor of course materials in artificial neural networks (University of Ghent, 2012–2017).</a:t>
            </a:r>
          </a:p>
          <a:p>
            <a:endParaRPr lang="en-GB" sz="1600" dirty="0">
              <a:latin typeface="Times New Roman" panose="02020603050405020304" pitchFamily="18" charset="0"/>
              <a:cs typeface="Times New Roman" panose="02020603050405020304" pitchFamily="18" charset="0"/>
            </a:endParaRPr>
          </a:p>
          <a:p>
            <a:r>
              <a:rPr lang="en-GB" sz="1600" dirty="0">
                <a:latin typeface="Times New Roman" panose="02020603050405020304" pitchFamily="18" charset="0"/>
                <a:cs typeface="Times New Roman" panose="02020603050405020304" pitchFamily="18" charset="0"/>
              </a:rPr>
              <a:t>R Lunch last year about machine learning, on “nearest </a:t>
            </a:r>
            <a:r>
              <a:rPr lang="en-GB" sz="1600" dirty="0" err="1">
                <a:latin typeface="Times New Roman" panose="02020603050405020304" pitchFamily="18" charset="0"/>
                <a:cs typeface="Times New Roman" panose="02020603050405020304" pitchFamily="18" charset="0"/>
              </a:rPr>
              <a:t>neighbors</a:t>
            </a:r>
            <a:r>
              <a:rPr lang="en-GB" sz="1600" dirty="0">
                <a:latin typeface="Times New Roman" panose="02020603050405020304" pitchFamily="18" charset="0"/>
                <a:cs typeface="Times New Roman" panose="02020603050405020304" pitchFamily="18" charset="0"/>
              </a:rPr>
              <a:t>”, “decision trees”, and “random forests”.</a:t>
            </a:r>
          </a:p>
          <a:p>
            <a:endParaRPr lang="en-GB" sz="1800" dirty="0">
              <a:latin typeface="Times New Roman" panose="02020603050405020304" pitchFamily="18" charset="0"/>
              <a:cs typeface="Times New Roman" panose="02020603050405020304" pitchFamily="18" charset="0"/>
            </a:endParaRPr>
          </a:p>
          <a:p>
            <a:endParaRPr lang="en-GB" sz="1800" dirty="0">
              <a:latin typeface="Times New Roman" panose="02020603050405020304" pitchFamily="18" charset="0"/>
              <a:cs typeface="Times New Roman" panose="02020603050405020304" pitchFamily="18" charset="0"/>
            </a:endParaRPr>
          </a:p>
          <a:p>
            <a:endParaRPr lang="en-GB" sz="1800" dirty="0">
              <a:latin typeface="Times New Roman" panose="02020603050405020304" pitchFamily="18" charset="0"/>
              <a:cs typeface="Times New Roman" panose="02020603050405020304" pitchFamily="18" charset="0"/>
            </a:endParaRPr>
          </a:p>
          <a:p>
            <a:endParaRPr lang="en-GB" sz="1800" dirty="0">
              <a:latin typeface="Times New Roman" panose="02020603050405020304" pitchFamily="18" charset="0"/>
              <a:cs typeface="Times New Roman" panose="02020603050405020304" pitchFamily="18" charset="0"/>
            </a:endParaRPr>
          </a:p>
          <a:p>
            <a:endParaRPr lang="en-GB" sz="1800" dirty="0">
              <a:latin typeface="Times New Roman" panose="02020603050405020304" pitchFamily="18" charset="0"/>
              <a:cs typeface="Times New Roman" panose="02020603050405020304" pitchFamily="18" charset="0"/>
            </a:endParaRPr>
          </a:p>
          <a:p>
            <a:endParaRPr lang="en-GB" sz="1800" dirty="0">
              <a:latin typeface="Times New Roman" panose="02020603050405020304" pitchFamily="18" charset="0"/>
              <a:cs typeface="Times New Roman" panose="02020603050405020304" pitchFamily="18" charset="0"/>
            </a:endParaRPr>
          </a:p>
          <a:p>
            <a:endParaRPr lang="en-GB" sz="1800" dirty="0">
              <a:latin typeface="Times New Roman" panose="02020603050405020304" pitchFamily="18" charset="0"/>
              <a:cs typeface="Times New Roman" panose="02020603050405020304" pitchFamily="18" charset="0"/>
            </a:endParaRPr>
          </a:p>
          <a:p>
            <a:endParaRPr lang="en-GB" sz="1800" dirty="0">
              <a:latin typeface="Times New Roman" panose="02020603050405020304" pitchFamily="18" charset="0"/>
              <a:cs typeface="Times New Roman" panose="02020603050405020304" pitchFamily="18" charset="0"/>
            </a:endParaRPr>
          </a:p>
          <a:p>
            <a:endParaRPr lang="en-GB" sz="1800" dirty="0">
              <a:latin typeface="Times New Roman" panose="02020603050405020304" pitchFamily="18" charset="0"/>
              <a:cs typeface="Times New Roman" panose="02020603050405020304" pitchFamily="18" charset="0"/>
            </a:endParaRPr>
          </a:p>
          <a:p>
            <a:pPr marL="0" indent="0">
              <a:buNone/>
            </a:pPr>
            <a:endParaRPr lang="en-GB" sz="1800" dirty="0">
              <a:latin typeface="Times New Roman" panose="02020603050405020304" pitchFamily="18" charset="0"/>
              <a:cs typeface="Times New Roman" panose="02020603050405020304" pitchFamily="18" charset="0"/>
            </a:endParaRPr>
          </a:p>
          <a:p>
            <a:endParaRPr lang="en-GB" sz="1800" dirty="0">
              <a:latin typeface="Times New Roman" panose="02020603050405020304" pitchFamily="18" charset="0"/>
              <a:cs typeface="Times New Roman" panose="02020603050405020304" pitchFamily="18" charset="0"/>
            </a:endParaRPr>
          </a:p>
          <a:p>
            <a:endParaRPr lang="en-GB" sz="1800" dirty="0">
              <a:latin typeface="Times New Roman" panose="02020603050405020304" pitchFamily="18" charset="0"/>
              <a:cs typeface="Times New Roman" panose="02020603050405020304" pitchFamily="18" charset="0"/>
            </a:endParaRPr>
          </a:p>
          <a:p>
            <a:endParaRPr lang="en-GB" sz="1800" dirty="0">
              <a:latin typeface="Times New Roman" panose="02020603050405020304" pitchFamily="18" charset="0"/>
              <a:cs typeface="Times New Roman" panose="02020603050405020304" pitchFamily="18" charset="0"/>
            </a:endParaRPr>
          </a:p>
        </p:txBody>
      </p:sp>
      <p:sp>
        <p:nvSpPr>
          <p:cNvPr id="4" name="TextBox 3"/>
          <p:cNvSpPr txBox="1"/>
          <p:nvPr/>
        </p:nvSpPr>
        <p:spPr>
          <a:xfrm>
            <a:off x="426129" y="188640"/>
            <a:ext cx="8178319" cy="584775"/>
          </a:xfrm>
          <a:prstGeom prst="rect">
            <a:avLst/>
          </a:prstGeom>
          <a:noFill/>
        </p:spPr>
        <p:txBody>
          <a:bodyPr wrap="square" rtlCol="0">
            <a:spAutoFit/>
          </a:bodyPr>
          <a:lstStyle/>
          <a:p>
            <a:r>
              <a:rPr lang="fr-CH" sz="3200">
                <a:solidFill>
                  <a:schemeClr val="tx2">
                    <a:lumMod val="75000"/>
                  </a:schemeClr>
                </a:solidFill>
                <a:latin typeface="Tw Cen MT" panose="020B0602020104020603" pitchFamily="34" charset="0"/>
              </a:rPr>
              <a:t>Personal background</a:t>
            </a:r>
            <a:endParaRPr lang="en-GB" sz="3200">
              <a:solidFill>
                <a:schemeClr val="tx2">
                  <a:lumMod val="75000"/>
                </a:schemeClr>
              </a:solidFill>
              <a:latin typeface="Tw Cen MT" panose="020B0602020104020603" pitchFamily="34" charset="0"/>
            </a:endParaRPr>
          </a:p>
        </p:txBody>
      </p:sp>
      <p:cxnSp>
        <p:nvCxnSpPr>
          <p:cNvPr id="5" name="Straight Connector 4"/>
          <p:cNvCxnSpPr/>
          <p:nvPr/>
        </p:nvCxnSpPr>
        <p:spPr>
          <a:xfrm>
            <a:off x="395536" y="908720"/>
            <a:ext cx="8280920" cy="0"/>
          </a:xfrm>
          <a:prstGeom prst="line">
            <a:avLst/>
          </a:prstGeom>
          <a:ln w="28575">
            <a:solidFill>
              <a:schemeClr val="bg2">
                <a:lumMod val="25000"/>
              </a:schemeClr>
            </a:solidFill>
            <a:prstDash val="sysDot"/>
          </a:ln>
        </p:spPr>
        <p:style>
          <a:lnRef idx="1">
            <a:schemeClr val="accent1"/>
          </a:lnRef>
          <a:fillRef idx="0">
            <a:schemeClr val="accent1"/>
          </a:fillRef>
          <a:effectRef idx="0">
            <a:schemeClr val="accent1"/>
          </a:effectRef>
          <a:fontRef idx="minor">
            <a:schemeClr val="tx1"/>
          </a:fontRef>
        </p:style>
      </p:cxn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2395" r="8832" b="12201"/>
          <a:stretch/>
        </p:blipFill>
        <p:spPr>
          <a:xfrm>
            <a:off x="6804248" y="188640"/>
            <a:ext cx="2105537" cy="1662831"/>
          </a:xfrm>
          <a:prstGeom prst="rect">
            <a:avLst/>
          </a:prstGeom>
        </p:spPr>
      </p:pic>
    </p:spTree>
    <p:extLst>
      <p:ext uri="{BB962C8B-B14F-4D97-AF65-F5344CB8AC3E}">
        <p14:creationId xmlns:p14="http://schemas.microsoft.com/office/powerpoint/2010/main" val="336271708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00200"/>
            <a:ext cx="8229600" cy="4925144"/>
          </a:xfrm>
        </p:spPr>
        <p:txBody>
          <a:bodyPr>
            <a:normAutofit/>
          </a:bodyPr>
          <a:lstStyle/>
          <a:p>
            <a:endParaRPr lang="fr-CH" sz="1800">
              <a:latin typeface="Times New Roman" panose="02020603050405020304" pitchFamily="18" charset="0"/>
              <a:cs typeface="Times New Roman" panose="02020603050405020304" pitchFamily="18" charset="0"/>
            </a:endParaRPr>
          </a:p>
          <a:p>
            <a:endParaRPr lang="fr-CH" sz="1800">
              <a:latin typeface="Times New Roman" panose="02020603050405020304" pitchFamily="18" charset="0"/>
              <a:cs typeface="Times New Roman" panose="02020603050405020304" pitchFamily="18" charset="0"/>
            </a:endParaRPr>
          </a:p>
          <a:p>
            <a:pPr marL="0" indent="0">
              <a:buNone/>
            </a:pPr>
            <a:endParaRPr lang="fr-CH" sz="1800">
              <a:latin typeface="Times New Roman" panose="02020603050405020304" pitchFamily="18" charset="0"/>
              <a:cs typeface="Times New Roman" panose="02020603050405020304" pitchFamily="18" charset="0"/>
            </a:endParaRPr>
          </a:p>
          <a:p>
            <a:pPr marL="0" indent="0">
              <a:buNone/>
            </a:pPr>
            <a:endParaRPr lang="fr-CH" sz="1800">
              <a:latin typeface="Times New Roman" panose="02020603050405020304" pitchFamily="18" charset="0"/>
              <a:cs typeface="Times New Roman" panose="02020603050405020304" pitchFamily="18" charset="0"/>
            </a:endParaRPr>
          </a:p>
          <a:p>
            <a:pPr marL="0" indent="0">
              <a:buNone/>
            </a:pPr>
            <a:endParaRPr lang="fr-CH" sz="1800">
              <a:latin typeface="Times New Roman" panose="02020603050405020304" pitchFamily="18" charset="0"/>
              <a:cs typeface="Times New Roman" panose="02020603050405020304" pitchFamily="18" charset="0"/>
            </a:endParaRPr>
          </a:p>
          <a:p>
            <a:pPr marL="0" indent="0">
              <a:buNone/>
            </a:pPr>
            <a:endParaRPr lang="fr-CH" sz="1800">
              <a:latin typeface="Times New Roman" panose="02020603050405020304" pitchFamily="18" charset="0"/>
              <a:cs typeface="Times New Roman" panose="02020603050405020304" pitchFamily="18" charset="0"/>
            </a:endParaRPr>
          </a:p>
          <a:p>
            <a:pPr marL="0" indent="0">
              <a:buNone/>
            </a:pPr>
            <a:endParaRPr lang="fr-CH" sz="1800">
              <a:latin typeface="Times New Roman" panose="02020603050405020304" pitchFamily="18" charset="0"/>
              <a:cs typeface="Times New Roman" panose="02020603050405020304" pitchFamily="18" charset="0"/>
            </a:endParaRPr>
          </a:p>
          <a:p>
            <a:pPr marL="0" indent="0">
              <a:buNone/>
            </a:pPr>
            <a:endParaRPr lang="fr-CH" sz="1800">
              <a:latin typeface="Times New Roman" panose="02020603050405020304" pitchFamily="18" charset="0"/>
              <a:cs typeface="Times New Roman" panose="02020603050405020304" pitchFamily="18" charset="0"/>
            </a:endParaRPr>
          </a:p>
          <a:p>
            <a:pPr marL="0" indent="0">
              <a:buNone/>
            </a:pPr>
            <a:endParaRPr lang="fr-CH" sz="1800">
              <a:latin typeface="Times New Roman" panose="02020603050405020304" pitchFamily="18" charset="0"/>
              <a:cs typeface="Times New Roman" panose="02020603050405020304" pitchFamily="18" charset="0"/>
            </a:endParaRPr>
          </a:p>
          <a:p>
            <a:pPr marL="0" indent="0">
              <a:buNone/>
            </a:pPr>
            <a:endParaRPr lang="fr-CH" sz="1800">
              <a:latin typeface="Times New Roman" panose="02020603050405020304" pitchFamily="18" charset="0"/>
              <a:cs typeface="Times New Roman" panose="02020603050405020304" pitchFamily="18" charset="0"/>
            </a:endParaRPr>
          </a:p>
          <a:p>
            <a:pPr marL="0" indent="0">
              <a:buNone/>
            </a:pPr>
            <a:endParaRPr lang="fr-CH" sz="1800">
              <a:latin typeface="Times New Roman" panose="02020603050405020304" pitchFamily="18" charset="0"/>
              <a:cs typeface="Times New Roman" panose="02020603050405020304" pitchFamily="18" charset="0"/>
            </a:endParaRPr>
          </a:p>
          <a:p>
            <a:pPr marL="0" indent="0">
              <a:buNone/>
            </a:pPr>
            <a:endParaRPr lang="fr-CH" sz="1800">
              <a:latin typeface="Times New Roman" panose="02020603050405020304" pitchFamily="18" charset="0"/>
              <a:cs typeface="Times New Roman" panose="02020603050405020304" pitchFamily="18" charset="0"/>
            </a:endParaRPr>
          </a:p>
          <a:p>
            <a:pPr marL="0" indent="0">
              <a:buNone/>
            </a:pPr>
            <a:r>
              <a:rPr lang="fr-CH" sz="1800">
                <a:latin typeface="Times New Roman" panose="02020603050405020304" pitchFamily="18" charset="0"/>
                <a:cs typeface="Times New Roman" panose="02020603050405020304" pitchFamily="18" charset="0"/>
              </a:rPr>
              <a:t>	E(</a:t>
            </a:r>
            <a:r>
              <a:rPr lang="fr-CH" sz="1800" i="1">
                <a:latin typeface="Times New Roman" panose="02020603050405020304" pitchFamily="18" charset="0"/>
                <a:cs typeface="Times New Roman" panose="02020603050405020304" pitchFamily="18" charset="0"/>
              </a:rPr>
              <a:t>Y</a:t>
            </a:r>
            <a:r>
              <a:rPr lang="fr-CH" sz="1800">
                <a:latin typeface="Times New Roman" panose="02020603050405020304" pitchFamily="18" charset="0"/>
                <a:cs typeface="Times New Roman" panose="02020603050405020304" pitchFamily="18" charset="0"/>
              </a:rPr>
              <a:t>) = </a:t>
            </a:r>
            <a:r>
              <a:rPr lang="el-GR" sz="1800" i="1">
                <a:latin typeface="Times New Roman" panose="02020603050405020304" pitchFamily="18" charset="0"/>
                <a:cs typeface="Times New Roman" panose="02020603050405020304" pitchFamily="18" charset="0"/>
              </a:rPr>
              <a:t>β</a:t>
            </a:r>
            <a:r>
              <a:rPr lang="fr-CH" sz="1800" i="1" baseline="-25000">
                <a:latin typeface="Times New Roman" panose="02020603050405020304" pitchFamily="18" charset="0"/>
                <a:cs typeface="Times New Roman" panose="02020603050405020304" pitchFamily="18" charset="0"/>
              </a:rPr>
              <a:t>0</a:t>
            </a:r>
            <a:r>
              <a:rPr lang="fr-CH" sz="1800" i="1">
                <a:latin typeface="Times New Roman" panose="02020603050405020304" pitchFamily="18" charset="0"/>
                <a:cs typeface="Times New Roman" panose="02020603050405020304" pitchFamily="18" charset="0"/>
              </a:rPr>
              <a:t> </a:t>
            </a:r>
            <a:r>
              <a:rPr lang="fr-CH" sz="1800">
                <a:latin typeface="Times New Roman" panose="02020603050405020304" pitchFamily="18" charset="0"/>
                <a:cs typeface="Times New Roman" panose="02020603050405020304" pitchFamily="18" charset="0"/>
              </a:rPr>
              <a:t>+ </a:t>
            </a:r>
            <a:r>
              <a:rPr lang="el-GR" sz="1800" i="1">
                <a:latin typeface="Times New Roman" panose="02020603050405020304" pitchFamily="18" charset="0"/>
                <a:cs typeface="Times New Roman" panose="02020603050405020304" pitchFamily="18" charset="0"/>
              </a:rPr>
              <a:t>β</a:t>
            </a:r>
            <a:r>
              <a:rPr lang="fr-CH" sz="1800" i="1" baseline="-25000">
                <a:latin typeface="Times New Roman" panose="02020603050405020304" pitchFamily="18" charset="0"/>
                <a:cs typeface="Times New Roman" panose="02020603050405020304" pitchFamily="18" charset="0"/>
              </a:rPr>
              <a:t>1</a:t>
            </a:r>
            <a:r>
              <a:rPr lang="fr-CH" sz="1800" i="1">
                <a:latin typeface="Times New Roman" panose="02020603050405020304" pitchFamily="18" charset="0"/>
                <a:cs typeface="Times New Roman" panose="02020603050405020304" pitchFamily="18" charset="0"/>
              </a:rPr>
              <a:t>X </a:t>
            </a:r>
            <a:r>
              <a:rPr lang="fr-CH" sz="1800">
                <a:latin typeface="Times New Roman" panose="02020603050405020304" pitchFamily="18" charset="0"/>
                <a:cs typeface="Times New Roman" panose="02020603050405020304" pitchFamily="18" charset="0"/>
              </a:rPr>
              <a:t>+ </a:t>
            </a:r>
            <a:r>
              <a:rPr lang="el-GR" sz="1800" i="1">
                <a:latin typeface="Times New Roman" panose="02020603050405020304" pitchFamily="18" charset="0"/>
                <a:cs typeface="Times New Roman" panose="02020603050405020304" pitchFamily="18" charset="0"/>
              </a:rPr>
              <a:t>β</a:t>
            </a:r>
            <a:r>
              <a:rPr lang="fr-CH" sz="1800" i="1" baseline="-25000">
                <a:latin typeface="Times New Roman" panose="02020603050405020304" pitchFamily="18" charset="0"/>
                <a:cs typeface="Times New Roman" panose="02020603050405020304" pitchFamily="18" charset="0"/>
              </a:rPr>
              <a:t>2</a:t>
            </a:r>
            <a:r>
              <a:rPr lang="fr-CH" sz="1800" i="1">
                <a:latin typeface="Times New Roman" panose="02020603050405020304" pitchFamily="18" charset="0"/>
                <a:cs typeface="Times New Roman" panose="02020603050405020304" pitchFamily="18" charset="0"/>
              </a:rPr>
              <a:t>(X−0)</a:t>
            </a:r>
            <a:r>
              <a:rPr lang="fr-CH" sz="1800" i="1" baseline="-25000">
                <a:latin typeface="Times New Roman" panose="02020603050405020304" pitchFamily="18" charset="0"/>
                <a:cs typeface="Times New Roman" panose="02020603050405020304" pitchFamily="18" charset="0"/>
              </a:rPr>
              <a:t>+</a:t>
            </a:r>
            <a:r>
              <a:rPr lang="fr-CH" sz="1800" i="1">
                <a:latin typeface="Times New Roman" panose="02020603050405020304" pitchFamily="18" charset="0"/>
                <a:cs typeface="Times New Roman" panose="02020603050405020304" pitchFamily="18" charset="0"/>
              </a:rPr>
              <a:t>		</a:t>
            </a:r>
            <a:r>
              <a:rPr lang="fr-CH" sz="1800">
                <a:latin typeface="Times New Roman" panose="02020603050405020304" pitchFamily="18" charset="0"/>
                <a:cs typeface="Times New Roman" panose="02020603050405020304" pitchFamily="18" charset="0"/>
              </a:rPr>
              <a:t>What is the interpretation of </a:t>
            </a:r>
            <a:r>
              <a:rPr lang="el-GR" sz="1800" i="1">
                <a:latin typeface="Times New Roman" panose="02020603050405020304" pitchFamily="18" charset="0"/>
                <a:cs typeface="Times New Roman" panose="02020603050405020304" pitchFamily="18" charset="0"/>
              </a:rPr>
              <a:t>β</a:t>
            </a:r>
            <a:r>
              <a:rPr lang="fr-CH" sz="1800" i="1" baseline="-25000">
                <a:latin typeface="Times New Roman" panose="02020603050405020304" pitchFamily="18" charset="0"/>
                <a:cs typeface="Times New Roman" panose="02020603050405020304" pitchFamily="18" charset="0"/>
              </a:rPr>
              <a:t>2</a:t>
            </a:r>
            <a:r>
              <a:rPr lang="fr-CH" sz="1800">
                <a:latin typeface="Times New Roman" panose="02020603050405020304" pitchFamily="18" charset="0"/>
                <a:cs typeface="Times New Roman" panose="02020603050405020304" pitchFamily="18" charset="0"/>
              </a:rPr>
              <a:t>...?</a:t>
            </a:r>
          </a:p>
          <a:p>
            <a:pPr marL="0" indent="0">
              <a:buNone/>
            </a:pPr>
            <a:endParaRPr lang="fr-CH" sz="1800">
              <a:latin typeface="Times New Roman" panose="02020603050405020304" pitchFamily="18" charset="0"/>
              <a:cs typeface="Times New Roman" panose="02020603050405020304" pitchFamily="18" charset="0"/>
            </a:endParaRPr>
          </a:p>
        </p:txBody>
      </p:sp>
      <p:sp>
        <p:nvSpPr>
          <p:cNvPr id="4" name="TextBox 3"/>
          <p:cNvSpPr txBox="1"/>
          <p:nvPr/>
        </p:nvSpPr>
        <p:spPr>
          <a:xfrm>
            <a:off x="426129" y="188640"/>
            <a:ext cx="8178319" cy="584775"/>
          </a:xfrm>
          <a:prstGeom prst="rect">
            <a:avLst/>
          </a:prstGeom>
          <a:noFill/>
        </p:spPr>
        <p:txBody>
          <a:bodyPr wrap="square" rtlCol="0">
            <a:spAutoFit/>
          </a:bodyPr>
          <a:lstStyle/>
          <a:p>
            <a:r>
              <a:rPr lang="fr-CH" sz="3200">
                <a:solidFill>
                  <a:schemeClr val="tx2">
                    <a:lumMod val="75000"/>
                  </a:schemeClr>
                </a:solidFill>
                <a:latin typeface="Tw Cen MT" panose="020B0602020104020603" pitchFamily="34" charset="0"/>
              </a:rPr>
              <a:t>Piecewise regression with splines</a:t>
            </a:r>
            <a:endParaRPr lang="en-GB" sz="3200">
              <a:solidFill>
                <a:schemeClr val="tx2">
                  <a:lumMod val="75000"/>
                </a:schemeClr>
              </a:solidFill>
              <a:latin typeface="Tw Cen MT" panose="020B0602020104020603" pitchFamily="34" charset="0"/>
            </a:endParaRPr>
          </a:p>
        </p:txBody>
      </p:sp>
      <p:cxnSp>
        <p:nvCxnSpPr>
          <p:cNvPr id="5" name="Straight Connector 4"/>
          <p:cNvCxnSpPr/>
          <p:nvPr/>
        </p:nvCxnSpPr>
        <p:spPr>
          <a:xfrm>
            <a:off x="395536" y="908720"/>
            <a:ext cx="8280920" cy="0"/>
          </a:xfrm>
          <a:prstGeom prst="line">
            <a:avLst/>
          </a:prstGeom>
          <a:ln w="28575">
            <a:solidFill>
              <a:schemeClr val="bg2">
                <a:lumMod val="25000"/>
              </a:schemeClr>
            </a:solidFill>
            <a:prstDash val="sysDot"/>
          </a:ln>
        </p:spPr>
        <p:style>
          <a:lnRef idx="1">
            <a:schemeClr val="accent1"/>
          </a:lnRef>
          <a:fillRef idx="0">
            <a:schemeClr val="accent1"/>
          </a:fillRef>
          <a:effectRef idx="0">
            <a:schemeClr val="accent1"/>
          </a:effectRef>
          <a:fontRef idx="minor">
            <a:schemeClr val="tx1"/>
          </a:fontRef>
        </p:style>
      </p:cxn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67744" y="1484784"/>
            <a:ext cx="4621608" cy="3816424"/>
          </a:xfrm>
          <a:prstGeom prst="rect">
            <a:avLst/>
          </a:prstGeom>
        </p:spPr>
      </p:pic>
      <p:sp>
        <p:nvSpPr>
          <p:cNvPr id="6" name="Content Placeholder 2"/>
          <p:cNvSpPr txBox="1">
            <a:spLocks/>
          </p:cNvSpPr>
          <p:nvPr/>
        </p:nvSpPr>
        <p:spPr>
          <a:xfrm>
            <a:off x="609600" y="1752600"/>
            <a:ext cx="8229600" cy="4925144"/>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endParaRPr lang="fr-CH" sz="1800">
              <a:latin typeface="Times New Roman" panose="02020603050405020304" pitchFamily="18" charset="0"/>
              <a:cs typeface="Times New Roman" panose="02020603050405020304" pitchFamily="18" charset="0"/>
            </a:endParaRPr>
          </a:p>
          <a:p>
            <a:endParaRPr lang="fr-CH" sz="1800">
              <a:latin typeface="Times New Roman" panose="02020603050405020304" pitchFamily="18" charset="0"/>
              <a:cs typeface="Times New Roman" panose="02020603050405020304" pitchFamily="18" charset="0"/>
            </a:endParaRPr>
          </a:p>
          <a:p>
            <a:endParaRPr lang="fr-CH" sz="1800">
              <a:latin typeface="Times New Roman" panose="02020603050405020304" pitchFamily="18" charset="0"/>
              <a:cs typeface="Times New Roman" panose="02020603050405020304" pitchFamily="18" charset="0"/>
            </a:endParaRPr>
          </a:p>
          <a:p>
            <a:endParaRPr lang="fr-CH" sz="1800">
              <a:latin typeface="Times New Roman" panose="02020603050405020304" pitchFamily="18" charset="0"/>
              <a:cs typeface="Times New Roman" panose="02020603050405020304" pitchFamily="18" charset="0"/>
            </a:endParaRPr>
          </a:p>
          <a:p>
            <a:endParaRPr lang="fr-CH" sz="1800">
              <a:latin typeface="Times New Roman" panose="02020603050405020304" pitchFamily="18" charset="0"/>
              <a:cs typeface="Times New Roman" panose="02020603050405020304" pitchFamily="18" charset="0"/>
            </a:endParaRPr>
          </a:p>
          <a:p>
            <a:endParaRPr lang="fr-CH" sz="1800">
              <a:latin typeface="Times New Roman" panose="02020603050405020304" pitchFamily="18" charset="0"/>
              <a:cs typeface="Times New Roman" panose="02020603050405020304" pitchFamily="18" charset="0"/>
            </a:endParaRPr>
          </a:p>
          <a:p>
            <a:endParaRPr lang="fr-CH" sz="1800">
              <a:latin typeface="Times New Roman" panose="02020603050405020304" pitchFamily="18" charset="0"/>
              <a:cs typeface="Times New Roman" panose="02020603050405020304" pitchFamily="18" charset="0"/>
            </a:endParaRPr>
          </a:p>
          <a:p>
            <a:endParaRPr lang="fr-CH" sz="1800">
              <a:latin typeface="Times New Roman" panose="02020603050405020304" pitchFamily="18" charset="0"/>
              <a:cs typeface="Times New Roman" panose="02020603050405020304" pitchFamily="18" charset="0"/>
            </a:endParaRPr>
          </a:p>
          <a:p>
            <a:endParaRPr lang="fr-CH" sz="1800">
              <a:latin typeface="Times New Roman" panose="02020603050405020304" pitchFamily="18" charset="0"/>
              <a:cs typeface="Times New Roman" panose="02020603050405020304" pitchFamily="18" charset="0"/>
            </a:endParaRPr>
          </a:p>
          <a:p>
            <a:endParaRPr lang="fr-CH" sz="1800">
              <a:latin typeface="Times New Roman" panose="02020603050405020304" pitchFamily="18" charset="0"/>
              <a:cs typeface="Times New Roman" panose="02020603050405020304" pitchFamily="18" charset="0"/>
            </a:endParaRPr>
          </a:p>
          <a:p>
            <a:endParaRPr lang="fr-CH" sz="1800">
              <a:latin typeface="Times New Roman" panose="02020603050405020304" pitchFamily="18" charset="0"/>
              <a:cs typeface="Times New Roman" panose="02020603050405020304" pitchFamily="18" charset="0"/>
            </a:endParaRPr>
          </a:p>
          <a:p>
            <a:endParaRPr lang="fr-CH" sz="18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0126262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00200"/>
            <a:ext cx="8229600" cy="4925144"/>
          </a:xfrm>
        </p:spPr>
        <p:txBody>
          <a:bodyPr>
            <a:normAutofit/>
          </a:bodyPr>
          <a:lstStyle/>
          <a:p>
            <a:endParaRPr lang="fr-CH" sz="1800">
              <a:latin typeface="Times New Roman" panose="02020603050405020304" pitchFamily="18" charset="0"/>
              <a:cs typeface="Times New Roman" panose="02020603050405020304" pitchFamily="18" charset="0"/>
            </a:endParaRPr>
          </a:p>
          <a:p>
            <a:endParaRPr lang="fr-CH" sz="1800">
              <a:latin typeface="Times New Roman" panose="02020603050405020304" pitchFamily="18" charset="0"/>
              <a:cs typeface="Times New Roman" panose="02020603050405020304" pitchFamily="18" charset="0"/>
            </a:endParaRPr>
          </a:p>
          <a:p>
            <a:pPr marL="0" indent="0">
              <a:buNone/>
            </a:pPr>
            <a:endParaRPr lang="fr-CH" sz="1800">
              <a:latin typeface="Times New Roman" panose="02020603050405020304" pitchFamily="18" charset="0"/>
              <a:cs typeface="Times New Roman" panose="02020603050405020304" pitchFamily="18" charset="0"/>
            </a:endParaRPr>
          </a:p>
          <a:p>
            <a:pPr marL="0" indent="0">
              <a:buNone/>
            </a:pPr>
            <a:endParaRPr lang="fr-CH" sz="1800">
              <a:latin typeface="Times New Roman" panose="02020603050405020304" pitchFamily="18" charset="0"/>
              <a:cs typeface="Times New Roman" panose="02020603050405020304" pitchFamily="18" charset="0"/>
            </a:endParaRPr>
          </a:p>
          <a:p>
            <a:pPr marL="0" indent="0">
              <a:buNone/>
            </a:pPr>
            <a:endParaRPr lang="fr-CH" sz="1800">
              <a:latin typeface="Times New Roman" panose="02020603050405020304" pitchFamily="18" charset="0"/>
              <a:cs typeface="Times New Roman" panose="02020603050405020304" pitchFamily="18" charset="0"/>
            </a:endParaRPr>
          </a:p>
          <a:p>
            <a:pPr marL="0" indent="0">
              <a:buNone/>
            </a:pPr>
            <a:endParaRPr lang="fr-CH" sz="1800">
              <a:latin typeface="Times New Roman" panose="02020603050405020304" pitchFamily="18" charset="0"/>
              <a:cs typeface="Times New Roman" panose="02020603050405020304" pitchFamily="18" charset="0"/>
            </a:endParaRPr>
          </a:p>
          <a:p>
            <a:pPr marL="0" indent="0">
              <a:buNone/>
            </a:pPr>
            <a:endParaRPr lang="fr-CH" sz="1800">
              <a:latin typeface="Times New Roman" panose="02020603050405020304" pitchFamily="18" charset="0"/>
              <a:cs typeface="Times New Roman" panose="02020603050405020304" pitchFamily="18" charset="0"/>
            </a:endParaRPr>
          </a:p>
          <a:p>
            <a:pPr marL="0" indent="0">
              <a:buNone/>
            </a:pPr>
            <a:endParaRPr lang="fr-CH" sz="1800">
              <a:latin typeface="Times New Roman" panose="02020603050405020304" pitchFamily="18" charset="0"/>
              <a:cs typeface="Times New Roman" panose="02020603050405020304" pitchFamily="18" charset="0"/>
            </a:endParaRPr>
          </a:p>
          <a:p>
            <a:pPr marL="0" indent="0">
              <a:buNone/>
            </a:pPr>
            <a:endParaRPr lang="fr-CH" sz="1800">
              <a:latin typeface="Times New Roman" panose="02020603050405020304" pitchFamily="18" charset="0"/>
              <a:cs typeface="Times New Roman" panose="02020603050405020304" pitchFamily="18" charset="0"/>
            </a:endParaRPr>
          </a:p>
          <a:p>
            <a:pPr marL="0" indent="0">
              <a:buNone/>
            </a:pPr>
            <a:endParaRPr lang="fr-CH" sz="1800">
              <a:latin typeface="Times New Roman" panose="02020603050405020304" pitchFamily="18" charset="0"/>
              <a:cs typeface="Times New Roman" panose="02020603050405020304" pitchFamily="18" charset="0"/>
            </a:endParaRPr>
          </a:p>
          <a:p>
            <a:pPr marL="0" indent="0">
              <a:buNone/>
            </a:pPr>
            <a:endParaRPr lang="fr-CH" sz="1800">
              <a:latin typeface="Times New Roman" panose="02020603050405020304" pitchFamily="18" charset="0"/>
              <a:cs typeface="Times New Roman" panose="02020603050405020304" pitchFamily="18" charset="0"/>
            </a:endParaRPr>
          </a:p>
          <a:p>
            <a:pPr marL="0" indent="0">
              <a:buNone/>
            </a:pPr>
            <a:endParaRPr lang="fr-CH" sz="1800">
              <a:latin typeface="Times New Roman" panose="02020603050405020304" pitchFamily="18" charset="0"/>
              <a:cs typeface="Times New Roman" panose="02020603050405020304" pitchFamily="18" charset="0"/>
            </a:endParaRPr>
          </a:p>
          <a:p>
            <a:pPr marL="0" indent="0">
              <a:buNone/>
            </a:pPr>
            <a:r>
              <a:rPr lang="fr-CH" sz="1800">
                <a:latin typeface="Times New Roman" panose="02020603050405020304" pitchFamily="18" charset="0"/>
                <a:cs typeface="Times New Roman" panose="02020603050405020304" pitchFamily="18" charset="0"/>
              </a:rPr>
              <a:t>	E(</a:t>
            </a:r>
            <a:r>
              <a:rPr lang="fr-CH" sz="1800" i="1">
                <a:latin typeface="Times New Roman" panose="02020603050405020304" pitchFamily="18" charset="0"/>
                <a:cs typeface="Times New Roman" panose="02020603050405020304" pitchFamily="18" charset="0"/>
              </a:rPr>
              <a:t>Y</a:t>
            </a:r>
            <a:r>
              <a:rPr lang="fr-CH" sz="1800">
                <a:latin typeface="Times New Roman" panose="02020603050405020304" pitchFamily="18" charset="0"/>
                <a:cs typeface="Times New Roman" panose="02020603050405020304" pitchFamily="18" charset="0"/>
              </a:rPr>
              <a:t>) = </a:t>
            </a:r>
            <a:r>
              <a:rPr lang="el-GR" sz="1800" i="1">
                <a:latin typeface="Times New Roman" panose="02020603050405020304" pitchFamily="18" charset="0"/>
                <a:cs typeface="Times New Roman" panose="02020603050405020304" pitchFamily="18" charset="0"/>
              </a:rPr>
              <a:t>β</a:t>
            </a:r>
            <a:r>
              <a:rPr lang="fr-CH" sz="1800" i="1" baseline="-25000">
                <a:latin typeface="Times New Roman" panose="02020603050405020304" pitchFamily="18" charset="0"/>
                <a:cs typeface="Times New Roman" panose="02020603050405020304" pitchFamily="18" charset="0"/>
              </a:rPr>
              <a:t>0</a:t>
            </a:r>
            <a:r>
              <a:rPr lang="fr-CH" sz="1800" i="1">
                <a:latin typeface="Times New Roman" panose="02020603050405020304" pitchFamily="18" charset="0"/>
                <a:cs typeface="Times New Roman" panose="02020603050405020304" pitchFamily="18" charset="0"/>
              </a:rPr>
              <a:t> </a:t>
            </a:r>
            <a:r>
              <a:rPr lang="fr-CH" sz="1800">
                <a:latin typeface="Times New Roman" panose="02020603050405020304" pitchFamily="18" charset="0"/>
                <a:cs typeface="Times New Roman" panose="02020603050405020304" pitchFamily="18" charset="0"/>
              </a:rPr>
              <a:t>+ </a:t>
            </a:r>
            <a:r>
              <a:rPr lang="el-GR" sz="1800" i="1">
                <a:latin typeface="Times New Roman" panose="02020603050405020304" pitchFamily="18" charset="0"/>
                <a:cs typeface="Times New Roman" panose="02020603050405020304" pitchFamily="18" charset="0"/>
              </a:rPr>
              <a:t>β</a:t>
            </a:r>
            <a:r>
              <a:rPr lang="fr-CH" sz="1800" i="1" baseline="-25000">
                <a:latin typeface="Times New Roman" panose="02020603050405020304" pitchFamily="18" charset="0"/>
                <a:cs typeface="Times New Roman" panose="02020603050405020304" pitchFamily="18" charset="0"/>
              </a:rPr>
              <a:t>1</a:t>
            </a:r>
            <a:r>
              <a:rPr lang="fr-CH" sz="1800" i="1">
                <a:latin typeface="Times New Roman" panose="02020603050405020304" pitchFamily="18" charset="0"/>
                <a:cs typeface="Times New Roman" panose="02020603050405020304" pitchFamily="18" charset="0"/>
              </a:rPr>
              <a:t>X </a:t>
            </a:r>
            <a:r>
              <a:rPr lang="fr-CH" sz="1800">
                <a:latin typeface="Times New Roman" panose="02020603050405020304" pitchFamily="18" charset="0"/>
                <a:cs typeface="Times New Roman" panose="02020603050405020304" pitchFamily="18" charset="0"/>
              </a:rPr>
              <a:t>+ </a:t>
            </a:r>
            <a:r>
              <a:rPr lang="el-GR" sz="1800" i="1">
                <a:latin typeface="Times New Roman" panose="02020603050405020304" pitchFamily="18" charset="0"/>
                <a:cs typeface="Times New Roman" panose="02020603050405020304" pitchFamily="18" charset="0"/>
              </a:rPr>
              <a:t>β</a:t>
            </a:r>
            <a:r>
              <a:rPr lang="fr-CH" sz="1800" i="1" baseline="-25000">
                <a:latin typeface="Times New Roman" panose="02020603050405020304" pitchFamily="18" charset="0"/>
                <a:cs typeface="Times New Roman" panose="02020603050405020304" pitchFamily="18" charset="0"/>
              </a:rPr>
              <a:t>2</a:t>
            </a:r>
            <a:r>
              <a:rPr lang="fr-CH" sz="1800" i="1">
                <a:latin typeface="Times New Roman" panose="02020603050405020304" pitchFamily="18" charset="0"/>
                <a:cs typeface="Times New Roman" panose="02020603050405020304" pitchFamily="18" charset="0"/>
              </a:rPr>
              <a:t>(X−0)</a:t>
            </a:r>
            <a:r>
              <a:rPr lang="fr-CH" sz="1800" i="1" baseline="-25000">
                <a:latin typeface="Times New Roman" panose="02020603050405020304" pitchFamily="18" charset="0"/>
                <a:cs typeface="Times New Roman" panose="02020603050405020304" pitchFamily="18" charset="0"/>
              </a:rPr>
              <a:t>+</a:t>
            </a:r>
            <a:r>
              <a:rPr lang="fr-CH" sz="1800" i="1">
                <a:latin typeface="Times New Roman" panose="02020603050405020304" pitchFamily="18" charset="0"/>
                <a:cs typeface="Times New Roman" panose="02020603050405020304" pitchFamily="18" charset="0"/>
              </a:rPr>
              <a:t>		</a:t>
            </a:r>
            <a:r>
              <a:rPr lang="el-GR" sz="1800" i="1">
                <a:latin typeface="Times New Roman" panose="02020603050405020304" pitchFamily="18" charset="0"/>
                <a:cs typeface="Times New Roman" panose="02020603050405020304" pitchFamily="18" charset="0"/>
              </a:rPr>
              <a:t>β</a:t>
            </a:r>
            <a:r>
              <a:rPr lang="fr-CH" sz="1800" i="1" baseline="-25000">
                <a:latin typeface="Times New Roman" panose="02020603050405020304" pitchFamily="18" charset="0"/>
                <a:cs typeface="Times New Roman" panose="02020603050405020304" pitchFamily="18" charset="0"/>
              </a:rPr>
              <a:t>2</a:t>
            </a:r>
            <a:r>
              <a:rPr lang="fr-CH" sz="1800">
                <a:latin typeface="Times New Roman" panose="02020603050405020304" pitchFamily="18" charset="0"/>
                <a:cs typeface="Times New Roman" panose="02020603050405020304" pitchFamily="18" charset="0"/>
              </a:rPr>
              <a:t> reflects the amount of change in 					</a:t>
            </a:r>
            <a:r>
              <a:rPr lang="el-GR" sz="1800" i="1">
                <a:latin typeface="Times New Roman" panose="02020603050405020304" pitchFamily="18" charset="0"/>
                <a:cs typeface="Times New Roman" panose="02020603050405020304" pitchFamily="18" charset="0"/>
              </a:rPr>
              <a:t>β</a:t>
            </a:r>
            <a:r>
              <a:rPr lang="fr-CH" sz="1800" i="1" baseline="-25000">
                <a:latin typeface="Times New Roman" panose="02020603050405020304" pitchFamily="18" charset="0"/>
                <a:cs typeface="Times New Roman" panose="02020603050405020304" pitchFamily="18" charset="0"/>
              </a:rPr>
              <a:t>1</a:t>
            </a:r>
            <a:r>
              <a:rPr lang="fr-CH" sz="1800">
                <a:latin typeface="Times New Roman" panose="02020603050405020304" pitchFamily="18" charset="0"/>
                <a:cs typeface="Times New Roman" panose="02020603050405020304" pitchFamily="18" charset="0"/>
              </a:rPr>
              <a:t> after the point </a:t>
            </a:r>
            <a:r>
              <a:rPr lang="fr-CH" sz="1800" i="1">
                <a:latin typeface="Times New Roman" panose="02020603050405020304" pitchFamily="18" charset="0"/>
                <a:cs typeface="Times New Roman" panose="02020603050405020304" pitchFamily="18" charset="0"/>
              </a:rPr>
              <a:t>X</a:t>
            </a:r>
            <a:r>
              <a:rPr lang="fr-CH" sz="1800">
                <a:latin typeface="Times New Roman" panose="02020603050405020304" pitchFamily="18" charset="0"/>
                <a:cs typeface="Times New Roman" panose="02020603050405020304" pitchFamily="18" charset="0"/>
              </a:rPr>
              <a:t>=0.</a:t>
            </a:r>
          </a:p>
          <a:p>
            <a:pPr marL="0" indent="0">
              <a:buNone/>
            </a:pPr>
            <a:endParaRPr lang="fr-CH" sz="1800">
              <a:latin typeface="Times New Roman" panose="02020603050405020304" pitchFamily="18" charset="0"/>
              <a:cs typeface="Times New Roman" panose="02020603050405020304" pitchFamily="18" charset="0"/>
            </a:endParaRPr>
          </a:p>
        </p:txBody>
      </p:sp>
      <p:sp>
        <p:nvSpPr>
          <p:cNvPr id="4" name="TextBox 3"/>
          <p:cNvSpPr txBox="1"/>
          <p:nvPr/>
        </p:nvSpPr>
        <p:spPr>
          <a:xfrm>
            <a:off x="426129" y="188640"/>
            <a:ext cx="8178319" cy="584775"/>
          </a:xfrm>
          <a:prstGeom prst="rect">
            <a:avLst/>
          </a:prstGeom>
          <a:noFill/>
        </p:spPr>
        <p:txBody>
          <a:bodyPr wrap="square" rtlCol="0">
            <a:spAutoFit/>
          </a:bodyPr>
          <a:lstStyle/>
          <a:p>
            <a:r>
              <a:rPr lang="fr-CH" sz="3200">
                <a:solidFill>
                  <a:schemeClr val="tx2">
                    <a:lumMod val="75000"/>
                  </a:schemeClr>
                </a:solidFill>
                <a:latin typeface="Tw Cen MT" panose="020B0602020104020603" pitchFamily="34" charset="0"/>
              </a:rPr>
              <a:t>Piecewise regression with splines</a:t>
            </a:r>
            <a:endParaRPr lang="en-GB" sz="3200">
              <a:solidFill>
                <a:schemeClr val="tx2">
                  <a:lumMod val="75000"/>
                </a:schemeClr>
              </a:solidFill>
              <a:latin typeface="Tw Cen MT" panose="020B0602020104020603" pitchFamily="34" charset="0"/>
            </a:endParaRPr>
          </a:p>
        </p:txBody>
      </p:sp>
      <p:cxnSp>
        <p:nvCxnSpPr>
          <p:cNvPr id="5" name="Straight Connector 4"/>
          <p:cNvCxnSpPr/>
          <p:nvPr/>
        </p:nvCxnSpPr>
        <p:spPr>
          <a:xfrm>
            <a:off x="395536" y="908720"/>
            <a:ext cx="8280920" cy="0"/>
          </a:xfrm>
          <a:prstGeom prst="line">
            <a:avLst/>
          </a:prstGeom>
          <a:ln w="28575">
            <a:solidFill>
              <a:schemeClr val="bg2">
                <a:lumMod val="25000"/>
              </a:schemeClr>
            </a:solidFill>
            <a:prstDash val="sysDot"/>
          </a:ln>
        </p:spPr>
        <p:style>
          <a:lnRef idx="1">
            <a:schemeClr val="accent1"/>
          </a:lnRef>
          <a:fillRef idx="0">
            <a:schemeClr val="accent1"/>
          </a:fillRef>
          <a:effectRef idx="0">
            <a:schemeClr val="accent1"/>
          </a:effectRef>
          <a:fontRef idx="minor">
            <a:schemeClr val="tx1"/>
          </a:fontRef>
        </p:style>
      </p:cxn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67744" y="1484784"/>
            <a:ext cx="4621608" cy="3816424"/>
          </a:xfrm>
          <a:prstGeom prst="rect">
            <a:avLst/>
          </a:prstGeom>
        </p:spPr>
      </p:pic>
      <p:sp>
        <p:nvSpPr>
          <p:cNvPr id="6" name="Content Placeholder 2"/>
          <p:cNvSpPr txBox="1">
            <a:spLocks/>
          </p:cNvSpPr>
          <p:nvPr/>
        </p:nvSpPr>
        <p:spPr>
          <a:xfrm>
            <a:off x="609600" y="1752600"/>
            <a:ext cx="8229600" cy="4925144"/>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endParaRPr lang="fr-CH" sz="1800">
              <a:latin typeface="Times New Roman" panose="02020603050405020304" pitchFamily="18" charset="0"/>
              <a:cs typeface="Times New Roman" panose="02020603050405020304" pitchFamily="18" charset="0"/>
            </a:endParaRPr>
          </a:p>
          <a:p>
            <a:endParaRPr lang="fr-CH" sz="1800">
              <a:latin typeface="Times New Roman" panose="02020603050405020304" pitchFamily="18" charset="0"/>
              <a:cs typeface="Times New Roman" panose="02020603050405020304" pitchFamily="18" charset="0"/>
            </a:endParaRPr>
          </a:p>
          <a:p>
            <a:endParaRPr lang="fr-CH" sz="1800">
              <a:latin typeface="Times New Roman" panose="02020603050405020304" pitchFamily="18" charset="0"/>
              <a:cs typeface="Times New Roman" panose="02020603050405020304" pitchFamily="18" charset="0"/>
            </a:endParaRPr>
          </a:p>
          <a:p>
            <a:endParaRPr lang="fr-CH" sz="1800">
              <a:latin typeface="Times New Roman" panose="02020603050405020304" pitchFamily="18" charset="0"/>
              <a:cs typeface="Times New Roman" panose="02020603050405020304" pitchFamily="18" charset="0"/>
            </a:endParaRPr>
          </a:p>
          <a:p>
            <a:endParaRPr lang="fr-CH" sz="1800">
              <a:latin typeface="Times New Roman" panose="02020603050405020304" pitchFamily="18" charset="0"/>
              <a:cs typeface="Times New Roman" panose="02020603050405020304" pitchFamily="18" charset="0"/>
            </a:endParaRPr>
          </a:p>
          <a:p>
            <a:endParaRPr lang="fr-CH" sz="1800">
              <a:latin typeface="Times New Roman" panose="02020603050405020304" pitchFamily="18" charset="0"/>
              <a:cs typeface="Times New Roman" panose="02020603050405020304" pitchFamily="18" charset="0"/>
            </a:endParaRPr>
          </a:p>
          <a:p>
            <a:endParaRPr lang="fr-CH" sz="1800">
              <a:latin typeface="Times New Roman" panose="02020603050405020304" pitchFamily="18" charset="0"/>
              <a:cs typeface="Times New Roman" panose="02020603050405020304" pitchFamily="18" charset="0"/>
            </a:endParaRPr>
          </a:p>
          <a:p>
            <a:endParaRPr lang="fr-CH" sz="1800">
              <a:latin typeface="Times New Roman" panose="02020603050405020304" pitchFamily="18" charset="0"/>
              <a:cs typeface="Times New Roman" panose="02020603050405020304" pitchFamily="18" charset="0"/>
            </a:endParaRPr>
          </a:p>
          <a:p>
            <a:endParaRPr lang="fr-CH" sz="1800">
              <a:latin typeface="Times New Roman" panose="02020603050405020304" pitchFamily="18" charset="0"/>
              <a:cs typeface="Times New Roman" panose="02020603050405020304" pitchFamily="18" charset="0"/>
            </a:endParaRPr>
          </a:p>
          <a:p>
            <a:endParaRPr lang="fr-CH" sz="1800">
              <a:latin typeface="Times New Roman" panose="02020603050405020304" pitchFamily="18" charset="0"/>
              <a:cs typeface="Times New Roman" panose="02020603050405020304" pitchFamily="18" charset="0"/>
            </a:endParaRPr>
          </a:p>
          <a:p>
            <a:endParaRPr lang="fr-CH" sz="1800">
              <a:latin typeface="Times New Roman" panose="02020603050405020304" pitchFamily="18" charset="0"/>
              <a:cs typeface="Times New Roman" panose="02020603050405020304" pitchFamily="18" charset="0"/>
            </a:endParaRPr>
          </a:p>
          <a:p>
            <a:endParaRPr lang="fr-CH" sz="1800">
              <a:latin typeface="Times New Roman" panose="02020603050405020304" pitchFamily="18" charset="0"/>
              <a:cs typeface="Times New Roman" panose="02020603050405020304" pitchFamily="18" charset="0"/>
            </a:endParaRPr>
          </a:p>
        </p:txBody>
      </p:sp>
      <p:sp>
        <p:nvSpPr>
          <p:cNvPr id="7" name="Rectangle 6"/>
          <p:cNvSpPr/>
          <p:nvPr/>
        </p:nvSpPr>
        <p:spPr>
          <a:xfrm>
            <a:off x="3203848" y="3392996"/>
            <a:ext cx="377026" cy="369332"/>
          </a:xfrm>
          <a:prstGeom prst="rect">
            <a:avLst/>
          </a:prstGeom>
        </p:spPr>
        <p:txBody>
          <a:bodyPr wrap="none">
            <a:spAutoFit/>
          </a:bodyPr>
          <a:lstStyle/>
          <a:p>
            <a:r>
              <a:rPr lang="el-GR" b="1" i="1">
                <a:solidFill>
                  <a:srgbClr val="C00000"/>
                </a:solidFill>
                <a:latin typeface="Times New Roman" panose="02020603050405020304" pitchFamily="18" charset="0"/>
                <a:cs typeface="Times New Roman" panose="02020603050405020304" pitchFamily="18" charset="0"/>
              </a:rPr>
              <a:t>β</a:t>
            </a:r>
            <a:r>
              <a:rPr lang="fr-CH" b="1" i="1" baseline="-25000">
                <a:solidFill>
                  <a:srgbClr val="C00000"/>
                </a:solidFill>
                <a:latin typeface="Times New Roman" panose="02020603050405020304" pitchFamily="18" charset="0"/>
                <a:cs typeface="Times New Roman" panose="02020603050405020304" pitchFamily="18" charset="0"/>
              </a:rPr>
              <a:t>1</a:t>
            </a:r>
            <a:endParaRPr lang="en-GB" b="1">
              <a:solidFill>
                <a:srgbClr val="C00000"/>
              </a:solidFill>
            </a:endParaRPr>
          </a:p>
        </p:txBody>
      </p:sp>
      <p:cxnSp>
        <p:nvCxnSpPr>
          <p:cNvPr id="9" name="Straight Connector 8"/>
          <p:cNvCxnSpPr/>
          <p:nvPr/>
        </p:nvCxnSpPr>
        <p:spPr>
          <a:xfrm flipV="1">
            <a:off x="4795200" y="1628800"/>
            <a:ext cx="0" cy="3096344"/>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5580112" y="3685674"/>
            <a:ext cx="803425" cy="369332"/>
          </a:xfrm>
          <a:prstGeom prst="rect">
            <a:avLst/>
          </a:prstGeom>
        </p:spPr>
        <p:txBody>
          <a:bodyPr wrap="none">
            <a:spAutoFit/>
          </a:bodyPr>
          <a:lstStyle/>
          <a:p>
            <a:r>
              <a:rPr lang="el-GR" b="1" i="1">
                <a:solidFill>
                  <a:srgbClr val="C00000"/>
                </a:solidFill>
                <a:latin typeface="Times New Roman" panose="02020603050405020304" pitchFamily="18" charset="0"/>
                <a:cs typeface="Times New Roman" panose="02020603050405020304" pitchFamily="18" charset="0"/>
              </a:rPr>
              <a:t>β</a:t>
            </a:r>
            <a:r>
              <a:rPr lang="fr-CH" b="1" i="1" baseline="-25000">
                <a:solidFill>
                  <a:srgbClr val="C00000"/>
                </a:solidFill>
                <a:latin typeface="Times New Roman" panose="02020603050405020304" pitchFamily="18" charset="0"/>
                <a:cs typeface="Times New Roman" panose="02020603050405020304" pitchFamily="18" charset="0"/>
              </a:rPr>
              <a:t>1 </a:t>
            </a:r>
            <a:r>
              <a:rPr lang="fr-CH" b="1">
                <a:solidFill>
                  <a:srgbClr val="C00000"/>
                </a:solidFill>
                <a:latin typeface="Times New Roman" panose="02020603050405020304" pitchFamily="18" charset="0"/>
                <a:cs typeface="Times New Roman" panose="02020603050405020304" pitchFamily="18" charset="0"/>
              </a:rPr>
              <a:t>+ </a:t>
            </a:r>
            <a:r>
              <a:rPr lang="el-GR" b="1" i="1">
                <a:solidFill>
                  <a:srgbClr val="C00000"/>
                </a:solidFill>
                <a:latin typeface="Times New Roman" panose="02020603050405020304" pitchFamily="18" charset="0"/>
                <a:cs typeface="Times New Roman" panose="02020603050405020304" pitchFamily="18" charset="0"/>
              </a:rPr>
              <a:t>β</a:t>
            </a:r>
            <a:r>
              <a:rPr lang="fr-CH" b="1" i="1" baseline="-25000">
                <a:solidFill>
                  <a:srgbClr val="C00000"/>
                </a:solidFill>
                <a:latin typeface="Times New Roman" panose="02020603050405020304" pitchFamily="18" charset="0"/>
                <a:cs typeface="Times New Roman" panose="02020603050405020304" pitchFamily="18" charset="0"/>
              </a:rPr>
              <a:t>2</a:t>
            </a:r>
            <a:endParaRPr lang="en-GB" b="1">
              <a:solidFill>
                <a:srgbClr val="C00000"/>
              </a:solidFill>
            </a:endParaRPr>
          </a:p>
        </p:txBody>
      </p:sp>
    </p:spTree>
    <p:extLst>
      <p:ext uri="{BB962C8B-B14F-4D97-AF65-F5344CB8AC3E}">
        <p14:creationId xmlns:p14="http://schemas.microsoft.com/office/powerpoint/2010/main" val="211624811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00200"/>
            <a:ext cx="8229600" cy="4925144"/>
          </a:xfrm>
        </p:spPr>
        <p:txBody>
          <a:bodyPr>
            <a:normAutofit/>
          </a:bodyPr>
          <a:lstStyle/>
          <a:p>
            <a:r>
              <a:rPr lang="en-GB" sz="1800" dirty="0">
                <a:latin typeface="Times New Roman" panose="02020603050405020304" pitchFamily="18" charset="0"/>
                <a:cs typeface="Times New Roman" panose="02020603050405020304" pitchFamily="18" charset="0"/>
              </a:rPr>
              <a:t>Significance tests on spline parameters thus reflect whether or not the current slope is significantly different from the preceding slope. In other words, whether there is </a:t>
            </a:r>
            <a:r>
              <a:rPr lang="en-GB" sz="1800" dirty="0">
                <a:solidFill>
                  <a:srgbClr val="0070C0"/>
                </a:solidFill>
                <a:latin typeface="Times New Roman" panose="02020603050405020304" pitchFamily="18" charset="0"/>
                <a:cs typeface="Times New Roman" panose="02020603050405020304" pitchFamily="18" charset="0"/>
              </a:rPr>
              <a:t>significant </a:t>
            </a:r>
            <a:r>
              <a:rPr lang="en-GB" sz="1800" i="1" dirty="0">
                <a:solidFill>
                  <a:srgbClr val="0070C0"/>
                </a:solidFill>
                <a:latin typeface="Times New Roman" panose="02020603050405020304" pitchFamily="18" charset="0"/>
                <a:cs typeface="Times New Roman" panose="02020603050405020304" pitchFamily="18" charset="0"/>
              </a:rPr>
              <a:t>change </a:t>
            </a:r>
            <a:r>
              <a:rPr lang="en-GB" sz="1800" dirty="0">
                <a:latin typeface="Times New Roman" panose="02020603050405020304" pitchFamily="18" charset="0"/>
                <a:cs typeface="Times New Roman" panose="02020603050405020304" pitchFamily="18" charset="0"/>
              </a:rPr>
              <a:t>after a certain point.</a:t>
            </a:r>
          </a:p>
          <a:p>
            <a:endParaRPr lang="en-GB" sz="1800" dirty="0">
              <a:latin typeface="Times New Roman" panose="02020603050405020304" pitchFamily="18" charset="0"/>
              <a:cs typeface="Times New Roman" panose="02020603050405020304" pitchFamily="18" charset="0"/>
            </a:endParaRPr>
          </a:p>
          <a:p>
            <a:r>
              <a:rPr lang="en-GB" sz="1800" dirty="0">
                <a:latin typeface="Times New Roman" panose="02020603050405020304" pitchFamily="18" charset="0"/>
                <a:cs typeface="Times New Roman" panose="02020603050405020304" pitchFamily="18" charset="0"/>
              </a:rPr>
              <a:t>In R, it is easy to manually create a hinge transform function, and use it to fit a linear spline for the curvilinear data:</a:t>
            </a:r>
          </a:p>
          <a:p>
            <a:endParaRPr lang="en-GB" sz="1800" dirty="0">
              <a:latin typeface="Times New Roman" panose="02020603050405020304" pitchFamily="18" charset="0"/>
              <a:cs typeface="Times New Roman" panose="02020603050405020304" pitchFamily="18" charset="0"/>
            </a:endParaRPr>
          </a:p>
          <a:p>
            <a:pPr marL="0" indent="0">
              <a:buNone/>
            </a:pPr>
            <a:r>
              <a:rPr lang="en-GB" sz="1400" dirty="0">
                <a:latin typeface="Courier New" panose="02070309020205020404" pitchFamily="49" charset="0"/>
                <a:cs typeface="Courier New" panose="02070309020205020404" pitchFamily="49" charset="0"/>
              </a:rPr>
              <a:t>	h &lt;- function(</a:t>
            </a:r>
            <a:r>
              <a:rPr lang="en-GB" sz="1400" dirty="0" err="1">
                <a:latin typeface="Courier New" panose="02070309020205020404" pitchFamily="49" charset="0"/>
                <a:cs typeface="Courier New" panose="02070309020205020404" pitchFamily="49" charset="0"/>
              </a:rPr>
              <a:t>v,k</a:t>
            </a:r>
            <a:r>
              <a:rPr lang="en-GB" sz="1400" dirty="0">
                <a:latin typeface="Courier New" panose="02070309020205020404" pitchFamily="49" charset="0"/>
                <a:cs typeface="Courier New" panose="02070309020205020404" pitchFamily="49" charset="0"/>
              </a:rPr>
              <a:t>=0) { </a:t>
            </a:r>
            <a:r>
              <a:rPr lang="en-GB" sz="1400" dirty="0" err="1">
                <a:latin typeface="Courier New" panose="02070309020205020404" pitchFamily="49" charset="0"/>
                <a:cs typeface="Courier New" panose="02070309020205020404" pitchFamily="49" charset="0"/>
              </a:rPr>
              <a:t>ifelse</a:t>
            </a:r>
            <a:r>
              <a:rPr lang="en-GB" sz="1400" dirty="0">
                <a:latin typeface="Courier New" panose="02070309020205020404" pitchFamily="49" charset="0"/>
                <a:cs typeface="Courier New" panose="02070309020205020404" pitchFamily="49" charset="0"/>
              </a:rPr>
              <a:t>(v-k&lt;0,0,v-k) }</a:t>
            </a:r>
          </a:p>
          <a:p>
            <a:pPr marL="0" indent="0">
              <a:buNone/>
            </a:pPr>
            <a:r>
              <a:rPr lang="en-GB" sz="1400" dirty="0">
                <a:latin typeface="Courier New" panose="02070309020205020404" pitchFamily="49" charset="0"/>
                <a:cs typeface="Courier New" panose="02070309020205020404" pitchFamily="49" charset="0"/>
              </a:rPr>
              <a:t>	</a:t>
            </a:r>
            <a:r>
              <a:rPr lang="en-GB" sz="1400" dirty="0" err="1">
                <a:latin typeface="Courier New" panose="02070309020205020404" pitchFamily="49" charset="0"/>
                <a:cs typeface="Courier New" panose="02070309020205020404" pitchFamily="49" charset="0"/>
              </a:rPr>
              <a:t>lspline</a:t>
            </a:r>
            <a:r>
              <a:rPr lang="en-GB" sz="1400" dirty="0">
                <a:latin typeface="Courier New" panose="02070309020205020404" pitchFamily="49" charset="0"/>
                <a:cs typeface="Courier New" panose="02070309020205020404" pitchFamily="49" charset="0"/>
              </a:rPr>
              <a:t> &lt;- </a:t>
            </a:r>
            <a:r>
              <a:rPr lang="en-GB" sz="1400" dirty="0" err="1">
                <a:latin typeface="Courier New" panose="02070309020205020404" pitchFamily="49" charset="0"/>
                <a:cs typeface="Courier New" panose="02070309020205020404" pitchFamily="49" charset="0"/>
              </a:rPr>
              <a:t>lm</a:t>
            </a:r>
            <a:r>
              <a:rPr lang="en-GB" sz="1400" dirty="0">
                <a:latin typeface="Courier New" panose="02070309020205020404" pitchFamily="49" charset="0"/>
                <a:cs typeface="Courier New" panose="02070309020205020404" pitchFamily="49" charset="0"/>
              </a:rPr>
              <a:t>( </a:t>
            </a:r>
            <a:r>
              <a:rPr lang="en-GB" sz="1400" dirty="0" err="1">
                <a:latin typeface="Courier New" panose="02070309020205020404" pitchFamily="49" charset="0"/>
                <a:cs typeface="Courier New" panose="02070309020205020404" pitchFamily="49" charset="0"/>
              </a:rPr>
              <a:t>y~x+h</a:t>
            </a:r>
            <a:r>
              <a:rPr lang="en-GB" sz="1400" dirty="0">
                <a:latin typeface="Courier New" panose="02070309020205020404" pitchFamily="49" charset="0"/>
                <a:cs typeface="Courier New" panose="02070309020205020404" pitchFamily="49" charset="0"/>
              </a:rPr>
              <a:t>(x,100)+h(210)+h(400) )</a:t>
            </a:r>
          </a:p>
          <a:p>
            <a:pPr marL="0" indent="0">
              <a:buNone/>
            </a:pPr>
            <a:endParaRPr lang="en-GB" sz="1400" dirty="0">
              <a:latin typeface="Courier New" panose="02070309020205020404" pitchFamily="49" charset="0"/>
              <a:cs typeface="Courier New" panose="02070309020205020404" pitchFamily="49" charset="0"/>
            </a:endParaRPr>
          </a:p>
          <a:p>
            <a:r>
              <a:rPr lang="en-GB" sz="1800">
                <a:latin typeface="Times New Roman" panose="02020603050405020304" pitchFamily="18" charset="0"/>
                <a:cs typeface="Times New Roman" panose="02020603050405020304" pitchFamily="18" charset="0"/>
              </a:rPr>
              <a:t>R </a:t>
            </a:r>
            <a:r>
              <a:rPr lang="en-GB" sz="1800" dirty="0">
                <a:latin typeface="Times New Roman" panose="02020603050405020304" pitchFamily="18" charset="0"/>
                <a:cs typeface="Times New Roman" panose="02020603050405020304" pitchFamily="18" charset="0"/>
              </a:rPr>
              <a:t>allows you </a:t>
            </a:r>
            <a:r>
              <a:rPr lang="en-GB" sz="1800">
                <a:latin typeface="Times New Roman" panose="02020603050405020304" pitchFamily="18" charset="0"/>
                <a:cs typeface="Times New Roman" panose="02020603050405020304" pitchFamily="18" charset="0"/>
              </a:rPr>
              <a:t>to plug </a:t>
            </a:r>
            <a:r>
              <a:rPr lang="en-GB" sz="1800" dirty="0">
                <a:latin typeface="Times New Roman" panose="02020603050405020304" pitchFamily="18" charset="0"/>
                <a:cs typeface="Times New Roman" panose="02020603050405020304" pitchFamily="18" charset="0"/>
              </a:rPr>
              <a:t>custom functions directly inside formulas. What does the model look like…?</a:t>
            </a:r>
          </a:p>
          <a:p>
            <a:pPr marL="0" indent="0">
              <a:buNone/>
            </a:pPr>
            <a:endParaRPr lang="en-GB" sz="1400" dirty="0">
              <a:latin typeface="Courier New" panose="02070309020205020404" pitchFamily="49" charset="0"/>
              <a:cs typeface="Courier New" panose="02070309020205020404" pitchFamily="49" charset="0"/>
            </a:endParaRPr>
          </a:p>
          <a:p>
            <a:pPr marL="0" indent="0">
              <a:buNone/>
            </a:pPr>
            <a:r>
              <a:rPr lang="en-GB" sz="1400" dirty="0">
                <a:latin typeface="Courier New" panose="02070309020205020404" pitchFamily="49" charset="0"/>
                <a:cs typeface="Courier New" panose="02070309020205020404" pitchFamily="49" charset="0"/>
              </a:rPr>
              <a:t>	</a:t>
            </a:r>
            <a:r>
              <a:rPr lang="en-GB" sz="1400" dirty="0" err="1">
                <a:latin typeface="Courier New" panose="02070309020205020404" pitchFamily="49" charset="0"/>
                <a:cs typeface="Courier New" panose="02070309020205020404" pitchFamily="49" charset="0"/>
              </a:rPr>
              <a:t>visreg</a:t>
            </a:r>
            <a:r>
              <a:rPr lang="en-GB" sz="1400" dirty="0">
                <a:latin typeface="Courier New" panose="02070309020205020404" pitchFamily="49" charset="0"/>
                <a:cs typeface="Courier New" panose="02070309020205020404" pitchFamily="49" charset="0"/>
              </a:rPr>
              <a:t>(</a:t>
            </a:r>
            <a:r>
              <a:rPr lang="en-GB" sz="1400" dirty="0" err="1">
                <a:latin typeface="Courier New" panose="02070309020205020404" pitchFamily="49" charset="0"/>
                <a:cs typeface="Courier New" panose="02070309020205020404" pitchFamily="49" charset="0"/>
              </a:rPr>
              <a:t>lspline,xvar</a:t>
            </a:r>
            <a:r>
              <a:rPr lang="en-GB" sz="1400" dirty="0">
                <a:latin typeface="Courier New" panose="02070309020205020404" pitchFamily="49" charset="0"/>
                <a:cs typeface="Courier New" panose="02070309020205020404" pitchFamily="49" charset="0"/>
              </a:rPr>
              <a:t>="x")</a:t>
            </a:r>
          </a:p>
          <a:p>
            <a:pPr marL="0" indent="0">
              <a:buNone/>
            </a:pPr>
            <a:r>
              <a:rPr lang="en-GB" sz="1400" dirty="0">
                <a:latin typeface="Courier New" panose="02070309020205020404" pitchFamily="49" charset="0"/>
                <a:cs typeface="Courier New" panose="02070309020205020404" pitchFamily="49" charset="0"/>
              </a:rPr>
              <a:t>	summary(</a:t>
            </a:r>
            <a:r>
              <a:rPr lang="en-GB" sz="1400" dirty="0" err="1">
                <a:latin typeface="Courier New" panose="02070309020205020404" pitchFamily="49" charset="0"/>
                <a:cs typeface="Courier New" panose="02070309020205020404" pitchFamily="49" charset="0"/>
              </a:rPr>
              <a:t>lspline</a:t>
            </a:r>
            <a:r>
              <a:rPr lang="en-GB" sz="1400" dirty="0">
                <a:latin typeface="Courier New" panose="02070309020205020404" pitchFamily="49" charset="0"/>
                <a:cs typeface="Courier New" panose="02070309020205020404" pitchFamily="49" charset="0"/>
              </a:rPr>
              <a:t>)</a:t>
            </a:r>
          </a:p>
          <a:p>
            <a:pPr marL="0" indent="0">
              <a:buNone/>
            </a:pPr>
            <a:endParaRPr lang="en-GB" sz="1800" dirty="0">
              <a:latin typeface="Times New Roman" panose="02020603050405020304" pitchFamily="18" charset="0"/>
              <a:cs typeface="Times New Roman" panose="02020603050405020304" pitchFamily="18" charset="0"/>
            </a:endParaRPr>
          </a:p>
          <a:p>
            <a:endParaRPr lang="en-GB" sz="1800" dirty="0">
              <a:latin typeface="Times New Roman" panose="02020603050405020304" pitchFamily="18" charset="0"/>
              <a:cs typeface="Times New Roman" panose="02020603050405020304" pitchFamily="18" charset="0"/>
            </a:endParaRPr>
          </a:p>
          <a:p>
            <a:endParaRPr lang="en-GB" sz="1800" dirty="0">
              <a:latin typeface="Times New Roman" panose="02020603050405020304" pitchFamily="18" charset="0"/>
              <a:cs typeface="Times New Roman" panose="02020603050405020304" pitchFamily="18" charset="0"/>
            </a:endParaRPr>
          </a:p>
        </p:txBody>
      </p:sp>
      <p:sp>
        <p:nvSpPr>
          <p:cNvPr id="4" name="TextBox 3"/>
          <p:cNvSpPr txBox="1"/>
          <p:nvPr/>
        </p:nvSpPr>
        <p:spPr>
          <a:xfrm>
            <a:off x="426129" y="188640"/>
            <a:ext cx="8178319" cy="584775"/>
          </a:xfrm>
          <a:prstGeom prst="rect">
            <a:avLst/>
          </a:prstGeom>
          <a:noFill/>
        </p:spPr>
        <p:txBody>
          <a:bodyPr wrap="square" rtlCol="0">
            <a:spAutoFit/>
          </a:bodyPr>
          <a:lstStyle/>
          <a:p>
            <a:r>
              <a:rPr lang="fr-CH" sz="3200">
                <a:solidFill>
                  <a:schemeClr val="tx2">
                    <a:lumMod val="75000"/>
                  </a:schemeClr>
                </a:solidFill>
                <a:latin typeface="Tw Cen MT" panose="020B0602020104020603" pitchFamily="34" charset="0"/>
              </a:rPr>
              <a:t>Piecewise regression with splines</a:t>
            </a:r>
            <a:endParaRPr lang="en-GB" sz="3200">
              <a:solidFill>
                <a:schemeClr val="tx2">
                  <a:lumMod val="75000"/>
                </a:schemeClr>
              </a:solidFill>
              <a:latin typeface="Tw Cen MT" panose="020B0602020104020603" pitchFamily="34" charset="0"/>
            </a:endParaRPr>
          </a:p>
        </p:txBody>
      </p:sp>
      <p:cxnSp>
        <p:nvCxnSpPr>
          <p:cNvPr id="6" name="Straight Connector 5">
            <a:extLst>
              <a:ext uri="{FF2B5EF4-FFF2-40B4-BE49-F238E27FC236}">
                <a16:creationId xmlns:a16="http://schemas.microsoft.com/office/drawing/2014/main" id="{97A5CC77-39F9-41F6-8E83-B791EA9EA01E}"/>
              </a:ext>
            </a:extLst>
          </p:cNvPr>
          <p:cNvCxnSpPr/>
          <p:nvPr/>
        </p:nvCxnSpPr>
        <p:spPr>
          <a:xfrm>
            <a:off x="395536" y="908720"/>
            <a:ext cx="7416824" cy="0"/>
          </a:xfrm>
          <a:prstGeom prst="line">
            <a:avLst/>
          </a:prstGeom>
          <a:ln w="28575">
            <a:solidFill>
              <a:schemeClr val="bg2">
                <a:lumMod val="25000"/>
              </a:schemeClr>
            </a:solidFill>
            <a:prstDash val="sysDot"/>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A02167F7-99BE-43B3-B4C8-4F339F14EAF9}"/>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956376" y="165820"/>
            <a:ext cx="912138" cy="912138"/>
          </a:xfrm>
          <a:prstGeom prst="rect">
            <a:avLst/>
          </a:prstGeom>
        </p:spPr>
      </p:pic>
    </p:spTree>
    <p:extLst>
      <p:ext uri="{BB962C8B-B14F-4D97-AF65-F5344CB8AC3E}">
        <p14:creationId xmlns:p14="http://schemas.microsoft.com/office/powerpoint/2010/main" val="425622919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26129" y="188640"/>
            <a:ext cx="8178319" cy="584775"/>
          </a:xfrm>
          <a:prstGeom prst="rect">
            <a:avLst/>
          </a:prstGeom>
          <a:noFill/>
        </p:spPr>
        <p:txBody>
          <a:bodyPr wrap="square" rtlCol="0">
            <a:spAutoFit/>
          </a:bodyPr>
          <a:lstStyle/>
          <a:p>
            <a:r>
              <a:rPr lang="fr-CH" sz="3200">
                <a:solidFill>
                  <a:schemeClr val="tx2">
                    <a:lumMod val="75000"/>
                  </a:schemeClr>
                </a:solidFill>
                <a:latin typeface="Tw Cen MT" panose="020B0602020104020603" pitchFamily="34" charset="0"/>
              </a:rPr>
              <a:t>Piecewise regression with splines</a:t>
            </a:r>
            <a:endParaRPr lang="en-GB" sz="3200">
              <a:solidFill>
                <a:schemeClr val="tx2">
                  <a:lumMod val="75000"/>
                </a:schemeClr>
              </a:solidFill>
              <a:latin typeface="Tw Cen MT" panose="020B0602020104020603" pitchFamily="34" charset="0"/>
            </a:endParaRPr>
          </a:p>
        </p:txBody>
      </p:sp>
      <p:cxnSp>
        <p:nvCxnSpPr>
          <p:cNvPr id="6" name="Straight Connector 5">
            <a:extLst>
              <a:ext uri="{FF2B5EF4-FFF2-40B4-BE49-F238E27FC236}">
                <a16:creationId xmlns:a16="http://schemas.microsoft.com/office/drawing/2014/main" id="{97A5CC77-39F9-41F6-8E83-B791EA9EA01E}"/>
              </a:ext>
            </a:extLst>
          </p:cNvPr>
          <p:cNvCxnSpPr/>
          <p:nvPr/>
        </p:nvCxnSpPr>
        <p:spPr>
          <a:xfrm>
            <a:off x="395536" y="908720"/>
            <a:ext cx="7416824" cy="0"/>
          </a:xfrm>
          <a:prstGeom prst="line">
            <a:avLst/>
          </a:prstGeom>
          <a:ln w="28575">
            <a:solidFill>
              <a:schemeClr val="bg2">
                <a:lumMod val="25000"/>
              </a:schemeClr>
            </a:solidFill>
            <a:prstDash val="sysDot"/>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A02167F7-99BE-43B3-B4C8-4F339F14EAF9}"/>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956376" y="165820"/>
            <a:ext cx="912138" cy="912138"/>
          </a:xfrm>
          <a:prstGeom prst="rect">
            <a:avLst/>
          </a:prstGeom>
        </p:spPr>
      </p:pic>
      <p:pic>
        <p:nvPicPr>
          <p:cNvPr id="9" name="Picture 8">
            <a:extLst>
              <a:ext uri="{FF2B5EF4-FFF2-40B4-BE49-F238E27FC236}">
                <a16:creationId xmlns:a16="http://schemas.microsoft.com/office/drawing/2014/main" id="{6F89E651-ED7B-430A-BC01-37C97B5B47F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03648" y="1484783"/>
            <a:ext cx="6047175" cy="5057104"/>
          </a:xfrm>
          <a:prstGeom prst="rect">
            <a:avLst/>
          </a:prstGeom>
        </p:spPr>
      </p:pic>
    </p:spTree>
    <p:extLst>
      <p:ext uri="{BB962C8B-B14F-4D97-AF65-F5344CB8AC3E}">
        <p14:creationId xmlns:p14="http://schemas.microsoft.com/office/powerpoint/2010/main" val="16151253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00200"/>
            <a:ext cx="8229600" cy="5069160"/>
          </a:xfrm>
        </p:spPr>
        <p:txBody>
          <a:bodyPr>
            <a:normAutofit/>
          </a:bodyPr>
          <a:lstStyle/>
          <a:p>
            <a:r>
              <a:rPr lang="en-GB" sz="1800" dirty="0">
                <a:latin typeface="Times New Roman" panose="02020603050405020304" pitchFamily="18" charset="0"/>
                <a:cs typeface="Times New Roman" panose="02020603050405020304" pitchFamily="18" charset="0"/>
              </a:rPr>
              <a:t>This time the parameters and their significance tests have a much more straightforward interpretation:</a:t>
            </a:r>
          </a:p>
          <a:p>
            <a:pPr marL="0" indent="0">
              <a:buNone/>
            </a:pPr>
            <a:endParaRPr lang="en-GB" sz="1800" dirty="0">
              <a:latin typeface="Times New Roman" panose="02020603050405020304" pitchFamily="18" charset="0"/>
              <a:cs typeface="Times New Roman" panose="02020603050405020304" pitchFamily="18" charset="0"/>
            </a:endParaRPr>
          </a:p>
          <a:p>
            <a:pPr marL="0" indent="0">
              <a:buNone/>
            </a:pPr>
            <a:r>
              <a:rPr lang="en-GB" sz="1400" dirty="0">
                <a:latin typeface="Courier New" panose="02070309020205020404" pitchFamily="49" charset="0"/>
                <a:cs typeface="Courier New" panose="02070309020205020404" pitchFamily="49" charset="0"/>
              </a:rPr>
              <a:t>	Coefficients:</a:t>
            </a:r>
          </a:p>
          <a:p>
            <a:pPr marL="0" indent="0">
              <a:buNone/>
            </a:pPr>
            <a:r>
              <a:rPr lang="en-GB" sz="1400" dirty="0">
                <a:latin typeface="Courier New" panose="02070309020205020404" pitchFamily="49" charset="0"/>
                <a:cs typeface="Courier New" panose="02070309020205020404" pitchFamily="49" charset="0"/>
              </a:rPr>
              <a:t>	            Estimate Std. Error t value </a:t>
            </a:r>
            <a:r>
              <a:rPr lang="en-GB" sz="1400" dirty="0" err="1">
                <a:latin typeface="Courier New" panose="02070309020205020404" pitchFamily="49" charset="0"/>
                <a:cs typeface="Courier New" panose="02070309020205020404" pitchFamily="49" charset="0"/>
              </a:rPr>
              <a:t>Pr</a:t>
            </a:r>
            <a:r>
              <a:rPr lang="en-GB" sz="1400" dirty="0">
                <a:latin typeface="Courier New" panose="02070309020205020404" pitchFamily="49" charset="0"/>
                <a:cs typeface="Courier New" panose="02070309020205020404" pitchFamily="49" charset="0"/>
              </a:rPr>
              <a:t>(&gt;|t|)    </a:t>
            </a:r>
          </a:p>
          <a:p>
            <a:pPr marL="0" indent="0">
              <a:buNone/>
            </a:pPr>
            <a:r>
              <a:rPr lang="en-GB" sz="1400" dirty="0">
                <a:latin typeface="Courier New" panose="02070309020205020404" pitchFamily="49" charset="0"/>
                <a:cs typeface="Courier New" panose="02070309020205020404" pitchFamily="49" charset="0"/>
              </a:rPr>
              <a:t>	(Intercept) 22.71886    5.69921   3.986 7.72e-05 ***</a:t>
            </a:r>
          </a:p>
          <a:p>
            <a:pPr marL="0" indent="0">
              <a:buNone/>
            </a:pPr>
            <a:r>
              <a:rPr lang="en-GB" sz="1400" dirty="0">
                <a:latin typeface="Courier New" panose="02070309020205020404" pitchFamily="49" charset="0"/>
                <a:cs typeface="Courier New" panose="02070309020205020404" pitchFamily="49" charset="0"/>
              </a:rPr>
              <a:t>	x            1.42673    0.08058  17.705  &lt; 2e-16 ***</a:t>
            </a:r>
          </a:p>
          <a:p>
            <a:pPr marL="0" indent="0">
              <a:buNone/>
            </a:pPr>
            <a:r>
              <a:rPr lang="en-GB" sz="1400" dirty="0">
                <a:latin typeface="Courier New" panose="02070309020205020404" pitchFamily="49" charset="0"/>
                <a:cs typeface="Courier New" panose="02070309020205020404" pitchFamily="49" charset="0"/>
              </a:rPr>
              <a:t>	h(x, 100)   -3.11756    0.12094 -25.777  &lt; 2e-16 ***</a:t>
            </a:r>
          </a:p>
          <a:p>
            <a:pPr marL="0" indent="0">
              <a:buNone/>
            </a:pPr>
            <a:r>
              <a:rPr lang="en-GB" sz="1400" dirty="0">
                <a:latin typeface="Courier New" panose="02070309020205020404" pitchFamily="49" charset="0"/>
                <a:cs typeface="Courier New" panose="02070309020205020404" pitchFamily="49" charset="0"/>
              </a:rPr>
              <a:t>	h(x, 210)    3.42884    0.07452  46.011  &lt; 2e-16 ***</a:t>
            </a:r>
          </a:p>
          <a:p>
            <a:pPr marL="0" indent="0">
              <a:buNone/>
            </a:pPr>
            <a:r>
              <a:rPr lang="en-GB" sz="1400" dirty="0">
                <a:latin typeface="Courier New" panose="02070309020205020404" pitchFamily="49" charset="0"/>
                <a:cs typeface="Courier New" panose="02070309020205020404" pitchFamily="49" charset="0"/>
              </a:rPr>
              <a:t>	h(x, 400)   -2.69139    0.09370 -28.723  &lt; 2e-16 ***</a:t>
            </a:r>
          </a:p>
          <a:p>
            <a:pPr marL="0" indent="0">
              <a:buNone/>
            </a:pPr>
            <a:r>
              <a:rPr lang="en-GB" sz="1400" dirty="0">
                <a:latin typeface="Courier New" panose="02070309020205020404" pitchFamily="49" charset="0"/>
                <a:cs typeface="Courier New" panose="02070309020205020404" pitchFamily="49" charset="0"/>
              </a:rPr>
              <a:t>	---</a:t>
            </a:r>
          </a:p>
          <a:p>
            <a:pPr marL="0" indent="0">
              <a:buNone/>
            </a:pPr>
            <a:r>
              <a:rPr lang="en-GB" sz="1400" dirty="0">
                <a:latin typeface="Courier New" panose="02070309020205020404" pitchFamily="49" charset="0"/>
                <a:cs typeface="Courier New" panose="02070309020205020404" pitchFamily="49" charset="0"/>
              </a:rPr>
              <a:t>	</a:t>
            </a:r>
            <a:r>
              <a:rPr lang="en-GB" sz="1400" dirty="0" err="1">
                <a:latin typeface="Courier New" panose="02070309020205020404" pitchFamily="49" charset="0"/>
                <a:cs typeface="Courier New" panose="02070309020205020404" pitchFamily="49" charset="0"/>
              </a:rPr>
              <a:t>Signif</a:t>
            </a:r>
            <a:r>
              <a:rPr lang="en-GB" sz="1400" dirty="0">
                <a:latin typeface="Courier New" panose="02070309020205020404" pitchFamily="49" charset="0"/>
                <a:cs typeface="Courier New" panose="02070309020205020404" pitchFamily="49" charset="0"/>
              </a:rPr>
              <a:t>. codes:  0 ‘***’ 0.001 ‘**’ 0.01 ‘*’ 0.05 ‘.’ 0.1 ‘ ’ 1</a:t>
            </a:r>
          </a:p>
          <a:p>
            <a:pPr marL="0" indent="0">
              <a:buNone/>
            </a:pPr>
            <a:r>
              <a:rPr lang="en-GB" sz="1400" dirty="0">
                <a:latin typeface="Courier New" panose="02070309020205020404" pitchFamily="49" charset="0"/>
                <a:cs typeface="Courier New" panose="02070309020205020404" pitchFamily="49" charset="0"/>
              </a:rPr>
              <a:t>	</a:t>
            </a:r>
          </a:p>
          <a:p>
            <a:pPr marL="0" indent="0">
              <a:buNone/>
            </a:pPr>
            <a:r>
              <a:rPr lang="en-GB" sz="1400" dirty="0">
                <a:latin typeface="Courier New" panose="02070309020205020404" pitchFamily="49" charset="0"/>
                <a:cs typeface="Courier New" panose="02070309020205020404" pitchFamily="49" charset="0"/>
              </a:rPr>
              <a:t>	Residual standard error: 30.5 on 495 degrees of freedom</a:t>
            </a:r>
          </a:p>
          <a:p>
            <a:pPr marL="0" indent="0">
              <a:buNone/>
            </a:pPr>
            <a:r>
              <a:rPr lang="en-GB" sz="1400" dirty="0">
                <a:latin typeface="Courier New" panose="02070309020205020404" pitchFamily="49" charset="0"/>
                <a:cs typeface="Courier New" panose="02070309020205020404" pitchFamily="49" charset="0"/>
              </a:rPr>
              <a:t>	Multiple R-squared:  0.9069,    </a:t>
            </a:r>
            <a:r>
              <a:rPr lang="en-GB" sz="1400" b="1" dirty="0">
                <a:solidFill>
                  <a:srgbClr val="C00000"/>
                </a:solidFill>
                <a:latin typeface="Courier New" panose="02070309020205020404" pitchFamily="49" charset="0"/>
                <a:cs typeface="Courier New" panose="02070309020205020404" pitchFamily="49" charset="0"/>
              </a:rPr>
              <a:t>Adjusted R-squared</a:t>
            </a:r>
            <a:r>
              <a:rPr lang="en-GB" sz="1400" dirty="0">
                <a:latin typeface="Courier New" panose="02070309020205020404" pitchFamily="49" charset="0"/>
                <a:cs typeface="Courier New" panose="02070309020205020404" pitchFamily="49" charset="0"/>
              </a:rPr>
              <a:t>:  0.9062 </a:t>
            </a:r>
          </a:p>
          <a:p>
            <a:pPr marL="0" indent="0">
              <a:buNone/>
            </a:pPr>
            <a:r>
              <a:rPr lang="en-GB" sz="1400" dirty="0">
                <a:latin typeface="Courier New" panose="02070309020205020404" pitchFamily="49" charset="0"/>
                <a:cs typeface="Courier New" panose="02070309020205020404" pitchFamily="49" charset="0"/>
              </a:rPr>
              <a:t>	F-statistic:  1206 on 4 and 495 DF,  p-value: &lt; 2.2e-16</a:t>
            </a:r>
          </a:p>
        </p:txBody>
      </p:sp>
      <p:sp>
        <p:nvSpPr>
          <p:cNvPr id="4" name="TextBox 3"/>
          <p:cNvSpPr txBox="1"/>
          <p:nvPr/>
        </p:nvSpPr>
        <p:spPr>
          <a:xfrm>
            <a:off x="426129" y="188640"/>
            <a:ext cx="8178319" cy="584775"/>
          </a:xfrm>
          <a:prstGeom prst="rect">
            <a:avLst/>
          </a:prstGeom>
          <a:noFill/>
        </p:spPr>
        <p:txBody>
          <a:bodyPr wrap="square" rtlCol="0">
            <a:spAutoFit/>
          </a:bodyPr>
          <a:lstStyle/>
          <a:p>
            <a:r>
              <a:rPr lang="fr-CH" sz="3200" dirty="0" err="1">
                <a:solidFill>
                  <a:schemeClr val="tx2">
                    <a:lumMod val="75000"/>
                  </a:schemeClr>
                </a:solidFill>
                <a:latin typeface="Tw Cen MT" panose="020B0602020104020603" pitchFamily="34" charset="0"/>
              </a:rPr>
              <a:t>Piecewise</a:t>
            </a:r>
            <a:r>
              <a:rPr lang="fr-CH" sz="3200" dirty="0">
                <a:solidFill>
                  <a:schemeClr val="tx2">
                    <a:lumMod val="75000"/>
                  </a:schemeClr>
                </a:solidFill>
                <a:latin typeface="Tw Cen MT" panose="020B0602020104020603" pitchFamily="34" charset="0"/>
              </a:rPr>
              <a:t> </a:t>
            </a:r>
            <a:r>
              <a:rPr lang="fr-CH" sz="3200" dirty="0" err="1">
                <a:solidFill>
                  <a:schemeClr val="tx2">
                    <a:lumMod val="75000"/>
                  </a:schemeClr>
                </a:solidFill>
                <a:latin typeface="Tw Cen MT" panose="020B0602020104020603" pitchFamily="34" charset="0"/>
              </a:rPr>
              <a:t>regression</a:t>
            </a:r>
            <a:r>
              <a:rPr lang="fr-CH" sz="3200" dirty="0">
                <a:solidFill>
                  <a:schemeClr val="tx2">
                    <a:lumMod val="75000"/>
                  </a:schemeClr>
                </a:solidFill>
                <a:latin typeface="Tw Cen MT" panose="020B0602020104020603" pitchFamily="34" charset="0"/>
              </a:rPr>
              <a:t> </a:t>
            </a:r>
            <a:r>
              <a:rPr lang="fr-CH" sz="3200" dirty="0" err="1">
                <a:solidFill>
                  <a:schemeClr val="tx2">
                    <a:lumMod val="75000"/>
                  </a:schemeClr>
                </a:solidFill>
                <a:latin typeface="Tw Cen MT" panose="020B0602020104020603" pitchFamily="34" charset="0"/>
              </a:rPr>
              <a:t>with</a:t>
            </a:r>
            <a:r>
              <a:rPr lang="fr-CH" sz="3200" dirty="0">
                <a:solidFill>
                  <a:schemeClr val="tx2">
                    <a:lumMod val="75000"/>
                  </a:schemeClr>
                </a:solidFill>
                <a:latin typeface="Tw Cen MT" panose="020B0602020104020603" pitchFamily="34" charset="0"/>
              </a:rPr>
              <a:t> </a:t>
            </a:r>
            <a:r>
              <a:rPr lang="fr-CH" sz="3200" dirty="0" err="1">
                <a:solidFill>
                  <a:schemeClr val="tx2">
                    <a:lumMod val="75000"/>
                  </a:schemeClr>
                </a:solidFill>
                <a:latin typeface="Tw Cen MT" panose="020B0602020104020603" pitchFamily="34" charset="0"/>
              </a:rPr>
              <a:t>splines</a:t>
            </a:r>
            <a:endParaRPr lang="en-GB" sz="3200" dirty="0">
              <a:solidFill>
                <a:schemeClr val="tx2">
                  <a:lumMod val="75000"/>
                </a:schemeClr>
              </a:solidFill>
              <a:latin typeface="Tw Cen MT" panose="020B0602020104020603" pitchFamily="34" charset="0"/>
            </a:endParaRPr>
          </a:p>
        </p:txBody>
      </p:sp>
      <p:cxnSp>
        <p:nvCxnSpPr>
          <p:cNvPr id="5" name="Straight Connector 4"/>
          <p:cNvCxnSpPr/>
          <p:nvPr/>
        </p:nvCxnSpPr>
        <p:spPr>
          <a:xfrm>
            <a:off x="395536" y="908720"/>
            <a:ext cx="7416824" cy="0"/>
          </a:xfrm>
          <a:prstGeom prst="line">
            <a:avLst/>
          </a:prstGeom>
          <a:ln w="28575">
            <a:solidFill>
              <a:schemeClr val="bg2">
                <a:lumMod val="25000"/>
              </a:schemeClr>
            </a:solidFill>
            <a:prstDash val="sysDot"/>
          </a:ln>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956376" y="165820"/>
            <a:ext cx="912138" cy="912138"/>
          </a:xfrm>
          <a:prstGeom prst="rect">
            <a:avLst/>
          </a:prstGeom>
        </p:spPr>
      </p:pic>
    </p:spTree>
    <p:extLst>
      <p:ext uri="{BB962C8B-B14F-4D97-AF65-F5344CB8AC3E}">
        <p14:creationId xmlns:p14="http://schemas.microsoft.com/office/powerpoint/2010/main" val="317224359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26129" y="188640"/>
            <a:ext cx="8178319" cy="584775"/>
          </a:xfrm>
          <a:prstGeom prst="rect">
            <a:avLst/>
          </a:prstGeom>
          <a:noFill/>
        </p:spPr>
        <p:txBody>
          <a:bodyPr wrap="square" rtlCol="0">
            <a:spAutoFit/>
          </a:bodyPr>
          <a:lstStyle/>
          <a:p>
            <a:r>
              <a:rPr lang="fr-CH" sz="3200">
                <a:solidFill>
                  <a:schemeClr val="tx2">
                    <a:lumMod val="75000"/>
                  </a:schemeClr>
                </a:solidFill>
                <a:latin typeface="Tw Cen MT" panose="020B0602020104020603" pitchFamily="34" charset="0"/>
              </a:rPr>
              <a:t>Piecewise regression with splines</a:t>
            </a:r>
            <a:endParaRPr lang="en-GB" sz="3200">
              <a:solidFill>
                <a:schemeClr val="tx2">
                  <a:lumMod val="75000"/>
                </a:schemeClr>
              </a:solidFill>
              <a:latin typeface="Tw Cen MT" panose="020B0602020104020603" pitchFamily="34" charset="0"/>
            </a:endParaRPr>
          </a:p>
        </p:txBody>
      </p:sp>
      <p:cxnSp>
        <p:nvCxnSpPr>
          <p:cNvPr id="6" name="Straight Connector 5">
            <a:extLst>
              <a:ext uri="{FF2B5EF4-FFF2-40B4-BE49-F238E27FC236}">
                <a16:creationId xmlns:a16="http://schemas.microsoft.com/office/drawing/2014/main" id="{97A5CC77-39F9-41F6-8E83-B791EA9EA01E}"/>
              </a:ext>
            </a:extLst>
          </p:cNvPr>
          <p:cNvCxnSpPr/>
          <p:nvPr/>
        </p:nvCxnSpPr>
        <p:spPr>
          <a:xfrm>
            <a:off x="395536" y="908720"/>
            <a:ext cx="7416824" cy="0"/>
          </a:xfrm>
          <a:prstGeom prst="line">
            <a:avLst/>
          </a:prstGeom>
          <a:ln w="28575">
            <a:solidFill>
              <a:schemeClr val="bg2">
                <a:lumMod val="25000"/>
              </a:schemeClr>
            </a:solidFill>
            <a:prstDash val="sysDot"/>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A02167F7-99BE-43B3-B4C8-4F339F14EAF9}"/>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956376" y="165820"/>
            <a:ext cx="912138" cy="912138"/>
          </a:xfrm>
          <a:prstGeom prst="rect">
            <a:avLst/>
          </a:prstGeom>
        </p:spPr>
      </p:pic>
      <p:pic>
        <p:nvPicPr>
          <p:cNvPr id="9" name="Picture 8">
            <a:extLst>
              <a:ext uri="{FF2B5EF4-FFF2-40B4-BE49-F238E27FC236}">
                <a16:creationId xmlns:a16="http://schemas.microsoft.com/office/drawing/2014/main" id="{6F89E651-ED7B-430A-BC01-37C97B5B47F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03648" y="1484783"/>
            <a:ext cx="6047175" cy="5057104"/>
          </a:xfrm>
          <a:prstGeom prst="rect">
            <a:avLst/>
          </a:prstGeom>
        </p:spPr>
      </p:pic>
      <p:sp>
        <p:nvSpPr>
          <p:cNvPr id="3" name="Rectangle 2">
            <a:extLst>
              <a:ext uri="{FF2B5EF4-FFF2-40B4-BE49-F238E27FC236}">
                <a16:creationId xmlns:a16="http://schemas.microsoft.com/office/drawing/2014/main" id="{E9B18214-ACFD-4921-87D8-09BF22A2A8E7}"/>
              </a:ext>
            </a:extLst>
          </p:cNvPr>
          <p:cNvSpPr/>
          <p:nvPr/>
        </p:nvSpPr>
        <p:spPr>
          <a:xfrm>
            <a:off x="2987824" y="5234717"/>
            <a:ext cx="453970" cy="276999"/>
          </a:xfrm>
          <a:prstGeom prst="rect">
            <a:avLst/>
          </a:prstGeom>
        </p:spPr>
        <p:txBody>
          <a:bodyPr wrap="none">
            <a:spAutoFit/>
          </a:bodyPr>
          <a:lstStyle/>
          <a:p>
            <a:r>
              <a:rPr lang="en-GB" sz="1200" b="1">
                <a:solidFill>
                  <a:srgbClr val="C00000"/>
                </a:solidFill>
                <a:latin typeface="Times New Roman" panose="02020603050405020304" pitchFamily="18" charset="0"/>
                <a:cs typeface="Times New Roman" panose="02020603050405020304" pitchFamily="18" charset="0"/>
              </a:rPr>
              <a:t>1.43</a:t>
            </a:r>
            <a:endParaRPr lang="en-CH" sz="1200" b="1">
              <a:solidFill>
                <a:srgbClr val="C00000"/>
              </a:solidFill>
              <a:latin typeface="Times New Roman" panose="02020603050405020304" pitchFamily="18" charset="0"/>
              <a:cs typeface="Times New Roman" panose="02020603050405020304" pitchFamily="18" charset="0"/>
            </a:endParaRPr>
          </a:p>
        </p:txBody>
      </p:sp>
      <p:sp>
        <p:nvSpPr>
          <p:cNvPr id="8" name="Rectangle 7">
            <a:extLst>
              <a:ext uri="{FF2B5EF4-FFF2-40B4-BE49-F238E27FC236}">
                <a16:creationId xmlns:a16="http://schemas.microsoft.com/office/drawing/2014/main" id="{55C83DEB-E82B-4D0F-979F-5354DA16D1BD}"/>
              </a:ext>
            </a:extLst>
          </p:cNvPr>
          <p:cNvSpPr/>
          <p:nvPr/>
        </p:nvSpPr>
        <p:spPr>
          <a:xfrm>
            <a:off x="3549677" y="2973696"/>
            <a:ext cx="1335622" cy="276999"/>
          </a:xfrm>
          <a:prstGeom prst="rect">
            <a:avLst/>
          </a:prstGeom>
        </p:spPr>
        <p:txBody>
          <a:bodyPr wrap="none">
            <a:spAutoFit/>
          </a:bodyPr>
          <a:lstStyle/>
          <a:p>
            <a:r>
              <a:rPr lang="en-GB" sz="1200">
                <a:solidFill>
                  <a:srgbClr val="C00000"/>
                </a:solidFill>
                <a:latin typeface="Times New Roman" panose="02020603050405020304" pitchFamily="18" charset="0"/>
                <a:cs typeface="Times New Roman" panose="02020603050405020304" pitchFamily="18" charset="0"/>
              </a:rPr>
              <a:t>1.43 - 3.12 = </a:t>
            </a:r>
            <a:r>
              <a:rPr lang="en-GB" sz="1200" b="1">
                <a:solidFill>
                  <a:srgbClr val="C00000"/>
                </a:solidFill>
                <a:latin typeface="Times New Roman" panose="02020603050405020304" pitchFamily="18" charset="0"/>
                <a:cs typeface="Times New Roman" panose="02020603050405020304" pitchFamily="18" charset="0"/>
              </a:rPr>
              <a:t>-1.69</a:t>
            </a:r>
            <a:endParaRPr lang="en-CH" sz="1200" b="1">
              <a:solidFill>
                <a:srgbClr val="C00000"/>
              </a:solidFill>
              <a:latin typeface="Times New Roman" panose="02020603050405020304" pitchFamily="18" charset="0"/>
              <a:cs typeface="Times New Roman" panose="02020603050405020304" pitchFamily="18" charset="0"/>
            </a:endParaRPr>
          </a:p>
        </p:txBody>
      </p:sp>
      <p:sp>
        <p:nvSpPr>
          <p:cNvPr id="10" name="Rectangle 9">
            <a:extLst>
              <a:ext uri="{FF2B5EF4-FFF2-40B4-BE49-F238E27FC236}">
                <a16:creationId xmlns:a16="http://schemas.microsoft.com/office/drawing/2014/main" id="{AFDD0650-3898-4289-B46D-BA644EFC85A3}"/>
              </a:ext>
            </a:extLst>
          </p:cNvPr>
          <p:cNvSpPr/>
          <p:nvPr/>
        </p:nvSpPr>
        <p:spPr>
          <a:xfrm>
            <a:off x="3862975" y="1756791"/>
            <a:ext cx="1717137" cy="276999"/>
          </a:xfrm>
          <a:prstGeom prst="rect">
            <a:avLst/>
          </a:prstGeom>
        </p:spPr>
        <p:txBody>
          <a:bodyPr wrap="none">
            <a:spAutoFit/>
          </a:bodyPr>
          <a:lstStyle/>
          <a:p>
            <a:r>
              <a:rPr lang="en-GB" sz="1200">
                <a:solidFill>
                  <a:srgbClr val="C00000"/>
                </a:solidFill>
                <a:latin typeface="Times New Roman" panose="02020603050405020304" pitchFamily="18" charset="0"/>
                <a:cs typeface="Times New Roman" panose="02020603050405020304" pitchFamily="18" charset="0"/>
              </a:rPr>
              <a:t>1.43 - 3.12 + 3.43 = </a:t>
            </a:r>
            <a:r>
              <a:rPr lang="en-GB" sz="1200" b="1">
                <a:solidFill>
                  <a:srgbClr val="C00000"/>
                </a:solidFill>
                <a:latin typeface="Times New Roman" panose="02020603050405020304" pitchFamily="18" charset="0"/>
                <a:cs typeface="Times New Roman" panose="02020603050405020304" pitchFamily="18" charset="0"/>
              </a:rPr>
              <a:t>1.74</a:t>
            </a:r>
            <a:endParaRPr lang="en-CH" sz="1200" b="1">
              <a:solidFill>
                <a:srgbClr val="C00000"/>
              </a:solidFill>
              <a:latin typeface="Times New Roman" panose="02020603050405020304" pitchFamily="18" charset="0"/>
              <a:cs typeface="Times New Roman" panose="02020603050405020304" pitchFamily="18" charset="0"/>
            </a:endParaRPr>
          </a:p>
        </p:txBody>
      </p:sp>
      <p:sp>
        <p:nvSpPr>
          <p:cNvPr id="11" name="Rectangle 10">
            <a:extLst>
              <a:ext uri="{FF2B5EF4-FFF2-40B4-BE49-F238E27FC236}">
                <a16:creationId xmlns:a16="http://schemas.microsoft.com/office/drawing/2014/main" id="{04C459C0-227C-4F70-8183-20B2A360117C}"/>
              </a:ext>
            </a:extLst>
          </p:cNvPr>
          <p:cNvSpPr/>
          <p:nvPr/>
        </p:nvSpPr>
        <p:spPr>
          <a:xfrm>
            <a:off x="6033840" y="4007665"/>
            <a:ext cx="2127505" cy="276999"/>
          </a:xfrm>
          <a:prstGeom prst="rect">
            <a:avLst/>
          </a:prstGeom>
        </p:spPr>
        <p:txBody>
          <a:bodyPr wrap="none">
            <a:spAutoFit/>
          </a:bodyPr>
          <a:lstStyle/>
          <a:p>
            <a:r>
              <a:rPr lang="en-GB" sz="1200">
                <a:solidFill>
                  <a:srgbClr val="C00000"/>
                </a:solidFill>
                <a:latin typeface="Times New Roman" panose="02020603050405020304" pitchFamily="18" charset="0"/>
                <a:cs typeface="Times New Roman" panose="02020603050405020304" pitchFamily="18" charset="0"/>
              </a:rPr>
              <a:t>1.43 -3.12 + 3.43 - 2.69 = </a:t>
            </a:r>
            <a:r>
              <a:rPr lang="en-GB" sz="1200" b="1">
                <a:solidFill>
                  <a:srgbClr val="C00000"/>
                </a:solidFill>
                <a:latin typeface="Times New Roman" panose="02020603050405020304" pitchFamily="18" charset="0"/>
                <a:cs typeface="Times New Roman" panose="02020603050405020304" pitchFamily="18" charset="0"/>
              </a:rPr>
              <a:t>-0.95</a:t>
            </a:r>
            <a:endParaRPr lang="en-CH" sz="1200" b="1">
              <a:solidFill>
                <a:srgbClr val="C00000"/>
              </a:solidFill>
              <a:latin typeface="Times New Roman" panose="02020603050405020304" pitchFamily="18" charset="0"/>
              <a:cs typeface="Times New Roman" panose="02020603050405020304" pitchFamily="18" charset="0"/>
            </a:endParaRPr>
          </a:p>
        </p:txBody>
      </p:sp>
      <p:cxnSp>
        <p:nvCxnSpPr>
          <p:cNvPr id="12" name="Straight Arrow Connector 11">
            <a:extLst>
              <a:ext uri="{FF2B5EF4-FFF2-40B4-BE49-F238E27FC236}">
                <a16:creationId xmlns:a16="http://schemas.microsoft.com/office/drawing/2014/main" id="{5FA1D453-0EFF-4254-8306-D09A2F1D9914}"/>
              </a:ext>
            </a:extLst>
          </p:cNvPr>
          <p:cNvCxnSpPr>
            <a:cxnSpLocks/>
            <a:stCxn id="3" idx="0"/>
          </p:cNvCxnSpPr>
          <p:nvPr/>
        </p:nvCxnSpPr>
        <p:spPr>
          <a:xfrm flipH="1" flipV="1">
            <a:off x="2915816" y="4221088"/>
            <a:ext cx="298993" cy="1013629"/>
          </a:xfrm>
          <a:prstGeom prst="straightConnector1">
            <a:avLst/>
          </a:prstGeom>
          <a:ln w="19050">
            <a:solidFill>
              <a:srgbClr val="C00000"/>
            </a:solidFill>
            <a:tailEnd type="oval"/>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9CA13BBD-CACA-458E-A604-066E13BE6DD7}"/>
              </a:ext>
            </a:extLst>
          </p:cNvPr>
          <p:cNvCxnSpPr>
            <a:cxnSpLocks/>
            <a:stCxn id="8" idx="2"/>
          </p:cNvCxnSpPr>
          <p:nvPr/>
        </p:nvCxnSpPr>
        <p:spPr>
          <a:xfrm flipH="1">
            <a:off x="3779912" y="3250695"/>
            <a:ext cx="437576" cy="1103668"/>
          </a:xfrm>
          <a:prstGeom prst="straightConnector1">
            <a:avLst/>
          </a:prstGeom>
          <a:ln w="19050">
            <a:solidFill>
              <a:srgbClr val="C00000"/>
            </a:solidFill>
            <a:tailEnd type="oval"/>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809571BE-B582-44A8-BFEA-E884BB39D8D8}"/>
              </a:ext>
            </a:extLst>
          </p:cNvPr>
          <p:cNvCxnSpPr>
            <a:cxnSpLocks/>
            <a:stCxn id="10" idx="2"/>
          </p:cNvCxnSpPr>
          <p:nvPr/>
        </p:nvCxnSpPr>
        <p:spPr>
          <a:xfrm>
            <a:off x="4721544" y="2033790"/>
            <a:ext cx="858568" cy="1134120"/>
          </a:xfrm>
          <a:prstGeom prst="straightConnector1">
            <a:avLst/>
          </a:prstGeom>
          <a:ln w="19050">
            <a:solidFill>
              <a:srgbClr val="C00000"/>
            </a:solidFill>
            <a:tailEnd type="oval"/>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BDA0E81-E08C-487D-B8E2-4E1CB1C2F4F1}"/>
              </a:ext>
            </a:extLst>
          </p:cNvPr>
          <p:cNvCxnSpPr>
            <a:cxnSpLocks/>
            <a:stCxn id="11" idx="0"/>
          </p:cNvCxnSpPr>
          <p:nvPr/>
        </p:nvCxnSpPr>
        <p:spPr>
          <a:xfrm flipH="1" flipV="1">
            <a:off x="6588224" y="2636912"/>
            <a:ext cx="509369" cy="1370753"/>
          </a:xfrm>
          <a:prstGeom prst="straightConnector1">
            <a:avLst/>
          </a:prstGeom>
          <a:ln w="19050">
            <a:solidFill>
              <a:srgbClr val="C00000"/>
            </a:solidFill>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0211611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00200"/>
            <a:ext cx="8229600" cy="5069160"/>
          </a:xfrm>
        </p:spPr>
        <p:txBody>
          <a:bodyPr>
            <a:normAutofit/>
          </a:bodyPr>
          <a:lstStyle/>
          <a:p>
            <a:r>
              <a:rPr lang="en-GB" sz="1800" dirty="0">
                <a:latin typeface="Times New Roman" panose="02020603050405020304" pitchFamily="18" charset="0"/>
                <a:cs typeface="Times New Roman" panose="02020603050405020304" pitchFamily="18" charset="0"/>
              </a:rPr>
              <a:t>Note that the spline </a:t>
            </a:r>
            <a:r>
              <a:rPr lang="en-GB" sz="1800">
                <a:latin typeface="Times New Roman" panose="02020603050405020304" pitchFamily="18" charset="0"/>
                <a:cs typeface="Times New Roman" panose="02020603050405020304" pitchFamily="18" charset="0"/>
              </a:rPr>
              <a:t>model has the </a:t>
            </a:r>
            <a:r>
              <a:rPr lang="en-GB" sz="1800" dirty="0">
                <a:latin typeface="Times New Roman" panose="02020603050405020304" pitchFamily="18" charset="0"/>
                <a:cs typeface="Times New Roman" panose="02020603050405020304" pitchFamily="18" charset="0"/>
              </a:rPr>
              <a:t>same number of </a:t>
            </a:r>
            <a:r>
              <a:rPr lang="en-GB" sz="1800">
                <a:latin typeface="Times New Roman" panose="02020603050405020304" pitchFamily="18" charset="0"/>
                <a:cs typeface="Times New Roman" panose="02020603050405020304" pitchFamily="18" charset="0"/>
              </a:rPr>
              <a:t>parameters as the polynomial fitted earlier (</a:t>
            </a:r>
            <a:r>
              <a:rPr lang="en-GB" sz="1800" dirty="0">
                <a:latin typeface="Times New Roman" panose="02020603050405020304" pitchFamily="18" charset="0"/>
                <a:cs typeface="Times New Roman" panose="02020603050405020304" pitchFamily="18" charset="0"/>
              </a:rPr>
              <a:t>4), but the transformed </a:t>
            </a:r>
            <a:r>
              <a:rPr lang="en-GB" sz="1800" i="1" dirty="0">
                <a:latin typeface="Times New Roman" panose="02020603050405020304" pitchFamily="18" charset="0"/>
                <a:cs typeface="Times New Roman" panose="02020603050405020304" pitchFamily="18" charset="0"/>
              </a:rPr>
              <a:t>X</a:t>
            </a:r>
            <a:r>
              <a:rPr lang="en-GB" sz="1800" dirty="0">
                <a:latin typeface="Times New Roman" panose="02020603050405020304" pitchFamily="18" charset="0"/>
                <a:cs typeface="Times New Roman" panose="02020603050405020304" pitchFamily="18" charset="0"/>
              </a:rPr>
              <a:t> variables differ completely. A </a:t>
            </a:r>
            <a:r>
              <a:rPr lang="en-GB" sz="1800" dirty="0">
                <a:solidFill>
                  <a:srgbClr val="0070C0"/>
                </a:solidFill>
                <a:latin typeface="Times New Roman" panose="02020603050405020304" pitchFamily="18" charset="0"/>
                <a:cs typeface="Times New Roman" panose="02020603050405020304" pitchFamily="18" charset="0"/>
              </a:rPr>
              <a:t>formal ANOVA comparison (with an </a:t>
            </a:r>
            <a:r>
              <a:rPr lang="en-GB" sz="1800" i="1" dirty="0">
                <a:solidFill>
                  <a:srgbClr val="0070C0"/>
                </a:solidFill>
                <a:latin typeface="Times New Roman" panose="02020603050405020304" pitchFamily="18" charset="0"/>
                <a:cs typeface="Times New Roman" panose="02020603050405020304" pitchFamily="18" charset="0"/>
              </a:rPr>
              <a:t>F</a:t>
            </a:r>
            <a:r>
              <a:rPr lang="en-GB" sz="1800" dirty="0">
                <a:solidFill>
                  <a:srgbClr val="0070C0"/>
                </a:solidFill>
                <a:latin typeface="Times New Roman" panose="02020603050405020304" pitchFamily="18" charset="0"/>
                <a:cs typeface="Times New Roman" panose="02020603050405020304" pitchFamily="18" charset="0"/>
              </a:rPr>
              <a:t>-test) is not possible</a:t>
            </a:r>
            <a:r>
              <a:rPr lang="en-GB" sz="1800" dirty="0">
                <a:latin typeface="Times New Roman" panose="02020603050405020304" pitchFamily="18" charset="0"/>
                <a:cs typeface="Times New Roman" panose="02020603050405020304" pitchFamily="18" charset="0"/>
              </a:rPr>
              <a:t> between these </a:t>
            </a:r>
            <a:r>
              <a:rPr lang="en-GB" sz="1800">
                <a:latin typeface="Times New Roman" panose="02020603050405020304" pitchFamily="18" charset="0"/>
                <a:cs typeface="Times New Roman" panose="02020603050405020304" pitchFamily="18" charset="0"/>
              </a:rPr>
              <a:t>two models, </a:t>
            </a:r>
            <a:r>
              <a:rPr lang="en-GB" sz="1800" dirty="0">
                <a:latin typeface="Times New Roman" panose="02020603050405020304" pitchFamily="18" charset="0"/>
                <a:cs typeface="Times New Roman" panose="02020603050405020304" pitchFamily="18" charset="0"/>
              </a:rPr>
              <a:t>since they are not nested.</a:t>
            </a:r>
          </a:p>
          <a:p>
            <a:endParaRPr lang="en-GB" sz="1800" dirty="0">
              <a:latin typeface="Times New Roman" panose="02020603050405020304" pitchFamily="18" charset="0"/>
              <a:cs typeface="Times New Roman" panose="02020603050405020304" pitchFamily="18" charset="0"/>
            </a:endParaRPr>
          </a:p>
          <a:p>
            <a:r>
              <a:rPr lang="en-GB" sz="1800" dirty="0">
                <a:latin typeface="Times New Roman" panose="02020603050405020304" pitchFamily="18" charset="0"/>
                <a:cs typeface="Times New Roman" panose="02020603050405020304" pitchFamily="18" charset="0"/>
              </a:rPr>
              <a:t>However, in such a scenario, we </a:t>
            </a:r>
            <a:r>
              <a:rPr lang="en-GB" sz="1800">
                <a:latin typeface="Times New Roman" panose="02020603050405020304" pitchFamily="18" charset="0"/>
                <a:cs typeface="Times New Roman" panose="02020603050405020304" pitchFamily="18" charset="0"/>
              </a:rPr>
              <a:t>could compare </a:t>
            </a:r>
            <a:r>
              <a:rPr lang="en-GB" sz="1800" dirty="0">
                <a:latin typeface="Times New Roman" panose="02020603050405020304" pitchFamily="18" charset="0"/>
                <a:cs typeface="Times New Roman" panose="02020603050405020304" pitchFamily="18" charset="0"/>
              </a:rPr>
              <a:t>goodness-of-fit measures that do not require this nesting, such as </a:t>
            </a:r>
            <a:r>
              <a:rPr lang="en-GB" sz="1800" dirty="0">
                <a:solidFill>
                  <a:srgbClr val="0070C0"/>
                </a:solidFill>
                <a:latin typeface="Times New Roman" panose="02020603050405020304" pitchFamily="18" charset="0"/>
                <a:cs typeface="Times New Roman" panose="02020603050405020304" pitchFamily="18" charset="0"/>
              </a:rPr>
              <a:t>adjusted </a:t>
            </a:r>
            <a:r>
              <a:rPr lang="en-GB" sz="1800" i="1" dirty="0">
                <a:solidFill>
                  <a:srgbClr val="0070C0"/>
                </a:solidFill>
                <a:latin typeface="Times New Roman" panose="02020603050405020304" pitchFamily="18" charset="0"/>
                <a:cs typeface="Times New Roman" panose="02020603050405020304" pitchFamily="18" charset="0"/>
              </a:rPr>
              <a:t>R</a:t>
            </a:r>
            <a:r>
              <a:rPr lang="en-GB" sz="1800" i="1" baseline="30000" dirty="0">
                <a:solidFill>
                  <a:srgbClr val="0070C0"/>
                </a:solidFill>
                <a:latin typeface="Times New Roman" panose="02020603050405020304" pitchFamily="18" charset="0"/>
                <a:cs typeface="Times New Roman" panose="02020603050405020304" pitchFamily="18" charset="0"/>
              </a:rPr>
              <a:t>2</a:t>
            </a:r>
            <a:r>
              <a:rPr lang="en-GB" sz="1800">
                <a:latin typeface="Times New Roman" panose="02020603050405020304" pitchFamily="18" charset="0"/>
                <a:cs typeface="Times New Roman" panose="02020603050405020304" pitchFamily="18" charset="0"/>
              </a:rPr>
              <a:t>, or </a:t>
            </a:r>
            <a:r>
              <a:rPr lang="en-GB" sz="1800" dirty="0">
                <a:latin typeface="Times New Roman" panose="02020603050405020304" pitchFamily="18" charset="0"/>
                <a:cs typeface="Times New Roman" panose="02020603050405020304" pitchFamily="18" charset="0"/>
              </a:rPr>
              <a:t>the information criteria </a:t>
            </a:r>
            <a:r>
              <a:rPr lang="en-GB" sz="1800" dirty="0">
                <a:solidFill>
                  <a:srgbClr val="0070C0"/>
                </a:solidFill>
                <a:latin typeface="Times New Roman" panose="02020603050405020304" pitchFamily="18" charset="0"/>
                <a:cs typeface="Times New Roman" panose="02020603050405020304" pitchFamily="18" charset="0"/>
              </a:rPr>
              <a:t>AIC</a:t>
            </a:r>
            <a:r>
              <a:rPr lang="en-GB" sz="1800" dirty="0">
                <a:latin typeface="Times New Roman" panose="02020603050405020304" pitchFamily="18" charset="0"/>
                <a:cs typeface="Times New Roman" panose="02020603050405020304" pitchFamily="18" charset="0"/>
              </a:rPr>
              <a:t> and </a:t>
            </a:r>
            <a:r>
              <a:rPr lang="en-GB" sz="1800">
                <a:solidFill>
                  <a:srgbClr val="0070C0"/>
                </a:solidFill>
                <a:latin typeface="Times New Roman" panose="02020603050405020304" pitchFamily="18" charset="0"/>
                <a:cs typeface="Times New Roman" panose="02020603050405020304" pitchFamily="18" charset="0"/>
              </a:rPr>
              <a:t>BIC</a:t>
            </a:r>
            <a:r>
              <a:rPr lang="en-GB" sz="1800">
                <a:latin typeface="Times New Roman" panose="02020603050405020304" pitchFamily="18" charset="0"/>
                <a:cs typeface="Times New Roman" panose="02020603050405020304" pitchFamily="18" charset="0"/>
              </a:rPr>
              <a:t>. All of these measures penalize models for redundant parameters. In R:</a:t>
            </a:r>
            <a:endParaRPr lang="en-GB" sz="1800" dirty="0">
              <a:latin typeface="Times New Roman" panose="02020603050405020304" pitchFamily="18" charset="0"/>
              <a:cs typeface="Times New Roman" panose="02020603050405020304" pitchFamily="18" charset="0"/>
            </a:endParaRPr>
          </a:p>
          <a:p>
            <a:endParaRPr lang="en-GB" sz="1800" dirty="0">
              <a:latin typeface="Times New Roman" panose="02020603050405020304" pitchFamily="18" charset="0"/>
              <a:cs typeface="Times New Roman" panose="02020603050405020304" pitchFamily="18" charset="0"/>
            </a:endParaRPr>
          </a:p>
          <a:p>
            <a:pPr marL="0" indent="0">
              <a:buNone/>
            </a:pPr>
            <a:r>
              <a:rPr lang="en-GB" sz="1400" dirty="0">
                <a:latin typeface="Courier New" panose="02070309020205020404" pitchFamily="49" charset="0"/>
                <a:cs typeface="Courier New" panose="02070309020205020404" pitchFamily="49" charset="0"/>
              </a:rPr>
              <a:t>	AIC(poly4) ; AIC(</a:t>
            </a:r>
            <a:r>
              <a:rPr lang="en-GB" sz="1400" dirty="0" err="1">
                <a:latin typeface="Courier New" panose="02070309020205020404" pitchFamily="49" charset="0"/>
                <a:cs typeface="Courier New" panose="02070309020205020404" pitchFamily="49" charset="0"/>
              </a:rPr>
              <a:t>lspline</a:t>
            </a:r>
            <a:r>
              <a:rPr lang="en-GB" sz="1400" dirty="0">
                <a:latin typeface="Courier New" panose="02070309020205020404" pitchFamily="49" charset="0"/>
                <a:cs typeface="Courier New" panose="02070309020205020404" pitchFamily="49" charset="0"/>
              </a:rPr>
              <a:t>)</a:t>
            </a:r>
          </a:p>
          <a:p>
            <a:pPr marL="0" indent="0">
              <a:buNone/>
            </a:pPr>
            <a:r>
              <a:rPr lang="en-GB" sz="1400" dirty="0">
                <a:latin typeface="Courier New" panose="02070309020205020404" pitchFamily="49" charset="0"/>
                <a:cs typeface="Courier New" panose="02070309020205020404" pitchFamily="49" charset="0"/>
              </a:rPr>
              <a:t>	&gt; 4920.452</a:t>
            </a:r>
          </a:p>
          <a:p>
            <a:pPr marL="0" indent="0">
              <a:buNone/>
            </a:pPr>
            <a:r>
              <a:rPr lang="en-GB" sz="1400" dirty="0">
                <a:latin typeface="Courier New" panose="02070309020205020404" pitchFamily="49" charset="0"/>
                <a:cs typeface="Courier New" panose="02070309020205020404" pitchFamily="49" charset="0"/>
              </a:rPr>
              <a:t>	&gt; 4843.655</a:t>
            </a:r>
          </a:p>
          <a:p>
            <a:pPr marL="0" indent="0">
              <a:buNone/>
            </a:pPr>
            <a:endParaRPr lang="en-GB" sz="1800" dirty="0">
              <a:latin typeface="Times New Roman" panose="02020603050405020304" pitchFamily="18" charset="0"/>
              <a:cs typeface="Times New Roman" panose="02020603050405020304" pitchFamily="18" charset="0"/>
            </a:endParaRPr>
          </a:p>
          <a:p>
            <a:r>
              <a:rPr lang="en-GB" sz="1800" dirty="0">
                <a:latin typeface="Times New Roman" panose="02020603050405020304" pitchFamily="18" charset="0"/>
                <a:cs typeface="Times New Roman" panose="02020603050405020304" pitchFamily="18" charset="0"/>
              </a:rPr>
              <a:t>The linear spline model has an AIC that is lower by almost 80 points, which is a dramatic difference on a relative AIC scale, where differences of 2 points are typically already considered “meaningful”.</a:t>
            </a:r>
          </a:p>
        </p:txBody>
      </p:sp>
      <p:sp>
        <p:nvSpPr>
          <p:cNvPr id="4" name="TextBox 3"/>
          <p:cNvSpPr txBox="1"/>
          <p:nvPr/>
        </p:nvSpPr>
        <p:spPr>
          <a:xfrm>
            <a:off x="426129" y="188640"/>
            <a:ext cx="8178319" cy="584775"/>
          </a:xfrm>
          <a:prstGeom prst="rect">
            <a:avLst/>
          </a:prstGeom>
          <a:noFill/>
        </p:spPr>
        <p:txBody>
          <a:bodyPr wrap="square" rtlCol="0">
            <a:spAutoFit/>
          </a:bodyPr>
          <a:lstStyle/>
          <a:p>
            <a:r>
              <a:rPr lang="fr-CH" sz="3200" dirty="0" err="1">
                <a:solidFill>
                  <a:schemeClr val="tx2">
                    <a:lumMod val="75000"/>
                  </a:schemeClr>
                </a:solidFill>
                <a:latin typeface="Tw Cen MT" panose="020B0602020104020603" pitchFamily="34" charset="0"/>
              </a:rPr>
              <a:t>Piecewise</a:t>
            </a:r>
            <a:r>
              <a:rPr lang="fr-CH" sz="3200" dirty="0">
                <a:solidFill>
                  <a:schemeClr val="tx2">
                    <a:lumMod val="75000"/>
                  </a:schemeClr>
                </a:solidFill>
                <a:latin typeface="Tw Cen MT" panose="020B0602020104020603" pitchFamily="34" charset="0"/>
              </a:rPr>
              <a:t> </a:t>
            </a:r>
            <a:r>
              <a:rPr lang="fr-CH" sz="3200" dirty="0" err="1">
                <a:solidFill>
                  <a:schemeClr val="tx2">
                    <a:lumMod val="75000"/>
                  </a:schemeClr>
                </a:solidFill>
                <a:latin typeface="Tw Cen MT" panose="020B0602020104020603" pitchFamily="34" charset="0"/>
              </a:rPr>
              <a:t>regression</a:t>
            </a:r>
            <a:r>
              <a:rPr lang="fr-CH" sz="3200" dirty="0">
                <a:solidFill>
                  <a:schemeClr val="tx2">
                    <a:lumMod val="75000"/>
                  </a:schemeClr>
                </a:solidFill>
                <a:latin typeface="Tw Cen MT" panose="020B0602020104020603" pitchFamily="34" charset="0"/>
              </a:rPr>
              <a:t> </a:t>
            </a:r>
            <a:r>
              <a:rPr lang="fr-CH" sz="3200" dirty="0" err="1">
                <a:solidFill>
                  <a:schemeClr val="tx2">
                    <a:lumMod val="75000"/>
                  </a:schemeClr>
                </a:solidFill>
                <a:latin typeface="Tw Cen MT" panose="020B0602020104020603" pitchFamily="34" charset="0"/>
              </a:rPr>
              <a:t>with</a:t>
            </a:r>
            <a:r>
              <a:rPr lang="fr-CH" sz="3200" dirty="0">
                <a:solidFill>
                  <a:schemeClr val="tx2">
                    <a:lumMod val="75000"/>
                  </a:schemeClr>
                </a:solidFill>
                <a:latin typeface="Tw Cen MT" panose="020B0602020104020603" pitchFamily="34" charset="0"/>
              </a:rPr>
              <a:t> </a:t>
            </a:r>
            <a:r>
              <a:rPr lang="fr-CH" sz="3200" dirty="0" err="1">
                <a:solidFill>
                  <a:schemeClr val="tx2">
                    <a:lumMod val="75000"/>
                  </a:schemeClr>
                </a:solidFill>
                <a:latin typeface="Tw Cen MT" panose="020B0602020104020603" pitchFamily="34" charset="0"/>
              </a:rPr>
              <a:t>splines</a:t>
            </a:r>
            <a:endParaRPr lang="en-GB" sz="3200" dirty="0">
              <a:solidFill>
                <a:schemeClr val="tx2">
                  <a:lumMod val="75000"/>
                </a:schemeClr>
              </a:solidFill>
              <a:latin typeface="Tw Cen MT" panose="020B0602020104020603" pitchFamily="34" charset="0"/>
            </a:endParaRPr>
          </a:p>
        </p:txBody>
      </p:sp>
      <p:cxnSp>
        <p:nvCxnSpPr>
          <p:cNvPr id="5" name="Straight Connector 4"/>
          <p:cNvCxnSpPr/>
          <p:nvPr/>
        </p:nvCxnSpPr>
        <p:spPr>
          <a:xfrm>
            <a:off x="395536" y="908720"/>
            <a:ext cx="7416824" cy="0"/>
          </a:xfrm>
          <a:prstGeom prst="line">
            <a:avLst/>
          </a:prstGeom>
          <a:ln w="28575">
            <a:solidFill>
              <a:schemeClr val="bg2">
                <a:lumMod val="25000"/>
              </a:schemeClr>
            </a:solidFill>
            <a:prstDash val="sysDot"/>
          </a:ln>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956376" y="165820"/>
            <a:ext cx="912138" cy="912138"/>
          </a:xfrm>
          <a:prstGeom prst="rect">
            <a:avLst/>
          </a:prstGeom>
        </p:spPr>
      </p:pic>
    </p:spTree>
    <p:extLst>
      <p:ext uri="{BB962C8B-B14F-4D97-AF65-F5344CB8AC3E}">
        <p14:creationId xmlns:p14="http://schemas.microsoft.com/office/powerpoint/2010/main" val="70216548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00200"/>
            <a:ext cx="8229600" cy="5069160"/>
          </a:xfrm>
        </p:spPr>
        <p:txBody>
          <a:bodyPr>
            <a:normAutofit/>
          </a:bodyPr>
          <a:lstStyle/>
          <a:p>
            <a:r>
              <a:rPr lang="en-GB" sz="1800" dirty="0">
                <a:latin typeface="Times New Roman" panose="02020603050405020304" pitchFamily="18" charset="0"/>
                <a:cs typeface="Times New Roman" panose="02020603050405020304" pitchFamily="18" charset="0"/>
              </a:rPr>
              <a:t>While the simple hinge transformations will </a:t>
            </a:r>
            <a:r>
              <a:rPr lang="en-GB" sz="1800">
                <a:latin typeface="Times New Roman" panose="02020603050405020304" pitchFamily="18" charset="0"/>
                <a:cs typeface="Times New Roman" panose="02020603050405020304" pitchFamily="18" charset="0"/>
              </a:rPr>
              <a:t>return a highly interpretable model, </a:t>
            </a:r>
            <a:r>
              <a:rPr lang="en-GB" sz="1800" dirty="0">
                <a:latin typeface="Times New Roman" panose="02020603050405020304" pitchFamily="18" charset="0"/>
                <a:cs typeface="Times New Roman" panose="02020603050405020304" pitchFamily="18" charset="0"/>
              </a:rPr>
              <a:t>the resulting variables might be vulnerable to instabilities, chiefly </a:t>
            </a:r>
            <a:r>
              <a:rPr lang="en-GB" sz="1800" dirty="0">
                <a:solidFill>
                  <a:srgbClr val="0070C0"/>
                </a:solidFill>
                <a:latin typeface="Times New Roman" panose="02020603050405020304" pitchFamily="18" charset="0"/>
                <a:cs typeface="Times New Roman" panose="02020603050405020304" pitchFamily="18" charset="0"/>
              </a:rPr>
              <a:t>collinearity</a:t>
            </a:r>
            <a:r>
              <a:rPr lang="en-GB" sz="1800" dirty="0">
                <a:latin typeface="Times New Roman" panose="02020603050405020304" pitchFamily="18" charset="0"/>
                <a:cs typeface="Times New Roman" panose="02020603050405020304" pitchFamily="18" charset="0"/>
              </a:rPr>
              <a:t> between them.</a:t>
            </a:r>
          </a:p>
          <a:p>
            <a:endParaRPr lang="en-GB" sz="1800" dirty="0">
              <a:latin typeface="Times New Roman" panose="02020603050405020304" pitchFamily="18" charset="0"/>
              <a:cs typeface="Times New Roman" panose="02020603050405020304" pitchFamily="18" charset="0"/>
            </a:endParaRPr>
          </a:p>
          <a:p>
            <a:r>
              <a:rPr lang="en-GB" sz="1800" dirty="0">
                <a:latin typeface="Times New Roman" panose="02020603050405020304" pitchFamily="18" charset="0"/>
                <a:cs typeface="Times New Roman" panose="02020603050405020304" pitchFamily="18" charset="0"/>
              </a:rPr>
              <a:t>For this reason, one might prefer a </a:t>
            </a:r>
            <a:r>
              <a:rPr lang="en-GB" sz="1800" dirty="0">
                <a:solidFill>
                  <a:srgbClr val="0070C0"/>
                </a:solidFill>
                <a:latin typeface="Times New Roman" panose="02020603050405020304" pitchFamily="18" charset="0"/>
                <a:cs typeface="Times New Roman" panose="02020603050405020304" pitchFamily="18" charset="0"/>
              </a:rPr>
              <a:t>B-spline transformation</a:t>
            </a:r>
            <a:r>
              <a:rPr lang="en-GB" sz="1800" dirty="0">
                <a:latin typeface="Times New Roman" panose="02020603050405020304" pitchFamily="18" charset="0"/>
                <a:cs typeface="Times New Roman" panose="02020603050405020304" pitchFamily="18" charset="0"/>
              </a:rPr>
              <a:t>, which is a kind of “normalized” spline transformation. </a:t>
            </a:r>
            <a:r>
              <a:rPr lang="en-GB" sz="1800">
                <a:latin typeface="Times New Roman" panose="02020603050405020304" pitchFamily="18" charset="0"/>
                <a:cs typeface="Times New Roman" panose="02020603050405020304" pitchFamily="18" charset="0"/>
              </a:rPr>
              <a:t>In R*, </a:t>
            </a:r>
            <a:r>
              <a:rPr lang="en-GB" sz="1800" dirty="0">
                <a:latin typeface="Times New Roman" panose="02020603050405020304" pitchFamily="18" charset="0"/>
                <a:cs typeface="Times New Roman" panose="02020603050405020304" pitchFamily="18" charset="0"/>
              </a:rPr>
              <a:t>this can be fitted as follows:</a:t>
            </a:r>
          </a:p>
          <a:p>
            <a:endParaRPr lang="en-GB" sz="1800" dirty="0">
              <a:latin typeface="Times New Roman" panose="02020603050405020304" pitchFamily="18" charset="0"/>
              <a:cs typeface="Times New Roman" panose="02020603050405020304" pitchFamily="18" charset="0"/>
            </a:endParaRPr>
          </a:p>
          <a:p>
            <a:pPr marL="0" indent="0">
              <a:buNone/>
            </a:pPr>
            <a:r>
              <a:rPr lang="en-GB" sz="1400" dirty="0">
                <a:latin typeface="Courier New" panose="02070309020205020404" pitchFamily="49" charset="0"/>
                <a:cs typeface="Courier New" panose="02070309020205020404" pitchFamily="49" charset="0"/>
              </a:rPr>
              <a:t>	</a:t>
            </a:r>
            <a:r>
              <a:rPr lang="en-GB" sz="1400" dirty="0" err="1">
                <a:latin typeface="Courier New" panose="02070309020205020404" pitchFamily="49" charset="0"/>
                <a:cs typeface="Courier New" panose="02070309020205020404" pitchFamily="49" charset="0"/>
              </a:rPr>
              <a:t>bspline</a:t>
            </a:r>
            <a:r>
              <a:rPr lang="en-GB" sz="1400" dirty="0">
                <a:latin typeface="Courier New" panose="02070309020205020404" pitchFamily="49" charset="0"/>
                <a:cs typeface="Courier New" panose="02070309020205020404" pitchFamily="49" charset="0"/>
              </a:rPr>
              <a:t> &lt;- </a:t>
            </a:r>
            <a:r>
              <a:rPr lang="en-GB" sz="1400" dirty="0" err="1">
                <a:latin typeface="Courier New" panose="02070309020205020404" pitchFamily="49" charset="0"/>
                <a:cs typeface="Courier New" panose="02070309020205020404" pitchFamily="49" charset="0"/>
              </a:rPr>
              <a:t>lm</a:t>
            </a:r>
            <a:r>
              <a:rPr lang="en-GB" sz="1400" dirty="0">
                <a:latin typeface="Courier New" panose="02070309020205020404" pitchFamily="49" charset="0"/>
                <a:cs typeface="Courier New" panose="02070309020205020404" pitchFamily="49" charset="0"/>
              </a:rPr>
              <a:t>(y~ </a:t>
            </a:r>
            <a:r>
              <a:rPr lang="en-GB" sz="1400" b="1" dirty="0">
                <a:solidFill>
                  <a:srgbClr val="C00000"/>
                </a:solidFill>
                <a:latin typeface="Courier New" panose="02070309020205020404" pitchFamily="49" charset="0"/>
                <a:cs typeface="Courier New" panose="02070309020205020404" pitchFamily="49" charset="0"/>
              </a:rPr>
              <a:t>bs(</a:t>
            </a:r>
            <a:r>
              <a:rPr lang="en-GB" sz="1400" b="1" dirty="0" err="1">
                <a:solidFill>
                  <a:srgbClr val="C00000"/>
                </a:solidFill>
                <a:latin typeface="Courier New" panose="02070309020205020404" pitchFamily="49" charset="0"/>
                <a:cs typeface="Courier New" panose="02070309020205020404" pitchFamily="49" charset="0"/>
              </a:rPr>
              <a:t>x,knots</a:t>
            </a:r>
            <a:r>
              <a:rPr lang="en-GB" sz="1400" b="1" dirty="0">
                <a:solidFill>
                  <a:srgbClr val="C00000"/>
                </a:solidFill>
                <a:latin typeface="Courier New" panose="02070309020205020404" pitchFamily="49" charset="0"/>
                <a:cs typeface="Courier New" panose="02070309020205020404" pitchFamily="49" charset="0"/>
              </a:rPr>
              <a:t>=c(100,210,400),degree=1)</a:t>
            </a:r>
            <a:r>
              <a:rPr lang="en-GB" sz="1400" dirty="0">
                <a:latin typeface="Courier New" panose="02070309020205020404" pitchFamily="49" charset="0"/>
                <a:cs typeface="Courier New" panose="02070309020205020404" pitchFamily="49" charset="0"/>
              </a:rPr>
              <a:t> )</a:t>
            </a:r>
          </a:p>
          <a:p>
            <a:pPr marL="0" indent="0">
              <a:buNone/>
            </a:pPr>
            <a:endParaRPr lang="en-GB" sz="1800" dirty="0">
              <a:latin typeface="Times New Roman" panose="02020603050405020304" pitchFamily="18" charset="0"/>
              <a:cs typeface="Times New Roman" panose="02020603050405020304" pitchFamily="18" charset="0"/>
            </a:endParaRPr>
          </a:p>
          <a:p>
            <a:r>
              <a:rPr lang="en-GB" sz="1800" dirty="0">
                <a:latin typeface="Times New Roman" panose="02020603050405020304" pitchFamily="18" charset="0"/>
                <a:cs typeface="Times New Roman" panose="02020603050405020304" pitchFamily="18" charset="0"/>
              </a:rPr>
              <a:t>This model will reduce the collinearity issue while otherwise having the exact same fit (e.g., </a:t>
            </a:r>
            <a:r>
              <a:rPr lang="en-GB" sz="1800" i="1" dirty="0">
                <a:latin typeface="Times New Roman" panose="02020603050405020304" pitchFamily="18" charset="0"/>
                <a:cs typeface="Times New Roman" panose="02020603050405020304" pitchFamily="18" charset="0"/>
              </a:rPr>
              <a:t>R</a:t>
            </a:r>
            <a:r>
              <a:rPr lang="en-GB" sz="1800" i="1" baseline="30000" dirty="0">
                <a:latin typeface="Times New Roman" panose="02020603050405020304" pitchFamily="18" charset="0"/>
                <a:cs typeface="Times New Roman" panose="02020603050405020304" pitchFamily="18" charset="0"/>
              </a:rPr>
              <a:t>2</a:t>
            </a:r>
            <a:r>
              <a:rPr lang="en-GB" sz="1800" dirty="0">
                <a:latin typeface="Times New Roman" panose="02020603050405020304" pitchFamily="18" charset="0"/>
                <a:cs typeface="Times New Roman" panose="02020603050405020304" pitchFamily="18" charset="0"/>
              </a:rPr>
              <a:t>, AIC, visual fit).</a:t>
            </a:r>
          </a:p>
          <a:p>
            <a:endParaRPr lang="en-GB" sz="1800" dirty="0">
              <a:latin typeface="Times New Roman" panose="02020603050405020304" pitchFamily="18" charset="0"/>
              <a:cs typeface="Times New Roman" panose="02020603050405020304" pitchFamily="18" charset="0"/>
            </a:endParaRPr>
          </a:p>
          <a:p>
            <a:r>
              <a:rPr lang="en-GB" sz="1800" dirty="0">
                <a:latin typeface="Times New Roman" panose="02020603050405020304" pitchFamily="18" charset="0"/>
                <a:cs typeface="Times New Roman" panose="02020603050405020304" pitchFamily="18" charset="0"/>
              </a:rPr>
              <a:t>However, the parameters are much more complicated to interpret than the simple splines presented before…!</a:t>
            </a:r>
          </a:p>
        </p:txBody>
      </p:sp>
      <p:sp>
        <p:nvSpPr>
          <p:cNvPr id="4" name="TextBox 3"/>
          <p:cNvSpPr txBox="1"/>
          <p:nvPr/>
        </p:nvSpPr>
        <p:spPr>
          <a:xfrm>
            <a:off x="426129" y="188640"/>
            <a:ext cx="8178319" cy="584775"/>
          </a:xfrm>
          <a:prstGeom prst="rect">
            <a:avLst/>
          </a:prstGeom>
          <a:noFill/>
        </p:spPr>
        <p:txBody>
          <a:bodyPr wrap="square" rtlCol="0">
            <a:spAutoFit/>
          </a:bodyPr>
          <a:lstStyle/>
          <a:p>
            <a:r>
              <a:rPr lang="fr-CH" sz="3200" dirty="0">
                <a:solidFill>
                  <a:schemeClr val="tx2">
                    <a:lumMod val="75000"/>
                  </a:schemeClr>
                </a:solidFill>
                <a:latin typeface="Tw Cen MT" panose="020B0602020104020603" pitchFamily="34" charset="0"/>
              </a:rPr>
              <a:t>B-</a:t>
            </a:r>
            <a:r>
              <a:rPr lang="fr-CH" sz="3200" dirty="0" err="1">
                <a:solidFill>
                  <a:schemeClr val="tx2">
                    <a:lumMod val="75000"/>
                  </a:schemeClr>
                </a:solidFill>
                <a:latin typeface="Tw Cen MT" panose="020B0602020104020603" pitchFamily="34" charset="0"/>
              </a:rPr>
              <a:t>splines</a:t>
            </a:r>
            <a:endParaRPr lang="en-GB" sz="3200" dirty="0">
              <a:solidFill>
                <a:schemeClr val="tx2">
                  <a:lumMod val="75000"/>
                </a:schemeClr>
              </a:solidFill>
              <a:latin typeface="Tw Cen MT" panose="020B0602020104020603" pitchFamily="34" charset="0"/>
            </a:endParaRPr>
          </a:p>
        </p:txBody>
      </p:sp>
      <p:cxnSp>
        <p:nvCxnSpPr>
          <p:cNvPr id="5" name="Straight Connector 4"/>
          <p:cNvCxnSpPr/>
          <p:nvPr/>
        </p:nvCxnSpPr>
        <p:spPr>
          <a:xfrm>
            <a:off x="395536" y="908720"/>
            <a:ext cx="7416824" cy="0"/>
          </a:xfrm>
          <a:prstGeom prst="line">
            <a:avLst/>
          </a:prstGeom>
          <a:ln w="28575">
            <a:solidFill>
              <a:schemeClr val="bg2">
                <a:lumMod val="25000"/>
              </a:schemeClr>
            </a:solidFill>
            <a:prstDash val="sysDot"/>
          </a:ln>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956376" y="165820"/>
            <a:ext cx="912138" cy="912138"/>
          </a:xfrm>
          <a:prstGeom prst="rect">
            <a:avLst/>
          </a:prstGeom>
        </p:spPr>
      </p:pic>
      <p:sp>
        <p:nvSpPr>
          <p:cNvPr id="7" name="TextBox 6">
            <a:extLst>
              <a:ext uri="{FF2B5EF4-FFF2-40B4-BE49-F238E27FC236}">
                <a16:creationId xmlns:a16="http://schemas.microsoft.com/office/drawing/2014/main" id="{38C8B088-AC9C-46EF-88EA-A9BE5DCB4608}"/>
              </a:ext>
            </a:extLst>
          </p:cNvPr>
          <p:cNvSpPr txBox="1"/>
          <p:nvPr/>
        </p:nvSpPr>
        <p:spPr>
          <a:xfrm>
            <a:off x="6980069" y="6392361"/>
            <a:ext cx="2024273" cy="276999"/>
          </a:xfrm>
          <a:prstGeom prst="rect">
            <a:avLst/>
          </a:prstGeom>
          <a:noFill/>
        </p:spPr>
        <p:txBody>
          <a:bodyPr wrap="none" rtlCol="0">
            <a:spAutoFit/>
          </a:bodyPr>
          <a:lstStyle/>
          <a:p>
            <a:pPr algn="r"/>
            <a:r>
              <a:rPr lang="en-US" sz="1200">
                <a:latin typeface="Calibri Light" panose="020F0302020204030204" pitchFamily="34" charset="0"/>
                <a:cs typeface="Calibri Light" panose="020F0302020204030204" pitchFamily="34" charset="0"/>
              </a:rPr>
              <a:t>* requires </a:t>
            </a:r>
            <a:r>
              <a:rPr lang="en-US" sz="1200">
                <a:latin typeface="Courier New" panose="02070309020205020404" pitchFamily="49" charset="0"/>
                <a:cs typeface="Courier New" panose="02070309020205020404" pitchFamily="49" charset="0"/>
              </a:rPr>
              <a:t>splines</a:t>
            </a:r>
            <a:r>
              <a:rPr lang="en-US" sz="1200">
                <a:latin typeface="Calibri Light" panose="020F0302020204030204" pitchFamily="34" charset="0"/>
                <a:cs typeface="Calibri Light" panose="020F0302020204030204" pitchFamily="34" charset="0"/>
              </a:rPr>
              <a:t> package</a:t>
            </a:r>
            <a:endParaRPr lang="en-CH" sz="1200">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327721007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182213" y="3068960"/>
            <a:ext cx="6779575" cy="584775"/>
          </a:xfrm>
          <a:prstGeom prst="rect">
            <a:avLst/>
          </a:prstGeom>
          <a:noFill/>
        </p:spPr>
        <p:txBody>
          <a:bodyPr wrap="square" rtlCol="0">
            <a:spAutoFit/>
          </a:bodyPr>
          <a:lstStyle/>
          <a:p>
            <a:pPr algn="ctr"/>
            <a:r>
              <a:rPr lang="fr-CH" sz="3200" b="1" dirty="0">
                <a:solidFill>
                  <a:schemeClr val="tx2">
                    <a:lumMod val="75000"/>
                  </a:schemeClr>
                </a:solidFill>
                <a:latin typeface="Tw Cen MT" panose="020B0602020104020603" pitchFamily="34" charset="0"/>
              </a:rPr>
              <a:t>6. </a:t>
            </a:r>
            <a:r>
              <a:rPr lang="fr-CH" sz="3200" b="1" err="1">
                <a:solidFill>
                  <a:schemeClr val="tx2">
                    <a:lumMod val="75000"/>
                  </a:schemeClr>
                </a:solidFill>
                <a:latin typeface="Tw Cen MT" panose="020B0602020104020603" pitchFamily="34" charset="0"/>
              </a:rPr>
              <a:t>When</a:t>
            </a:r>
            <a:r>
              <a:rPr lang="fr-CH" sz="3200" b="1">
                <a:solidFill>
                  <a:schemeClr val="tx2">
                    <a:lumMod val="75000"/>
                  </a:schemeClr>
                </a:solidFill>
                <a:latin typeface="Tw Cen MT" panose="020B0602020104020603" pitchFamily="34" charset="0"/>
              </a:rPr>
              <a:t> are splines useful?</a:t>
            </a:r>
            <a:endParaRPr lang="en-GB" sz="3200" b="1" dirty="0">
              <a:solidFill>
                <a:schemeClr val="tx2">
                  <a:lumMod val="75000"/>
                </a:schemeClr>
              </a:solidFill>
              <a:latin typeface="Tw Cen MT" panose="020B0602020104020603" pitchFamily="34" charset="0"/>
            </a:endParaRPr>
          </a:p>
        </p:txBody>
      </p:sp>
      <p:cxnSp>
        <p:nvCxnSpPr>
          <p:cNvPr id="6" name="Straight Connector 5"/>
          <p:cNvCxnSpPr/>
          <p:nvPr/>
        </p:nvCxnSpPr>
        <p:spPr>
          <a:xfrm>
            <a:off x="868999" y="2924944"/>
            <a:ext cx="7560840" cy="0"/>
          </a:xfrm>
          <a:prstGeom prst="line">
            <a:avLst/>
          </a:prstGeom>
          <a:ln w="28575">
            <a:solidFill>
              <a:schemeClr val="bg2">
                <a:lumMod val="2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868999" y="3861048"/>
            <a:ext cx="7560840" cy="0"/>
          </a:xfrm>
          <a:prstGeom prst="line">
            <a:avLst/>
          </a:prstGeom>
          <a:ln w="28575">
            <a:solidFill>
              <a:schemeClr val="bg2">
                <a:lumMod val="25000"/>
              </a:schemeClr>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4756402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00200"/>
            <a:ext cx="8229600" cy="4925144"/>
          </a:xfrm>
        </p:spPr>
        <p:txBody>
          <a:bodyPr>
            <a:normAutofit/>
          </a:bodyPr>
          <a:lstStyle/>
          <a:p>
            <a:r>
              <a:rPr lang="fr-CH" sz="1800">
                <a:latin typeface="Times New Roman" panose="02020603050405020304" pitchFamily="18" charset="0"/>
                <a:cs typeface="Times New Roman" panose="02020603050405020304" pitchFamily="18" charset="0"/>
              </a:rPr>
              <a:t>A need for splines can arise generally from the wish to model nonlinear associations. However, there are some specific cases where splines are particularly useful:</a:t>
            </a:r>
          </a:p>
          <a:p>
            <a:pPr marL="0" indent="0">
              <a:buNone/>
            </a:pPr>
            <a:endParaRPr lang="fr-CH" sz="1800">
              <a:latin typeface="Times New Roman" panose="02020603050405020304" pitchFamily="18" charset="0"/>
              <a:cs typeface="Times New Roman" panose="02020603050405020304" pitchFamily="18" charset="0"/>
            </a:endParaRPr>
          </a:p>
          <a:p>
            <a:pPr marL="800100" lvl="1" indent="-342900">
              <a:buFont typeface="+mj-lt"/>
              <a:buAutoNum type="arabicPeriod"/>
            </a:pPr>
            <a:r>
              <a:rPr lang="fr-CH" sz="1800">
                <a:latin typeface="Times New Roman" panose="02020603050405020304" pitchFamily="18" charset="0"/>
                <a:cs typeface="Times New Roman" panose="02020603050405020304" pitchFamily="18" charset="0"/>
              </a:rPr>
              <a:t>Bipolar scales/factors</a:t>
            </a:r>
          </a:p>
          <a:p>
            <a:pPr marL="800100" lvl="1" indent="-342900">
              <a:buFont typeface="+mj-lt"/>
              <a:buAutoNum type="arabicPeriod"/>
            </a:pPr>
            <a:endParaRPr lang="fr-CH" sz="1800">
              <a:latin typeface="Times New Roman" panose="02020603050405020304" pitchFamily="18" charset="0"/>
              <a:cs typeface="Times New Roman" panose="02020603050405020304" pitchFamily="18" charset="0"/>
            </a:endParaRPr>
          </a:p>
          <a:p>
            <a:pPr marL="800100" lvl="1" indent="-342900">
              <a:buFont typeface="+mj-lt"/>
              <a:buAutoNum type="arabicPeriod"/>
            </a:pPr>
            <a:r>
              <a:rPr lang="fr-CH" sz="1800">
                <a:latin typeface="Times New Roman" panose="02020603050405020304" pitchFamily="18" charset="0"/>
                <a:cs typeface="Times New Roman" panose="02020603050405020304" pitchFamily="18" charset="0"/>
              </a:rPr>
              <a:t>Threshold effects</a:t>
            </a:r>
          </a:p>
          <a:p>
            <a:pPr marL="800100" lvl="1" indent="-342900">
              <a:buFont typeface="+mj-lt"/>
              <a:buAutoNum type="arabicPeriod"/>
            </a:pPr>
            <a:endParaRPr lang="fr-CH" sz="1800">
              <a:latin typeface="Times New Roman" panose="02020603050405020304" pitchFamily="18" charset="0"/>
              <a:cs typeface="Times New Roman" panose="02020603050405020304" pitchFamily="18" charset="0"/>
            </a:endParaRPr>
          </a:p>
          <a:p>
            <a:pPr marL="800100" lvl="1" indent="-342900">
              <a:buFont typeface="+mj-lt"/>
              <a:buAutoNum type="arabicPeriod"/>
            </a:pPr>
            <a:r>
              <a:rPr lang="fr-CH" sz="1800">
                <a:latin typeface="Times New Roman" panose="02020603050405020304" pitchFamily="18" charset="0"/>
                <a:cs typeface="Times New Roman" panose="02020603050405020304" pitchFamily="18" charset="0"/>
              </a:rPr>
              <a:t>Longitudinal change</a:t>
            </a:r>
          </a:p>
          <a:p>
            <a:endParaRPr lang="fr-CH" sz="1800">
              <a:latin typeface="Times New Roman" panose="02020603050405020304" pitchFamily="18" charset="0"/>
              <a:cs typeface="Times New Roman" panose="02020603050405020304" pitchFamily="18" charset="0"/>
            </a:endParaRPr>
          </a:p>
          <a:p>
            <a:endParaRPr lang="fr-CH" sz="1800">
              <a:latin typeface="Times New Roman" panose="02020603050405020304" pitchFamily="18" charset="0"/>
              <a:cs typeface="Times New Roman" panose="02020603050405020304" pitchFamily="18" charset="0"/>
            </a:endParaRPr>
          </a:p>
          <a:p>
            <a:endParaRPr lang="fr-CH" sz="1800">
              <a:latin typeface="Times New Roman" panose="02020603050405020304" pitchFamily="18" charset="0"/>
              <a:cs typeface="Times New Roman" panose="02020603050405020304" pitchFamily="18" charset="0"/>
            </a:endParaRPr>
          </a:p>
        </p:txBody>
      </p:sp>
      <p:sp>
        <p:nvSpPr>
          <p:cNvPr id="4" name="TextBox 3"/>
          <p:cNvSpPr txBox="1"/>
          <p:nvPr/>
        </p:nvSpPr>
        <p:spPr>
          <a:xfrm>
            <a:off x="426129" y="188640"/>
            <a:ext cx="8178319" cy="584775"/>
          </a:xfrm>
          <a:prstGeom prst="rect">
            <a:avLst/>
          </a:prstGeom>
          <a:noFill/>
        </p:spPr>
        <p:txBody>
          <a:bodyPr wrap="square" rtlCol="0">
            <a:spAutoFit/>
          </a:bodyPr>
          <a:lstStyle/>
          <a:p>
            <a:r>
              <a:rPr lang="fr-CH" sz="3200" err="1">
                <a:solidFill>
                  <a:schemeClr val="tx2">
                    <a:lumMod val="75000"/>
                  </a:schemeClr>
                </a:solidFill>
                <a:latin typeface="Tw Cen MT" panose="020B0602020104020603" pitchFamily="34" charset="0"/>
              </a:rPr>
              <a:t>When</a:t>
            </a:r>
            <a:r>
              <a:rPr lang="fr-CH" sz="3200">
                <a:solidFill>
                  <a:schemeClr val="tx2">
                    <a:lumMod val="75000"/>
                  </a:schemeClr>
                </a:solidFill>
                <a:latin typeface="Tw Cen MT" panose="020B0602020104020603" pitchFamily="34" charset="0"/>
              </a:rPr>
              <a:t> are splines useful?</a:t>
            </a:r>
            <a:endParaRPr lang="en-GB" sz="3200" dirty="0">
              <a:solidFill>
                <a:schemeClr val="tx2">
                  <a:lumMod val="75000"/>
                </a:schemeClr>
              </a:solidFill>
              <a:latin typeface="Tw Cen MT" panose="020B0602020104020603" pitchFamily="34" charset="0"/>
            </a:endParaRPr>
          </a:p>
        </p:txBody>
      </p:sp>
      <p:cxnSp>
        <p:nvCxnSpPr>
          <p:cNvPr id="5" name="Straight Connector 4"/>
          <p:cNvCxnSpPr/>
          <p:nvPr/>
        </p:nvCxnSpPr>
        <p:spPr>
          <a:xfrm>
            <a:off x="395536" y="908720"/>
            <a:ext cx="8280920" cy="0"/>
          </a:xfrm>
          <a:prstGeom prst="line">
            <a:avLst/>
          </a:prstGeom>
          <a:ln w="28575">
            <a:solidFill>
              <a:schemeClr val="bg2">
                <a:lumMod val="25000"/>
              </a:schemeClr>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098344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26129" y="188640"/>
            <a:ext cx="8178319" cy="584775"/>
          </a:xfrm>
          <a:prstGeom prst="rect">
            <a:avLst/>
          </a:prstGeom>
          <a:noFill/>
        </p:spPr>
        <p:txBody>
          <a:bodyPr wrap="square" rtlCol="0">
            <a:spAutoFit/>
          </a:bodyPr>
          <a:lstStyle/>
          <a:p>
            <a:r>
              <a:rPr lang="fr-CH" sz="3200">
                <a:solidFill>
                  <a:schemeClr val="tx2">
                    <a:lumMod val="75000"/>
                  </a:schemeClr>
                </a:solidFill>
                <a:latin typeface="Tw Cen MT" panose="020B0602020104020603" pitchFamily="34" charset="0"/>
              </a:rPr>
              <a:t>Background literature – Technical</a:t>
            </a:r>
            <a:endParaRPr lang="en-GB" sz="3200">
              <a:solidFill>
                <a:schemeClr val="tx2">
                  <a:lumMod val="75000"/>
                </a:schemeClr>
              </a:solidFill>
              <a:latin typeface="Tw Cen MT" panose="020B0602020104020603" pitchFamily="34" charset="0"/>
            </a:endParaRPr>
          </a:p>
        </p:txBody>
      </p:sp>
      <p:cxnSp>
        <p:nvCxnSpPr>
          <p:cNvPr id="5" name="Straight Connector 4"/>
          <p:cNvCxnSpPr/>
          <p:nvPr/>
        </p:nvCxnSpPr>
        <p:spPr>
          <a:xfrm>
            <a:off x="395536" y="908720"/>
            <a:ext cx="8280920" cy="0"/>
          </a:xfrm>
          <a:prstGeom prst="line">
            <a:avLst/>
          </a:prstGeom>
          <a:ln w="28575">
            <a:solidFill>
              <a:schemeClr val="bg2">
                <a:lumMod val="25000"/>
              </a:schemeClr>
            </a:solidFill>
            <a:prstDash val="sysDot"/>
          </a:ln>
        </p:spPr>
        <p:style>
          <a:lnRef idx="1">
            <a:schemeClr val="accent1"/>
          </a:lnRef>
          <a:fillRef idx="0">
            <a:schemeClr val="accent1"/>
          </a:fillRef>
          <a:effectRef idx="0">
            <a:schemeClr val="accent1"/>
          </a:effectRef>
          <a:fontRef idx="minor">
            <a:schemeClr val="tx1"/>
          </a:fontRef>
        </p:style>
      </p:cxnSp>
      <p:sp>
        <p:nvSpPr>
          <p:cNvPr id="6" name="Content Placeholder 2"/>
          <p:cNvSpPr>
            <a:spLocks noGrp="1"/>
          </p:cNvSpPr>
          <p:nvPr>
            <p:ph idx="1"/>
          </p:nvPr>
        </p:nvSpPr>
        <p:spPr>
          <a:xfrm>
            <a:off x="457200" y="1600200"/>
            <a:ext cx="8229600" cy="5069160"/>
          </a:xfrm>
        </p:spPr>
        <p:txBody>
          <a:bodyPr>
            <a:normAutofit/>
          </a:bodyPr>
          <a:lstStyle/>
          <a:p>
            <a:r>
              <a:rPr lang="en-GB" sz="1800" dirty="0">
                <a:latin typeface="Times New Roman" panose="02020603050405020304" pitchFamily="18" charset="0"/>
                <a:cs typeface="Times New Roman" panose="02020603050405020304" pitchFamily="18" charset="0"/>
              </a:rPr>
              <a:t>Hastie, T., </a:t>
            </a:r>
            <a:r>
              <a:rPr lang="en-GB" sz="1800" dirty="0" err="1">
                <a:latin typeface="Times New Roman" panose="02020603050405020304" pitchFamily="18" charset="0"/>
                <a:cs typeface="Times New Roman" panose="02020603050405020304" pitchFamily="18" charset="0"/>
              </a:rPr>
              <a:t>Tibshirani</a:t>
            </a:r>
            <a:r>
              <a:rPr lang="en-GB" sz="1800" dirty="0">
                <a:latin typeface="Times New Roman" panose="02020603050405020304" pitchFamily="18" charset="0"/>
                <a:cs typeface="Times New Roman" panose="02020603050405020304" pitchFamily="18" charset="0"/>
              </a:rPr>
              <a:t>, R., &amp; Friedman, J. (2009). </a:t>
            </a:r>
            <a:r>
              <a:rPr lang="en-GB" sz="1800" i="1" dirty="0">
                <a:latin typeface="Times New Roman" panose="02020603050405020304" pitchFamily="18" charset="0"/>
                <a:cs typeface="Times New Roman" panose="02020603050405020304" pitchFamily="18" charset="0"/>
              </a:rPr>
              <a:t>The Elements of Statistical Learning: Data Mining, Inference, and Prediction </a:t>
            </a:r>
            <a:r>
              <a:rPr lang="en-GB" sz="1800" dirty="0">
                <a:latin typeface="Times New Roman" panose="02020603050405020304" pitchFamily="18" charset="0"/>
                <a:cs typeface="Times New Roman" panose="02020603050405020304" pitchFamily="18" charset="0"/>
              </a:rPr>
              <a:t>(2nd ed.). Springer.</a:t>
            </a:r>
          </a:p>
          <a:p>
            <a:endParaRPr lang="en-GB" sz="1800" dirty="0">
              <a:latin typeface="Times New Roman" panose="02020603050405020304" pitchFamily="18" charset="0"/>
              <a:cs typeface="Times New Roman" panose="02020603050405020304" pitchFamily="18" charset="0"/>
            </a:endParaRPr>
          </a:p>
          <a:p>
            <a:r>
              <a:rPr lang="en-GB" sz="1800" dirty="0">
                <a:latin typeface="Times New Roman" panose="02020603050405020304" pitchFamily="18" charset="0"/>
                <a:cs typeface="Times New Roman" panose="02020603050405020304" pitchFamily="18" charset="0"/>
              </a:rPr>
              <a:t>Relatively accessible and comprehensive </a:t>
            </a:r>
            <a:br>
              <a:rPr lang="en-GB" sz="1800" dirty="0">
                <a:latin typeface="Times New Roman" panose="02020603050405020304" pitchFamily="18" charset="0"/>
                <a:cs typeface="Times New Roman" panose="02020603050405020304" pitchFamily="18" charset="0"/>
              </a:rPr>
            </a:br>
            <a:r>
              <a:rPr lang="en-GB" sz="1800" dirty="0">
                <a:latin typeface="Times New Roman" panose="02020603050405020304" pitchFamily="18" charset="0"/>
                <a:cs typeface="Times New Roman" panose="02020603050405020304" pitchFamily="18" charset="0"/>
              </a:rPr>
              <a:t>treatment of supervised and unsupervised</a:t>
            </a:r>
            <a:br>
              <a:rPr lang="en-GB" sz="1800" dirty="0">
                <a:latin typeface="Times New Roman" panose="02020603050405020304" pitchFamily="18" charset="0"/>
                <a:cs typeface="Times New Roman" panose="02020603050405020304" pitchFamily="18" charset="0"/>
              </a:rPr>
            </a:br>
            <a:r>
              <a:rPr lang="en-GB" sz="1800" dirty="0">
                <a:latin typeface="Times New Roman" panose="02020603050405020304" pitchFamily="18" charset="0"/>
                <a:cs typeface="Times New Roman" panose="02020603050405020304" pitchFamily="18" charset="0"/>
              </a:rPr>
              <a:t>methods for machine learning.</a:t>
            </a:r>
          </a:p>
          <a:p>
            <a:endParaRPr lang="fr-CH" sz="1800" dirty="0">
              <a:latin typeface="Times New Roman" panose="02020603050405020304" pitchFamily="18" charset="0"/>
              <a:cs typeface="Times New Roman" panose="02020603050405020304" pitchFamily="18" charset="0"/>
            </a:endParaRPr>
          </a:p>
          <a:p>
            <a:r>
              <a:rPr lang="fr-CH" sz="1800" dirty="0" err="1">
                <a:latin typeface="Times New Roman" panose="02020603050405020304" pitchFamily="18" charset="0"/>
                <a:cs typeface="Times New Roman" panose="02020603050405020304" pitchFamily="18" charset="0"/>
              </a:rPr>
              <a:t>Mathematically</a:t>
            </a:r>
            <a:r>
              <a:rPr lang="fr-CH" sz="1800" dirty="0">
                <a:latin typeface="Times New Roman" panose="02020603050405020304" pitchFamily="18" charset="0"/>
                <a:cs typeface="Times New Roman" panose="02020603050405020304" pitchFamily="18" charset="0"/>
              </a:rPr>
              <a:t> </a:t>
            </a:r>
            <a:r>
              <a:rPr lang="fr-CH" sz="1800" dirty="0" err="1">
                <a:latin typeface="Times New Roman" panose="02020603050405020304" pitchFamily="18" charset="0"/>
                <a:cs typeface="Times New Roman" panose="02020603050405020304" pitchFamily="18" charset="0"/>
              </a:rPr>
              <a:t>detailed</a:t>
            </a:r>
            <a:r>
              <a:rPr lang="fr-CH" sz="1800" dirty="0">
                <a:latin typeface="Times New Roman" panose="02020603050405020304" pitchFamily="18" charset="0"/>
                <a:cs typeface="Times New Roman" panose="02020603050405020304" pitchFamily="18" charset="0"/>
              </a:rPr>
              <a:t> but </a:t>
            </a:r>
            <a:r>
              <a:rPr lang="fr-CH" sz="1800" dirty="0" err="1">
                <a:latin typeface="Times New Roman" panose="02020603050405020304" pitchFamily="18" charset="0"/>
                <a:cs typeface="Times New Roman" panose="02020603050405020304" pitchFamily="18" charset="0"/>
              </a:rPr>
              <a:t>illustrated</a:t>
            </a:r>
            <a:r>
              <a:rPr lang="fr-CH" sz="1800" dirty="0">
                <a:latin typeface="Times New Roman" panose="02020603050405020304" pitchFamily="18" charset="0"/>
                <a:cs typeface="Times New Roman" panose="02020603050405020304" pitchFamily="18" charset="0"/>
              </a:rPr>
              <a:t> </a:t>
            </a:r>
            <a:r>
              <a:rPr lang="fr-CH" sz="1800" dirty="0" err="1">
                <a:latin typeface="Times New Roman" panose="02020603050405020304" pitchFamily="18" charset="0"/>
                <a:cs typeface="Times New Roman" panose="02020603050405020304" pitchFamily="18" charset="0"/>
              </a:rPr>
              <a:t>with</a:t>
            </a:r>
            <a:br>
              <a:rPr lang="fr-CH" sz="1800" dirty="0">
                <a:latin typeface="Times New Roman" panose="02020603050405020304" pitchFamily="18" charset="0"/>
                <a:cs typeface="Times New Roman" panose="02020603050405020304" pitchFamily="18" charset="0"/>
              </a:rPr>
            </a:br>
            <a:r>
              <a:rPr lang="fr-CH" sz="1800" dirty="0" err="1">
                <a:latin typeface="Times New Roman" panose="02020603050405020304" pitchFamily="18" charset="0"/>
                <a:cs typeface="Times New Roman" panose="02020603050405020304" pitchFamily="18" charset="0"/>
              </a:rPr>
              <a:t>practical</a:t>
            </a:r>
            <a:r>
              <a:rPr lang="fr-CH" sz="1800" dirty="0">
                <a:latin typeface="Times New Roman" panose="02020603050405020304" pitchFamily="18" charset="0"/>
                <a:cs typeface="Times New Roman" panose="02020603050405020304" pitchFamily="18" charset="0"/>
              </a:rPr>
              <a:t> data </a:t>
            </a:r>
            <a:r>
              <a:rPr lang="fr-CH" sz="1800" dirty="0" err="1">
                <a:latin typeface="Times New Roman" panose="02020603050405020304" pitchFamily="18" charset="0"/>
                <a:cs typeface="Times New Roman" panose="02020603050405020304" pitchFamily="18" charset="0"/>
              </a:rPr>
              <a:t>problems</a:t>
            </a:r>
            <a:r>
              <a:rPr lang="fr-CH" sz="1800" dirty="0">
                <a:latin typeface="Times New Roman" panose="02020603050405020304" pitchFamily="18" charset="0"/>
                <a:cs typeface="Times New Roman" panose="02020603050405020304" pitchFamily="18" charset="0"/>
              </a:rPr>
              <a:t> and </a:t>
            </a:r>
            <a:r>
              <a:rPr lang="fr-CH" sz="1800" dirty="0" err="1">
                <a:latin typeface="Times New Roman" panose="02020603050405020304" pitchFamily="18" charset="0"/>
                <a:cs typeface="Times New Roman" panose="02020603050405020304" pitchFamily="18" charset="0"/>
              </a:rPr>
              <a:t>many</a:t>
            </a:r>
            <a:r>
              <a:rPr lang="fr-CH" sz="1800" dirty="0">
                <a:latin typeface="Times New Roman" panose="02020603050405020304" pitchFamily="18" charset="0"/>
                <a:cs typeface="Times New Roman" panose="02020603050405020304" pitchFamily="18" charset="0"/>
              </a:rPr>
              <a:t> graphs.</a:t>
            </a:r>
          </a:p>
          <a:p>
            <a:endParaRPr lang="fr-CH" sz="1800" dirty="0">
              <a:latin typeface="Times New Roman" panose="02020603050405020304" pitchFamily="18" charset="0"/>
              <a:cs typeface="Times New Roman" panose="02020603050405020304" pitchFamily="18" charset="0"/>
            </a:endParaRPr>
          </a:p>
          <a:p>
            <a:r>
              <a:rPr lang="fr-CH" sz="1800" dirty="0" err="1">
                <a:latin typeface="Times New Roman" panose="02020603050405020304" pitchFamily="18" charset="0"/>
                <a:cs typeface="Times New Roman" panose="02020603050405020304" pitchFamily="18" charset="0"/>
              </a:rPr>
              <a:t>Other</a:t>
            </a:r>
            <a:r>
              <a:rPr lang="fr-CH" sz="1800" dirty="0">
                <a:latin typeface="Times New Roman" panose="02020603050405020304" pitchFamily="18" charset="0"/>
                <a:cs typeface="Times New Roman" panose="02020603050405020304" pitchFamily="18" charset="0"/>
              </a:rPr>
              <a:t> books on machine </a:t>
            </a:r>
            <a:r>
              <a:rPr lang="fr-CH" sz="1800" dirty="0" err="1">
                <a:latin typeface="Times New Roman" panose="02020603050405020304" pitchFamily="18" charset="0"/>
                <a:cs typeface="Times New Roman" panose="02020603050405020304" pitchFamily="18" charset="0"/>
              </a:rPr>
              <a:t>learning</a:t>
            </a:r>
            <a:r>
              <a:rPr lang="fr-CH" sz="1800" dirty="0">
                <a:latin typeface="Times New Roman" panose="02020603050405020304" pitchFamily="18" charset="0"/>
                <a:cs typeface="Times New Roman" panose="02020603050405020304" pitchFamily="18" charset="0"/>
              </a:rPr>
              <a:t> tend to </a:t>
            </a:r>
            <a:r>
              <a:rPr lang="fr-CH" sz="1800" dirty="0" err="1">
                <a:latin typeface="Times New Roman" panose="02020603050405020304" pitchFamily="18" charset="0"/>
                <a:cs typeface="Times New Roman" panose="02020603050405020304" pitchFamily="18" charset="0"/>
              </a:rPr>
              <a:t>be</a:t>
            </a:r>
            <a:br>
              <a:rPr lang="fr-CH" sz="1800" dirty="0">
                <a:latin typeface="Times New Roman" panose="02020603050405020304" pitchFamily="18" charset="0"/>
                <a:cs typeface="Times New Roman" panose="02020603050405020304" pitchFamily="18" charset="0"/>
              </a:rPr>
            </a:br>
            <a:r>
              <a:rPr lang="fr-CH" sz="1800" dirty="0" err="1">
                <a:latin typeface="Times New Roman" panose="02020603050405020304" pitchFamily="18" charset="0"/>
                <a:cs typeface="Times New Roman" panose="02020603050405020304" pitchFamily="18" charset="0"/>
              </a:rPr>
              <a:t>mathematically</a:t>
            </a:r>
            <a:r>
              <a:rPr lang="fr-CH" sz="1800" dirty="0">
                <a:latin typeface="Times New Roman" panose="02020603050405020304" pitchFamily="18" charset="0"/>
                <a:cs typeface="Times New Roman" panose="02020603050405020304" pitchFamily="18" charset="0"/>
              </a:rPr>
              <a:t> dense and </a:t>
            </a:r>
            <a:r>
              <a:rPr lang="fr-CH" sz="1800" dirty="0" err="1">
                <a:latin typeface="Times New Roman" panose="02020603050405020304" pitchFamily="18" charset="0"/>
                <a:cs typeface="Times New Roman" panose="02020603050405020304" pitchFamily="18" charset="0"/>
              </a:rPr>
              <a:t>overly</a:t>
            </a:r>
            <a:r>
              <a:rPr lang="fr-CH" sz="1800" dirty="0">
                <a:latin typeface="Times New Roman" panose="02020603050405020304" pitchFamily="18" charset="0"/>
                <a:cs typeface="Times New Roman" panose="02020603050405020304" pitchFamily="18" charset="0"/>
              </a:rPr>
              <a:t> </a:t>
            </a:r>
            <a:r>
              <a:rPr lang="fr-CH" sz="1800" dirty="0" err="1">
                <a:latin typeface="Times New Roman" panose="02020603050405020304" pitchFamily="18" charset="0"/>
                <a:cs typeface="Times New Roman" panose="02020603050405020304" pitchFamily="18" charset="0"/>
              </a:rPr>
              <a:t>focused</a:t>
            </a:r>
            <a:r>
              <a:rPr lang="fr-CH" sz="1800" dirty="0">
                <a:latin typeface="Times New Roman" panose="02020603050405020304" pitchFamily="18" charset="0"/>
                <a:cs typeface="Times New Roman" panose="02020603050405020304" pitchFamily="18" charset="0"/>
              </a:rPr>
              <a:t> on</a:t>
            </a:r>
            <a:br>
              <a:rPr lang="fr-CH" sz="1800" dirty="0">
                <a:latin typeface="Times New Roman" panose="02020603050405020304" pitchFamily="18" charset="0"/>
                <a:cs typeface="Times New Roman" panose="02020603050405020304" pitchFamily="18" charset="0"/>
              </a:rPr>
            </a:br>
            <a:r>
              <a:rPr lang="fr-CH" sz="1800" dirty="0" err="1">
                <a:latin typeface="Times New Roman" panose="02020603050405020304" pitchFamily="18" charset="0"/>
                <a:cs typeface="Times New Roman" panose="02020603050405020304" pitchFamily="18" charset="0"/>
              </a:rPr>
              <a:t>theory</a:t>
            </a:r>
            <a:r>
              <a:rPr lang="fr-CH" sz="1800" dirty="0">
                <a:latin typeface="Times New Roman" panose="02020603050405020304" pitchFamily="18" charset="0"/>
                <a:cs typeface="Times New Roman" panose="02020603050405020304" pitchFamily="18" charset="0"/>
              </a:rPr>
              <a:t>!</a:t>
            </a:r>
          </a:p>
          <a:p>
            <a:endParaRPr lang="fr-CH" sz="1800" dirty="0">
              <a:latin typeface="Times New Roman" panose="02020603050405020304" pitchFamily="18" charset="0"/>
              <a:cs typeface="Times New Roman" panose="02020603050405020304" pitchFamily="18" charset="0"/>
            </a:endParaRPr>
          </a:p>
          <a:p>
            <a:r>
              <a:rPr lang="fr-CH" sz="1800" dirty="0" err="1">
                <a:solidFill>
                  <a:srgbClr val="0070C0"/>
                </a:solidFill>
                <a:latin typeface="Times New Roman" panose="02020603050405020304" pitchFamily="18" charset="0"/>
                <a:cs typeface="Times New Roman" panose="02020603050405020304" pitchFamily="18" charset="0"/>
              </a:rPr>
              <a:t>Available</a:t>
            </a:r>
            <a:r>
              <a:rPr lang="fr-CH" sz="1800" dirty="0">
                <a:solidFill>
                  <a:srgbClr val="0070C0"/>
                </a:solidFill>
                <a:latin typeface="Times New Roman" panose="02020603050405020304" pitchFamily="18" charset="0"/>
                <a:cs typeface="Times New Roman" panose="02020603050405020304" pitchFamily="18" charset="0"/>
              </a:rPr>
              <a:t> online for free (via a </a:t>
            </a:r>
            <a:r>
              <a:rPr lang="fr-CH" sz="1800" dirty="0" err="1">
                <a:solidFill>
                  <a:srgbClr val="0070C0"/>
                </a:solidFill>
                <a:latin typeface="Times New Roman" panose="02020603050405020304" pitchFamily="18" charset="0"/>
                <a:cs typeface="Times New Roman" panose="02020603050405020304" pitchFamily="18" charset="0"/>
              </a:rPr>
              <a:t>university</a:t>
            </a:r>
            <a:r>
              <a:rPr lang="fr-CH" sz="1800" dirty="0">
                <a:solidFill>
                  <a:srgbClr val="0070C0"/>
                </a:solidFill>
                <a:latin typeface="Times New Roman" panose="02020603050405020304" pitchFamily="18" charset="0"/>
                <a:cs typeface="Times New Roman" panose="02020603050405020304" pitchFamily="18" charset="0"/>
              </a:rPr>
              <a:t> </a:t>
            </a:r>
            <a:br>
              <a:rPr lang="fr-CH" sz="1800" dirty="0">
                <a:solidFill>
                  <a:srgbClr val="0070C0"/>
                </a:solidFill>
                <a:latin typeface="Times New Roman" panose="02020603050405020304" pitchFamily="18" charset="0"/>
                <a:cs typeface="Times New Roman" panose="02020603050405020304" pitchFamily="18" charset="0"/>
              </a:rPr>
            </a:br>
            <a:r>
              <a:rPr lang="fr-CH" sz="1800" dirty="0">
                <a:solidFill>
                  <a:srgbClr val="0070C0"/>
                </a:solidFill>
                <a:latin typeface="Times New Roman" panose="02020603050405020304" pitchFamily="18" charset="0"/>
                <a:cs typeface="Times New Roman" panose="02020603050405020304" pitchFamily="18" charset="0"/>
              </a:rPr>
              <a:t>network)!</a:t>
            </a:r>
            <a:endParaRPr lang="en-GB" sz="1800" dirty="0">
              <a:solidFill>
                <a:srgbClr val="0070C0"/>
              </a:solidFill>
              <a:latin typeface="Times New Roman" panose="02020603050405020304" pitchFamily="18" charset="0"/>
              <a:cs typeface="Times New Roman" panose="02020603050405020304" pitchFamily="18" charset="0"/>
            </a:endParaRPr>
          </a:p>
          <a:p>
            <a:endParaRPr lang="fr-CH" sz="1800" dirty="0">
              <a:latin typeface="Times New Roman" panose="02020603050405020304" pitchFamily="18" charset="0"/>
              <a:cs typeface="Times New Roman" panose="02020603050405020304" pitchFamily="18" charset="0"/>
            </a:endParaRPr>
          </a:p>
          <a:p>
            <a:endParaRPr lang="en-GB" sz="1800" dirty="0">
              <a:latin typeface="Times New Roman" panose="02020603050405020304" pitchFamily="18" charset="0"/>
              <a:cs typeface="Times New Roman" panose="02020603050405020304" pitchFamily="18" charset="0"/>
            </a:endParaRPr>
          </a:p>
        </p:txBody>
      </p:sp>
      <p:pic>
        <p:nvPicPr>
          <p:cNvPr id="7" name="Picture 6"/>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940152" y="2492896"/>
            <a:ext cx="2535260" cy="3833314"/>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92529151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00200"/>
            <a:ext cx="8229600" cy="4925144"/>
          </a:xfrm>
        </p:spPr>
        <p:txBody>
          <a:bodyPr>
            <a:normAutofit/>
          </a:bodyPr>
          <a:lstStyle/>
          <a:p>
            <a:r>
              <a:rPr lang="fr-CH" sz="1800">
                <a:latin typeface="Times New Roman" panose="02020603050405020304" pitchFamily="18" charset="0"/>
                <a:cs typeface="Times New Roman" panose="02020603050405020304" pitchFamily="18" charset="0"/>
              </a:rPr>
              <a:t>Questionnaire items in psychology </a:t>
            </a:r>
            <a:br>
              <a:rPr lang="fr-CH" sz="1800">
                <a:latin typeface="Times New Roman" panose="02020603050405020304" pitchFamily="18" charset="0"/>
                <a:cs typeface="Times New Roman" panose="02020603050405020304" pitchFamily="18" charset="0"/>
              </a:rPr>
            </a:br>
            <a:r>
              <a:rPr lang="fr-CH" sz="1800">
                <a:latin typeface="Times New Roman" panose="02020603050405020304" pitchFamily="18" charset="0"/>
                <a:cs typeface="Times New Roman" panose="02020603050405020304" pitchFamily="18" charset="0"/>
              </a:rPr>
              <a:t>often consist of </a:t>
            </a:r>
            <a:r>
              <a:rPr lang="fr-CH" sz="1800">
                <a:solidFill>
                  <a:srgbClr val="0070C0"/>
                </a:solidFill>
                <a:latin typeface="Times New Roman" panose="02020603050405020304" pitchFamily="18" charset="0"/>
                <a:cs typeface="Times New Roman" panose="02020603050405020304" pitchFamily="18" charset="0"/>
              </a:rPr>
              <a:t>bipolar scales </a:t>
            </a:r>
            <a:br>
              <a:rPr lang="fr-CH" sz="1800">
                <a:latin typeface="Times New Roman" panose="02020603050405020304" pitchFamily="18" charset="0"/>
                <a:cs typeface="Times New Roman" panose="02020603050405020304" pitchFamily="18" charset="0"/>
              </a:rPr>
            </a:br>
            <a:r>
              <a:rPr lang="fr-CH" sz="1800">
                <a:latin typeface="Times New Roman" panose="02020603050405020304" pitchFamily="18" charset="0"/>
                <a:cs typeface="Times New Roman" panose="02020603050405020304" pitchFamily="18" charset="0"/>
              </a:rPr>
              <a:t>(negative–positive; disagree–agree). </a:t>
            </a:r>
            <a:br>
              <a:rPr lang="fr-CH" sz="1800">
                <a:latin typeface="Times New Roman" panose="02020603050405020304" pitchFamily="18" charset="0"/>
                <a:cs typeface="Times New Roman" panose="02020603050405020304" pitchFamily="18" charset="0"/>
              </a:rPr>
            </a:br>
            <a:r>
              <a:rPr lang="fr-CH" sz="1800">
                <a:latin typeface="Times New Roman" panose="02020603050405020304" pitchFamily="18" charset="0"/>
                <a:cs typeface="Times New Roman" panose="02020603050405020304" pitchFamily="18" charset="0"/>
              </a:rPr>
              <a:t>However, the negative part of these </a:t>
            </a:r>
            <a:br>
              <a:rPr lang="fr-CH" sz="1800">
                <a:latin typeface="Times New Roman" panose="02020603050405020304" pitchFamily="18" charset="0"/>
                <a:cs typeface="Times New Roman" panose="02020603050405020304" pitchFamily="18" charset="0"/>
              </a:rPr>
            </a:br>
            <a:r>
              <a:rPr lang="fr-CH" sz="1800">
                <a:latin typeface="Times New Roman" panose="02020603050405020304" pitchFamily="18" charset="0"/>
                <a:cs typeface="Times New Roman" panose="02020603050405020304" pitchFamily="18" charset="0"/>
              </a:rPr>
              <a:t>scales may have a different </a:t>
            </a:r>
            <a:br>
              <a:rPr lang="fr-CH" sz="1800">
                <a:latin typeface="Times New Roman" panose="02020603050405020304" pitchFamily="18" charset="0"/>
                <a:cs typeface="Times New Roman" panose="02020603050405020304" pitchFamily="18" charset="0"/>
              </a:rPr>
            </a:br>
            <a:r>
              <a:rPr lang="fr-CH" sz="1800">
                <a:latin typeface="Times New Roman" panose="02020603050405020304" pitchFamily="18" charset="0"/>
                <a:cs typeface="Times New Roman" panose="02020603050405020304" pitchFamily="18" charset="0"/>
              </a:rPr>
              <a:t>relationship with a response </a:t>
            </a:r>
            <a:br>
              <a:rPr lang="fr-CH" sz="1800">
                <a:latin typeface="Times New Roman" panose="02020603050405020304" pitchFamily="18" charset="0"/>
                <a:cs typeface="Times New Roman" panose="02020603050405020304" pitchFamily="18" charset="0"/>
              </a:rPr>
            </a:br>
            <a:r>
              <a:rPr lang="fr-CH" sz="1800">
                <a:latin typeface="Times New Roman" panose="02020603050405020304" pitchFamily="18" charset="0"/>
                <a:cs typeface="Times New Roman" panose="02020603050405020304" pitchFamily="18" charset="0"/>
              </a:rPr>
              <a:t>variable than the positive part</a:t>
            </a:r>
          </a:p>
          <a:p>
            <a:endParaRPr lang="fr-CH" sz="1800">
              <a:latin typeface="Times New Roman" panose="02020603050405020304" pitchFamily="18" charset="0"/>
              <a:cs typeface="Times New Roman" panose="02020603050405020304" pitchFamily="18" charset="0"/>
            </a:endParaRPr>
          </a:p>
          <a:p>
            <a:r>
              <a:rPr lang="fr-CH" sz="1800">
                <a:latin typeface="Times New Roman" panose="02020603050405020304" pitchFamily="18" charset="0"/>
                <a:cs typeface="Times New Roman" panose="02020603050405020304" pitchFamily="18" charset="0"/>
              </a:rPr>
              <a:t>Splines allow these parts to be </a:t>
            </a:r>
            <a:br>
              <a:rPr lang="fr-CH" sz="1800">
                <a:latin typeface="Times New Roman" panose="02020603050405020304" pitchFamily="18" charset="0"/>
                <a:cs typeface="Times New Roman" panose="02020603050405020304" pitchFamily="18" charset="0"/>
              </a:rPr>
            </a:br>
            <a:r>
              <a:rPr lang="fr-CH" sz="1800">
                <a:latin typeface="Times New Roman" panose="02020603050405020304" pitchFamily="18" charset="0"/>
                <a:cs typeface="Times New Roman" panose="02020603050405020304" pitchFamily="18" charset="0"/>
              </a:rPr>
              <a:t>modelled separately</a:t>
            </a:r>
          </a:p>
          <a:p>
            <a:pPr marL="0" indent="0">
              <a:buNone/>
            </a:pPr>
            <a:endParaRPr lang="fr-CH" sz="1800">
              <a:latin typeface="Times New Roman" panose="02020603050405020304" pitchFamily="18" charset="0"/>
              <a:cs typeface="Times New Roman" panose="02020603050405020304" pitchFamily="18" charset="0"/>
            </a:endParaRPr>
          </a:p>
          <a:p>
            <a:pPr marL="0" indent="0">
              <a:buNone/>
            </a:pPr>
            <a:endParaRPr lang="fr-CH" sz="1800">
              <a:latin typeface="Times New Roman" panose="02020603050405020304" pitchFamily="18" charset="0"/>
              <a:cs typeface="Times New Roman" panose="02020603050405020304" pitchFamily="18" charset="0"/>
            </a:endParaRPr>
          </a:p>
          <a:p>
            <a:pPr marL="0" indent="0">
              <a:buNone/>
            </a:pPr>
            <a:endParaRPr lang="fr-CH" sz="1800">
              <a:latin typeface="Times New Roman" panose="02020603050405020304" pitchFamily="18" charset="0"/>
              <a:cs typeface="Times New Roman" panose="02020603050405020304" pitchFamily="18" charset="0"/>
            </a:endParaRPr>
          </a:p>
          <a:p>
            <a:r>
              <a:rPr lang="fr-CH" sz="1800">
                <a:latin typeface="Times New Roman" panose="02020603050405020304" pitchFamily="18" charset="0"/>
                <a:cs typeface="Times New Roman" panose="02020603050405020304" pitchFamily="18" charset="0"/>
              </a:rPr>
              <a:t>Bipolarity is also typically observed in </a:t>
            </a:r>
            <a:r>
              <a:rPr lang="fr-CH" sz="1800">
                <a:solidFill>
                  <a:srgbClr val="0070C0"/>
                </a:solidFill>
                <a:latin typeface="Times New Roman" panose="02020603050405020304" pitchFamily="18" charset="0"/>
                <a:cs typeface="Times New Roman" panose="02020603050405020304" pitchFamily="18" charset="0"/>
              </a:rPr>
              <a:t>latent variables </a:t>
            </a:r>
            <a:r>
              <a:rPr lang="fr-CH" sz="1800">
                <a:latin typeface="Times New Roman" panose="02020603050405020304" pitchFamily="18" charset="0"/>
                <a:cs typeface="Times New Roman" panose="02020603050405020304" pitchFamily="18" charset="0"/>
              </a:rPr>
              <a:t>such as principal components in PCA and factors in factor analysis!</a:t>
            </a:r>
          </a:p>
          <a:p>
            <a:endParaRPr lang="fr-CH" sz="1800">
              <a:latin typeface="Times New Roman" panose="02020603050405020304" pitchFamily="18" charset="0"/>
              <a:cs typeface="Times New Roman" panose="02020603050405020304" pitchFamily="18" charset="0"/>
            </a:endParaRPr>
          </a:p>
          <a:p>
            <a:endParaRPr lang="fr-CH" sz="1800">
              <a:latin typeface="Times New Roman" panose="02020603050405020304" pitchFamily="18" charset="0"/>
              <a:cs typeface="Times New Roman" panose="02020603050405020304" pitchFamily="18" charset="0"/>
            </a:endParaRPr>
          </a:p>
          <a:p>
            <a:endParaRPr lang="fr-CH" sz="1800">
              <a:latin typeface="Times New Roman" panose="02020603050405020304" pitchFamily="18" charset="0"/>
              <a:cs typeface="Times New Roman" panose="02020603050405020304" pitchFamily="18" charset="0"/>
            </a:endParaRPr>
          </a:p>
        </p:txBody>
      </p:sp>
      <p:sp>
        <p:nvSpPr>
          <p:cNvPr id="4" name="TextBox 3"/>
          <p:cNvSpPr txBox="1"/>
          <p:nvPr/>
        </p:nvSpPr>
        <p:spPr>
          <a:xfrm>
            <a:off x="426129" y="188640"/>
            <a:ext cx="8178319" cy="584775"/>
          </a:xfrm>
          <a:prstGeom prst="rect">
            <a:avLst/>
          </a:prstGeom>
          <a:noFill/>
        </p:spPr>
        <p:txBody>
          <a:bodyPr wrap="square" rtlCol="0">
            <a:spAutoFit/>
          </a:bodyPr>
          <a:lstStyle/>
          <a:p>
            <a:r>
              <a:rPr lang="fr-CH" sz="3200">
                <a:solidFill>
                  <a:schemeClr val="tx2">
                    <a:lumMod val="75000"/>
                  </a:schemeClr>
                </a:solidFill>
                <a:latin typeface="Tw Cen MT" panose="020B0602020104020603" pitchFamily="34" charset="0"/>
              </a:rPr>
              <a:t>Bipolar scales/factors</a:t>
            </a:r>
            <a:endParaRPr lang="en-GB" sz="3200">
              <a:solidFill>
                <a:schemeClr val="tx2">
                  <a:lumMod val="75000"/>
                </a:schemeClr>
              </a:solidFill>
              <a:latin typeface="Tw Cen MT" panose="020B0602020104020603" pitchFamily="34" charset="0"/>
            </a:endParaRPr>
          </a:p>
        </p:txBody>
      </p:sp>
      <p:cxnSp>
        <p:nvCxnSpPr>
          <p:cNvPr id="5" name="Straight Connector 4"/>
          <p:cNvCxnSpPr/>
          <p:nvPr/>
        </p:nvCxnSpPr>
        <p:spPr>
          <a:xfrm>
            <a:off x="395536" y="908720"/>
            <a:ext cx="8280920" cy="0"/>
          </a:xfrm>
          <a:prstGeom prst="line">
            <a:avLst/>
          </a:prstGeom>
          <a:ln w="28575">
            <a:solidFill>
              <a:schemeClr val="bg2">
                <a:lumMod val="25000"/>
              </a:schemeClr>
            </a:solidFill>
            <a:prstDash val="sysDot"/>
          </a:ln>
        </p:spPr>
        <p:style>
          <a:lnRef idx="1">
            <a:schemeClr val="accent1"/>
          </a:lnRef>
          <a:fillRef idx="0">
            <a:schemeClr val="accent1"/>
          </a:fillRef>
          <a:effectRef idx="0">
            <a:schemeClr val="accent1"/>
          </a:effectRef>
          <a:fontRef idx="minor">
            <a:schemeClr val="tx1"/>
          </a:fontRef>
        </p:style>
      </p:cxn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48796" y="1556791"/>
            <a:ext cx="4360009" cy="3600401"/>
          </a:xfrm>
          <a:prstGeom prst="rect">
            <a:avLst/>
          </a:prstGeom>
        </p:spPr>
      </p:pic>
    </p:spTree>
    <p:extLst>
      <p:ext uri="{BB962C8B-B14F-4D97-AF65-F5344CB8AC3E}">
        <p14:creationId xmlns:p14="http://schemas.microsoft.com/office/powerpoint/2010/main" val="203349120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00200"/>
            <a:ext cx="8229600" cy="5069160"/>
          </a:xfrm>
        </p:spPr>
        <p:txBody>
          <a:bodyPr>
            <a:normAutofit/>
          </a:bodyPr>
          <a:lstStyle/>
          <a:p>
            <a:r>
              <a:rPr lang="fr-CH" sz="1800">
                <a:latin typeface="Times New Roman" panose="02020603050405020304" pitchFamily="18" charset="0"/>
                <a:cs typeface="Times New Roman" panose="02020603050405020304" pitchFamily="18" charset="0"/>
              </a:rPr>
              <a:t>Sometimes predictors do not influence a response variable until a certain value is reached. Sometimes predictors stop influencing a response variable after they reach a certain value:</a:t>
            </a:r>
          </a:p>
          <a:p>
            <a:endParaRPr lang="fr-CH" sz="1800">
              <a:latin typeface="Times New Roman" panose="02020603050405020304" pitchFamily="18" charset="0"/>
              <a:cs typeface="Times New Roman" panose="02020603050405020304" pitchFamily="18" charset="0"/>
            </a:endParaRPr>
          </a:p>
          <a:p>
            <a:endParaRPr lang="fr-CH" sz="1800">
              <a:latin typeface="Times New Roman" panose="02020603050405020304" pitchFamily="18" charset="0"/>
              <a:cs typeface="Times New Roman" panose="02020603050405020304" pitchFamily="18" charset="0"/>
            </a:endParaRPr>
          </a:p>
          <a:p>
            <a:endParaRPr lang="fr-CH" sz="1800">
              <a:latin typeface="Times New Roman" panose="02020603050405020304" pitchFamily="18" charset="0"/>
              <a:cs typeface="Times New Roman" panose="02020603050405020304" pitchFamily="18" charset="0"/>
            </a:endParaRPr>
          </a:p>
          <a:p>
            <a:endParaRPr lang="fr-CH" sz="1800">
              <a:latin typeface="Times New Roman" panose="02020603050405020304" pitchFamily="18" charset="0"/>
              <a:cs typeface="Times New Roman" panose="02020603050405020304" pitchFamily="18" charset="0"/>
            </a:endParaRPr>
          </a:p>
          <a:p>
            <a:endParaRPr lang="fr-CH" sz="1800">
              <a:latin typeface="Times New Roman" panose="02020603050405020304" pitchFamily="18" charset="0"/>
              <a:cs typeface="Times New Roman" panose="02020603050405020304" pitchFamily="18" charset="0"/>
            </a:endParaRPr>
          </a:p>
          <a:p>
            <a:endParaRPr lang="fr-CH" sz="1800">
              <a:latin typeface="Times New Roman" panose="02020603050405020304" pitchFamily="18" charset="0"/>
              <a:cs typeface="Times New Roman" panose="02020603050405020304" pitchFamily="18" charset="0"/>
            </a:endParaRPr>
          </a:p>
          <a:p>
            <a:endParaRPr lang="fr-CH" sz="1800">
              <a:latin typeface="Times New Roman" panose="02020603050405020304" pitchFamily="18" charset="0"/>
              <a:cs typeface="Times New Roman" panose="02020603050405020304" pitchFamily="18" charset="0"/>
            </a:endParaRPr>
          </a:p>
          <a:p>
            <a:endParaRPr lang="fr-CH" sz="1800">
              <a:latin typeface="Times New Roman" panose="02020603050405020304" pitchFamily="18" charset="0"/>
              <a:cs typeface="Times New Roman" panose="02020603050405020304" pitchFamily="18" charset="0"/>
            </a:endParaRPr>
          </a:p>
          <a:p>
            <a:endParaRPr lang="fr-CH" sz="1800">
              <a:latin typeface="Times New Roman" panose="02020603050405020304" pitchFamily="18" charset="0"/>
              <a:cs typeface="Times New Roman" panose="02020603050405020304" pitchFamily="18" charset="0"/>
            </a:endParaRPr>
          </a:p>
          <a:p>
            <a:endParaRPr lang="fr-CH" sz="1800">
              <a:latin typeface="Times New Roman" panose="02020603050405020304" pitchFamily="18" charset="0"/>
              <a:cs typeface="Times New Roman" panose="02020603050405020304" pitchFamily="18" charset="0"/>
            </a:endParaRPr>
          </a:p>
          <a:p>
            <a:pPr marL="0" indent="0">
              <a:buNone/>
            </a:pPr>
            <a:endParaRPr lang="fr-CH" sz="1800">
              <a:latin typeface="Times New Roman" panose="02020603050405020304" pitchFamily="18" charset="0"/>
              <a:cs typeface="Times New Roman" panose="02020603050405020304" pitchFamily="18" charset="0"/>
            </a:endParaRPr>
          </a:p>
          <a:p>
            <a:endParaRPr lang="fr-CH" sz="1800">
              <a:latin typeface="Times New Roman" panose="02020603050405020304" pitchFamily="18" charset="0"/>
              <a:cs typeface="Times New Roman" panose="02020603050405020304" pitchFamily="18" charset="0"/>
            </a:endParaRPr>
          </a:p>
        </p:txBody>
      </p:sp>
      <p:sp>
        <p:nvSpPr>
          <p:cNvPr id="4" name="TextBox 3"/>
          <p:cNvSpPr txBox="1"/>
          <p:nvPr/>
        </p:nvSpPr>
        <p:spPr>
          <a:xfrm>
            <a:off x="426129" y="188640"/>
            <a:ext cx="8178319" cy="584775"/>
          </a:xfrm>
          <a:prstGeom prst="rect">
            <a:avLst/>
          </a:prstGeom>
          <a:noFill/>
        </p:spPr>
        <p:txBody>
          <a:bodyPr wrap="square" rtlCol="0">
            <a:spAutoFit/>
          </a:bodyPr>
          <a:lstStyle/>
          <a:p>
            <a:r>
              <a:rPr lang="fr-CH" sz="3200">
                <a:solidFill>
                  <a:schemeClr val="tx2">
                    <a:lumMod val="75000"/>
                  </a:schemeClr>
                </a:solidFill>
                <a:latin typeface="Tw Cen MT" panose="020B0602020104020603" pitchFamily="34" charset="0"/>
              </a:rPr>
              <a:t>Threshold effects</a:t>
            </a:r>
            <a:endParaRPr lang="en-GB" sz="3200">
              <a:solidFill>
                <a:schemeClr val="tx2">
                  <a:lumMod val="75000"/>
                </a:schemeClr>
              </a:solidFill>
              <a:latin typeface="Tw Cen MT" panose="020B0602020104020603" pitchFamily="34" charset="0"/>
            </a:endParaRPr>
          </a:p>
        </p:txBody>
      </p:sp>
      <p:cxnSp>
        <p:nvCxnSpPr>
          <p:cNvPr id="5" name="Straight Connector 4"/>
          <p:cNvCxnSpPr/>
          <p:nvPr/>
        </p:nvCxnSpPr>
        <p:spPr>
          <a:xfrm>
            <a:off x="395536" y="908720"/>
            <a:ext cx="8280920" cy="0"/>
          </a:xfrm>
          <a:prstGeom prst="line">
            <a:avLst/>
          </a:prstGeom>
          <a:ln w="28575">
            <a:solidFill>
              <a:schemeClr val="bg2">
                <a:lumMod val="25000"/>
              </a:schemeClr>
            </a:solidFill>
            <a:prstDash val="sysDot"/>
          </a:ln>
        </p:spPr>
        <p:style>
          <a:lnRef idx="1">
            <a:schemeClr val="accent1"/>
          </a:lnRef>
          <a:fillRef idx="0">
            <a:schemeClr val="accent1"/>
          </a:fillRef>
          <a:effectRef idx="0">
            <a:schemeClr val="accent1"/>
          </a:effectRef>
          <a:fontRef idx="minor">
            <a:schemeClr val="tx1"/>
          </a:fontRef>
        </p:style>
      </p:cxn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35596" y="2924944"/>
            <a:ext cx="7272808" cy="3365227"/>
          </a:xfrm>
          <a:prstGeom prst="rect">
            <a:avLst/>
          </a:prstGeom>
        </p:spPr>
      </p:pic>
    </p:spTree>
    <p:extLst>
      <p:ext uri="{BB962C8B-B14F-4D97-AF65-F5344CB8AC3E}">
        <p14:creationId xmlns:p14="http://schemas.microsoft.com/office/powerpoint/2010/main" val="263050145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00200"/>
            <a:ext cx="8229600" cy="4925144"/>
          </a:xfrm>
        </p:spPr>
        <p:txBody>
          <a:bodyPr>
            <a:normAutofit/>
          </a:bodyPr>
          <a:lstStyle/>
          <a:p>
            <a:r>
              <a:rPr lang="fr-CH" sz="1800">
                <a:latin typeface="Times New Roman" panose="02020603050405020304" pitchFamily="18" charset="0"/>
                <a:cs typeface="Times New Roman" panose="02020603050405020304" pitchFamily="18" charset="0"/>
              </a:rPr>
              <a:t>Change over time is rarely characterized by a single linear slope. Typically, longitudinal data are characterized by alternating phases of stability and change. Changes can be a consequence of </a:t>
            </a:r>
            <a:r>
              <a:rPr lang="fr-CH" sz="1800">
                <a:solidFill>
                  <a:srgbClr val="0070C0"/>
                </a:solidFill>
                <a:latin typeface="Times New Roman" panose="02020603050405020304" pitchFamily="18" charset="0"/>
                <a:cs typeface="Times New Roman" panose="02020603050405020304" pitchFamily="18" charset="0"/>
              </a:rPr>
              <a:t>events</a:t>
            </a:r>
            <a:r>
              <a:rPr lang="fr-CH" sz="1800">
                <a:latin typeface="Times New Roman" panose="02020603050405020304" pitchFamily="18" charset="0"/>
                <a:cs typeface="Times New Roman" panose="02020603050405020304" pitchFamily="18" charset="0"/>
              </a:rPr>
              <a:t> or explicit </a:t>
            </a:r>
            <a:r>
              <a:rPr lang="fr-CH" sz="1800">
                <a:solidFill>
                  <a:srgbClr val="0070C0"/>
                </a:solidFill>
                <a:latin typeface="Times New Roman" panose="02020603050405020304" pitchFamily="18" charset="0"/>
                <a:cs typeface="Times New Roman" panose="02020603050405020304" pitchFamily="18" charset="0"/>
              </a:rPr>
              <a:t>interventions</a:t>
            </a:r>
            <a:r>
              <a:rPr lang="fr-CH" sz="1800">
                <a:latin typeface="Times New Roman" panose="02020603050405020304" pitchFamily="18" charset="0"/>
                <a:cs typeface="Times New Roman" panose="02020603050405020304" pitchFamily="18" charset="0"/>
              </a:rPr>
              <a:t>:</a:t>
            </a:r>
          </a:p>
          <a:p>
            <a:endParaRPr lang="fr-CH" sz="1800">
              <a:latin typeface="Times New Roman" panose="02020603050405020304" pitchFamily="18" charset="0"/>
              <a:cs typeface="Times New Roman" panose="02020603050405020304" pitchFamily="18" charset="0"/>
            </a:endParaRPr>
          </a:p>
          <a:p>
            <a:endParaRPr lang="fr-CH" sz="1800">
              <a:latin typeface="Times New Roman" panose="02020603050405020304" pitchFamily="18" charset="0"/>
              <a:cs typeface="Times New Roman" panose="02020603050405020304" pitchFamily="18" charset="0"/>
            </a:endParaRPr>
          </a:p>
          <a:p>
            <a:endParaRPr lang="fr-CH" sz="1800">
              <a:latin typeface="Times New Roman" panose="02020603050405020304" pitchFamily="18" charset="0"/>
              <a:cs typeface="Times New Roman" panose="02020603050405020304" pitchFamily="18" charset="0"/>
            </a:endParaRPr>
          </a:p>
        </p:txBody>
      </p:sp>
      <p:sp>
        <p:nvSpPr>
          <p:cNvPr id="4" name="TextBox 3"/>
          <p:cNvSpPr txBox="1"/>
          <p:nvPr/>
        </p:nvSpPr>
        <p:spPr>
          <a:xfrm>
            <a:off x="426129" y="188640"/>
            <a:ext cx="8178319" cy="584775"/>
          </a:xfrm>
          <a:prstGeom prst="rect">
            <a:avLst/>
          </a:prstGeom>
          <a:noFill/>
        </p:spPr>
        <p:txBody>
          <a:bodyPr wrap="square" rtlCol="0">
            <a:spAutoFit/>
          </a:bodyPr>
          <a:lstStyle/>
          <a:p>
            <a:r>
              <a:rPr lang="fr-CH" sz="3200">
                <a:solidFill>
                  <a:schemeClr val="tx2">
                    <a:lumMod val="75000"/>
                  </a:schemeClr>
                </a:solidFill>
                <a:latin typeface="Tw Cen MT" panose="020B0602020104020603" pitchFamily="34" charset="0"/>
              </a:rPr>
              <a:t>Longitudinal change</a:t>
            </a:r>
            <a:endParaRPr lang="en-GB" sz="3200">
              <a:solidFill>
                <a:schemeClr val="tx2">
                  <a:lumMod val="75000"/>
                </a:schemeClr>
              </a:solidFill>
              <a:latin typeface="Tw Cen MT" panose="020B0602020104020603" pitchFamily="34" charset="0"/>
            </a:endParaRPr>
          </a:p>
        </p:txBody>
      </p:sp>
      <p:cxnSp>
        <p:nvCxnSpPr>
          <p:cNvPr id="5" name="Straight Connector 4"/>
          <p:cNvCxnSpPr/>
          <p:nvPr/>
        </p:nvCxnSpPr>
        <p:spPr>
          <a:xfrm>
            <a:off x="395536" y="908720"/>
            <a:ext cx="8280920" cy="0"/>
          </a:xfrm>
          <a:prstGeom prst="line">
            <a:avLst/>
          </a:prstGeom>
          <a:ln w="28575">
            <a:solidFill>
              <a:schemeClr val="bg2">
                <a:lumMod val="25000"/>
              </a:schemeClr>
            </a:solidFill>
            <a:prstDash val="sysDot"/>
          </a:ln>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59632" y="2964789"/>
            <a:ext cx="6327233" cy="3560555"/>
          </a:xfrm>
          <a:prstGeom prst="rect">
            <a:avLst/>
          </a:prstGeom>
        </p:spPr>
      </p:pic>
    </p:spTree>
    <p:extLst>
      <p:ext uri="{BB962C8B-B14F-4D97-AF65-F5344CB8AC3E}">
        <p14:creationId xmlns:p14="http://schemas.microsoft.com/office/powerpoint/2010/main" val="298543232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00200"/>
            <a:ext cx="8229600" cy="4925144"/>
          </a:xfrm>
        </p:spPr>
        <p:txBody>
          <a:bodyPr>
            <a:normAutofit/>
          </a:bodyPr>
          <a:lstStyle/>
          <a:p>
            <a:r>
              <a:rPr lang="fr-CH" sz="1800">
                <a:latin typeface="Times New Roman" panose="02020603050405020304" pitchFamily="18" charset="0"/>
                <a:cs typeface="Times New Roman" panose="02020603050405020304" pitchFamily="18" charset="0"/>
              </a:rPr>
              <a:t>Alternatively, longitudinal data could have been collected without the presence of interventions, or </a:t>
            </a:r>
            <a:r>
              <a:rPr lang="fr-CH" sz="1800" i="1">
                <a:latin typeface="Times New Roman" panose="02020603050405020304" pitchFamily="18" charset="0"/>
                <a:cs typeface="Times New Roman" panose="02020603050405020304" pitchFamily="18" charset="0"/>
              </a:rPr>
              <a:t>time</a:t>
            </a:r>
            <a:r>
              <a:rPr lang="fr-CH" sz="1800">
                <a:latin typeface="Times New Roman" panose="02020603050405020304" pitchFamily="18" charset="0"/>
                <a:cs typeface="Times New Roman" panose="02020603050405020304" pitchFamily="18" charset="0"/>
              </a:rPr>
              <a:t> reflects a cross-sectional pattern of change:</a:t>
            </a:r>
          </a:p>
          <a:p>
            <a:endParaRPr lang="fr-CH" sz="1800">
              <a:latin typeface="Times New Roman" panose="02020603050405020304" pitchFamily="18" charset="0"/>
              <a:cs typeface="Times New Roman" panose="02020603050405020304" pitchFamily="18" charset="0"/>
            </a:endParaRPr>
          </a:p>
          <a:p>
            <a:endParaRPr lang="fr-CH" sz="1800">
              <a:latin typeface="Times New Roman" panose="02020603050405020304" pitchFamily="18" charset="0"/>
              <a:cs typeface="Times New Roman" panose="02020603050405020304" pitchFamily="18" charset="0"/>
            </a:endParaRPr>
          </a:p>
          <a:p>
            <a:endParaRPr lang="fr-CH" sz="1800">
              <a:latin typeface="Times New Roman" panose="02020603050405020304" pitchFamily="18" charset="0"/>
              <a:cs typeface="Times New Roman" panose="02020603050405020304" pitchFamily="18" charset="0"/>
            </a:endParaRPr>
          </a:p>
        </p:txBody>
      </p:sp>
      <p:sp>
        <p:nvSpPr>
          <p:cNvPr id="4" name="TextBox 3"/>
          <p:cNvSpPr txBox="1"/>
          <p:nvPr/>
        </p:nvSpPr>
        <p:spPr>
          <a:xfrm>
            <a:off x="426129" y="188640"/>
            <a:ext cx="8178319" cy="584775"/>
          </a:xfrm>
          <a:prstGeom prst="rect">
            <a:avLst/>
          </a:prstGeom>
          <a:noFill/>
        </p:spPr>
        <p:txBody>
          <a:bodyPr wrap="square" rtlCol="0">
            <a:spAutoFit/>
          </a:bodyPr>
          <a:lstStyle/>
          <a:p>
            <a:r>
              <a:rPr lang="fr-CH" sz="3200">
                <a:solidFill>
                  <a:schemeClr val="tx2">
                    <a:lumMod val="75000"/>
                  </a:schemeClr>
                </a:solidFill>
                <a:latin typeface="Tw Cen MT" panose="020B0602020104020603" pitchFamily="34" charset="0"/>
              </a:rPr>
              <a:t>Longitudinal change</a:t>
            </a:r>
            <a:endParaRPr lang="en-GB" sz="3200">
              <a:solidFill>
                <a:schemeClr val="tx2">
                  <a:lumMod val="75000"/>
                </a:schemeClr>
              </a:solidFill>
              <a:latin typeface="Tw Cen MT" panose="020B0602020104020603" pitchFamily="34" charset="0"/>
            </a:endParaRPr>
          </a:p>
        </p:txBody>
      </p:sp>
      <p:cxnSp>
        <p:nvCxnSpPr>
          <p:cNvPr id="5" name="Straight Connector 4"/>
          <p:cNvCxnSpPr/>
          <p:nvPr/>
        </p:nvCxnSpPr>
        <p:spPr>
          <a:xfrm>
            <a:off x="395536" y="908720"/>
            <a:ext cx="8280920" cy="0"/>
          </a:xfrm>
          <a:prstGeom prst="line">
            <a:avLst/>
          </a:prstGeom>
          <a:ln w="28575">
            <a:solidFill>
              <a:schemeClr val="bg2">
                <a:lumMod val="25000"/>
              </a:schemeClr>
            </a:solidFill>
            <a:prstDash val="sysDot"/>
          </a:ln>
        </p:spPr>
        <p:style>
          <a:lnRef idx="1">
            <a:schemeClr val="accent1"/>
          </a:lnRef>
          <a:fillRef idx="0">
            <a:schemeClr val="accent1"/>
          </a:fillRef>
          <a:effectRef idx="0">
            <a:schemeClr val="accent1"/>
          </a:effectRef>
          <a:fontRef idx="minor">
            <a:schemeClr val="tx1"/>
          </a:fontRef>
        </p:style>
      </p:cxn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7584" y="2636911"/>
            <a:ext cx="7488832" cy="3718455"/>
          </a:xfrm>
          <a:prstGeom prst="rect">
            <a:avLst/>
          </a:prstGeom>
        </p:spPr>
      </p:pic>
    </p:spTree>
    <p:extLst>
      <p:ext uri="{BB962C8B-B14F-4D97-AF65-F5344CB8AC3E}">
        <p14:creationId xmlns:p14="http://schemas.microsoft.com/office/powerpoint/2010/main" val="120881364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00200"/>
            <a:ext cx="8229600" cy="4925144"/>
          </a:xfrm>
        </p:spPr>
        <p:txBody>
          <a:bodyPr>
            <a:normAutofit/>
          </a:bodyPr>
          <a:lstStyle/>
          <a:p>
            <a:r>
              <a:rPr lang="fr-CH" sz="1800">
                <a:latin typeface="Times New Roman" panose="02020603050405020304" pitchFamily="18" charset="0"/>
                <a:cs typeface="Times New Roman" panose="02020603050405020304" pitchFamily="18" charset="0"/>
              </a:rPr>
              <a:t>Splines allow a variable to be </a:t>
            </a:r>
            <a:r>
              <a:rPr lang="fr-CH" sz="1800">
                <a:solidFill>
                  <a:srgbClr val="0070C0"/>
                </a:solidFill>
                <a:latin typeface="Times New Roman" panose="02020603050405020304" pitchFamily="18" charset="0"/>
                <a:cs typeface="Times New Roman" panose="02020603050405020304" pitchFamily="18" charset="0"/>
              </a:rPr>
              <a:t>simultaneously categorical and continuous</a:t>
            </a:r>
            <a:r>
              <a:rPr lang="fr-CH" sz="1800">
                <a:latin typeface="Times New Roman" panose="02020603050405020304" pitchFamily="18" charset="0"/>
                <a:cs typeface="Times New Roman" panose="02020603050405020304" pitchFamily="18" charset="0"/>
              </a:rPr>
              <a:t>. Each spline represents a category, but within that category there can be a continuous relationship between the predictor and the response. The knots ensure that the resulting function has </a:t>
            </a:r>
            <a:r>
              <a:rPr lang="fr-CH" sz="1800">
                <a:solidFill>
                  <a:srgbClr val="0070C0"/>
                </a:solidFill>
                <a:latin typeface="Times New Roman" panose="02020603050405020304" pitchFamily="18" charset="0"/>
                <a:cs typeface="Times New Roman" panose="02020603050405020304" pitchFamily="18" charset="0"/>
              </a:rPr>
              <a:t>no discontinuities</a:t>
            </a:r>
            <a:r>
              <a:rPr lang="fr-CH" sz="1800">
                <a:latin typeface="Times New Roman" panose="02020603050405020304" pitchFamily="18" charset="0"/>
                <a:cs typeface="Times New Roman" panose="02020603050405020304" pitchFamily="18" charset="0"/>
              </a:rPr>
              <a:t>.</a:t>
            </a:r>
          </a:p>
          <a:p>
            <a:endParaRPr lang="fr-CH" sz="1800">
              <a:latin typeface="Times New Roman" panose="02020603050405020304" pitchFamily="18" charset="0"/>
              <a:cs typeface="Times New Roman" panose="02020603050405020304" pitchFamily="18" charset="0"/>
            </a:endParaRPr>
          </a:p>
          <a:p>
            <a:endParaRPr lang="fr-CH" sz="1800">
              <a:latin typeface="Times New Roman" panose="02020603050405020304" pitchFamily="18" charset="0"/>
              <a:cs typeface="Times New Roman" panose="02020603050405020304" pitchFamily="18" charset="0"/>
            </a:endParaRPr>
          </a:p>
          <a:p>
            <a:endParaRPr lang="fr-CH" sz="1800">
              <a:latin typeface="Times New Roman" panose="02020603050405020304" pitchFamily="18" charset="0"/>
              <a:cs typeface="Times New Roman" panose="02020603050405020304" pitchFamily="18" charset="0"/>
            </a:endParaRPr>
          </a:p>
        </p:txBody>
      </p:sp>
      <p:sp>
        <p:nvSpPr>
          <p:cNvPr id="4" name="TextBox 3"/>
          <p:cNvSpPr txBox="1"/>
          <p:nvPr/>
        </p:nvSpPr>
        <p:spPr>
          <a:xfrm>
            <a:off x="426129" y="188640"/>
            <a:ext cx="8178319" cy="584775"/>
          </a:xfrm>
          <a:prstGeom prst="rect">
            <a:avLst/>
          </a:prstGeom>
          <a:noFill/>
        </p:spPr>
        <p:txBody>
          <a:bodyPr wrap="square" rtlCol="0">
            <a:spAutoFit/>
          </a:bodyPr>
          <a:lstStyle/>
          <a:p>
            <a:r>
              <a:rPr lang="fr-CH" sz="3200">
                <a:solidFill>
                  <a:schemeClr val="tx2">
                    <a:lumMod val="75000"/>
                  </a:schemeClr>
                </a:solidFill>
                <a:latin typeface="Tw Cen MT" panose="020B0602020104020603" pitchFamily="34" charset="0"/>
              </a:rPr>
              <a:t>Data format</a:t>
            </a:r>
            <a:endParaRPr lang="en-GB" sz="3200">
              <a:solidFill>
                <a:schemeClr val="tx2">
                  <a:lumMod val="75000"/>
                </a:schemeClr>
              </a:solidFill>
              <a:latin typeface="Tw Cen MT" panose="020B0602020104020603" pitchFamily="34" charset="0"/>
            </a:endParaRPr>
          </a:p>
        </p:txBody>
      </p:sp>
      <p:cxnSp>
        <p:nvCxnSpPr>
          <p:cNvPr id="5" name="Straight Connector 4"/>
          <p:cNvCxnSpPr/>
          <p:nvPr/>
        </p:nvCxnSpPr>
        <p:spPr>
          <a:xfrm>
            <a:off x="395536" y="908720"/>
            <a:ext cx="8280920" cy="0"/>
          </a:xfrm>
          <a:prstGeom prst="line">
            <a:avLst/>
          </a:prstGeom>
          <a:ln w="28575">
            <a:solidFill>
              <a:schemeClr val="bg2">
                <a:lumMod val="25000"/>
              </a:schemeClr>
            </a:solidFill>
            <a:prstDash val="sysDot"/>
          </a:ln>
        </p:spPr>
        <p:style>
          <a:lnRef idx="1">
            <a:schemeClr val="accent1"/>
          </a:lnRef>
          <a:fillRef idx="0">
            <a:schemeClr val="accent1"/>
          </a:fillRef>
          <a:effectRef idx="0">
            <a:schemeClr val="accent1"/>
          </a:effectRef>
          <a:fontRef idx="minor">
            <a:schemeClr val="tx1"/>
          </a:fontRef>
        </p:style>
      </p:cxn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31640" y="3140968"/>
            <a:ext cx="6618701" cy="3286406"/>
          </a:xfrm>
          <a:prstGeom prst="rect">
            <a:avLst/>
          </a:prstGeom>
        </p:spPr>
      </p:pic>
      <p:cxnSp>
        <p:nvCxnSpPr>
          <p:cNvPr id="8" name="Straight Connector 7"/>
          <p:cNvCxnSpPr/>
          <p:nvPr/>
        </p:nvCxnSpPr>
        <p:spPr>
          <a:xfrm flipV="1">
            <a:off x="2880000" y="3246725"/>
            <a:ext cx="0" cy="2664296"/>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V="1">
            <a:off x="3275856" y="3246725"/>
            <a:ext cx="0" cy="2664296"/>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V="1">
            <a:off x="4067944" y="3246725"/>
            <a:ext cx="0" cy="2664296"/>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V="1">
            <a:off x="6444208" y="3246725"/>
            <a:ext cx="0" cy="2664296"/>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6971275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00200"/>
            <a:ext cx="8229600" cy="4925144"/>
          </a:xfrm>
        </p:spPr>
        <p:txBody>
          <a:bodyPr>
            <a:normAutofit/>
          </a:bodyPr>
          <a:lstStyle/>
          <a:p>
            <a:r>
              <a:rPr lang="fr-CH" sz="1800" dirty="0">
                <a:latin typeface="Times New Roman" panose="02020603050405020304" pitchFamily="18" charset="0"/>
                <a:cs typeface="Times New Roman" panose="02020603050405020304" pitchFamily="18" charset="0"/>
              </a:rPr>
              <a:t>So far in </a:t>
            </a:r>
            <a:r>
              <a:rPr lang="fr-CH" sz="1800" dirty="0" err="1">
                <a:latin typeface="Times New Roman" panose="02020603050405020304" pitchFamily="18" charset="0"/>
                <a:cs typeface="Times New Roman" panose="02020603050405020304" pitchFamily="18" charset="0"/>
              </a:rPr>
              <a:t>this</a:t>
            </a:r>
            <a:r>
              <a:rPr lang="fr-CH" sz="1800" dirty="0">
                <a:latin typeface="Times New Roman" panose="02020603050405020304" pitchFamily="18" charset="0"/>
                <a:cs typeface="Times New Roman" panose="02020603050405020304" pitchFamily="18" charset="0"/>
              </a:rPr>
              <a:t> discussion </a:t>
            </a:r>
            <a:r>
              <a:rPr lang="fr-CH" sz="1800" dirty="0" err="1">
                <a:latin typeface="Times New Roman" panose="02020603050405020304" pitchFamily="18" charset="0"/>
                <a:cs typeface="Times New Roman" panose="02020603050405020304" pitchFamily="18" charset="0"/>
              </a:rPr>
              <a:t>we</a:t>
            </a:r>
            <a:r>
              <a:rPr lang="fr-CH" sz="1800" dirty="0">
                <a:latin typeface="Times New Roman" panose="02020603050405020304" pitchFamily="18" charset="0"/>
                <a:cs typeface="Times New Roman" panose="02020603050405020304" pitchFamily="18" charset="0"/>
              </a:rPr>
              <a:t> have </a:t>
            </a:r>
            <a:r>
              <a:rPr lang="fr-CH" sz="1800" dirty="0" err="1">
                <a:latin typeface="Times New Roman" panose="02020603050405020304" pitchFamily="18" charset="0"/>
                <a:cs typeface="Times New Roman" panose="02020603050405020304" pitchFamily="18" charset="0"/>
              </a:rPr>
              <a:t>ignored</a:t>
            </a:r>
            <a:r>
              <a:rPr lang="fr-CH" sz="1800" dirty="0">
                <a:latin typeface="Times New Roman" panose="02020603050405020304" pitchFamily="18" charset="0"/>
                <a:cs typeface="Times New Roman" panose="02020603050405020304" pitchFamily="18" charset="0"/>
              </a:rPr>
              <a:t> a </a:t>
            </a:r>
            <a:r>
              <a:rPr lang="fr-CH" sz="1800" dirty="0" err="1">
                <a:latin typeface="Times New Roman" panose="02020603050405020304" pitchFamily="18" charset="0"/>
                <a:cs typeface="Times New Roman" panose="02020603050405020304" pitchFamily="18" charset="0"/>
              </a:rPr>
              <a:t>rather</a:t>
            </a:r>
            <a:r>
              <a:rPr lang="fr-CH" sz="1800" dirty="0">
                <a:latin typeface="Times New Roman" panose="02020603050405020304" pitchFamily="18" charset="0"/>
                <a:cs typeface="Times New Roman" panose="02020603050405020304" pitchFamily="18" charset="0"/>
              </a:rPr>
              <a:t> massive </a:t>
            </a:r>
            <a:r>
              <a:rPr lang="fr-CH" sz="1800" dirty="0" err="1">
                <a:latin typeface="Times New Roman" panose="02020603050405020304" pitchFamily="18" charset="0"/>
                <a:cs typeface="Times New Roman" panose="02020603050405020304" pitchFamily="18" charset="0"/>
              </a:rPr>
              <a:t>problem</a:t>
            </a:r>
            <a:r>
              <a:rPr lang="fr-CH" sz="1800" dirty="0">
                <a:latin typeface="Times New Roman" panose="02020603050405020304" pitchFamily="18" charset="0"/>
                <a:cs typeface="Times New Roman" panose="02020603050405020304" pitchFamily="18" charset="0"/>
              </a:rPr>
              <a:t>. How </a:t>
            </a:r>
            <a:r>
              <a:rPr lang="fr-CH" sz="1800" dirty="0" err="1">
                <a:latin typeface="Times New Roman" panose="02020603050405020304" pitchFamily="18" charset="0"/>
                <a:cs typeface="Times New Roman" panose="02020603050405020304" pitchFamily="18" charset="0"/>
              </a:rPr>
              <a:t>exactly</a:t>
            </a:r>
            <a:r>
              <a:rPr lang="fr-CH" sz="1800" dirty="0">
                <a:latin typeface="Times New Roman" panose="02020603050405020304" pitchFamily="18" charset="0"/>
                <a:cs typeface="Times New Roman" panose="02020603050405020304" pitchFamily="18" charset="0"/>
              </a:rPr>
              <a:t> do </a:t>
            </a:r>
            <a:r>
              <a:rPr lang="fr-CH" sz="1800" dirty="0" err="1">
                <a:latin typeface="Times New Roman" panose="02020603050405020304" pitchFamily="18" charset="0"/>
                <a:cs typeface="Times New Roman" panose="02020603050405020304" pitchFamily="18" charset="0"/>
              </a:rPr>
              <a:t>we</a:t>
            </a:r>
            <a:r>
              <a:rPr lang="fr-CH" sz="1800" dirty="0">
                <a:latin typeface="Times New Roman" panose="02020603050405020304" pitchFamily="18" charset="0"/>
                <a:cs typeface="Times New Roman" panose="02020603050405020304" pitchFamily="18" charset="0"/>
              </a:rPr>
              <a:t> select </a:t>
            </a:r>
            <a:r>
              <a:rPr lang="fr-CH" sz="1800" i="1" dirty="0" err="1">
                <a:solidFill>
                  <a:srgbClr val="0070C0"/>
                </a:solidFill>
                <a:latin typeface="Times New Roman" panose="02020603050405020304" pitchFamily="18" charset="0"/>
                <a:cs typeface="Times New Roman" panose="02020603050405020304" pitchFamily="18" charset="0"/>
              </a:rPr>
              <a:t>appropriate</a:t>
            </a:r>
            <a:r>
              <a:rPr lang="fr-CH" sz="1800" i="1" dirty="0">
                <a:solidFill>
                  <a:srgbClr val="0070C0"/>
                </a:solidFill>
                <a:latin typeface="Times New Roman" panose="02020603050405020304" pitchFamily="18" charset="0"/>
                <a:cs typeface="Times New Roman" panose="02020603050405020304" pitchFamily="18" charset="0"/>
              </a:rPr>
              <a:t> </a:t>
            </a:r>
            <a:r>
              <a:rPr lang="fr-CH" sz="1800" dirty="0" err="1">
                <a:solidFill>
                  <a:srgbClr val="0070C0"/>
                </a:solidFill>
                <a:latin typeface="Times New Roman" panose="02020603050405020304" pitchFamily="18" charset="0"/>
                <a:cs typeface="Times New Roman" panose="02020603050405020304" pitchFamily="18" charset="0"/>
              </a:rPr>
              <a:t>knot</a:t>
            </a:r>
            <a:r>
              <a:rPr lang="fr-CH" sz="1800" dirty="0">
                <a:solidFill>
                  <a:srgbClr val="0070C0"/>
                </a:solidFill>
                <a:latin typeface="Times New Roman" panose="02020603050405020304" pitchFamily="18" charset="0"/>
                <a:cs typeface="Times New Roman" panose="02020603050405020304" pitchFamily="18" charset="0"/>
              </a:rPr>
              <a:t> points </a:t>
            </a:r>
            <a:r>
              <a:rPr lang="fr-CH" sz="1800" dirty="0">
                <a:latin typeface="Times New Roman" panose="02020603050405020304" pitchFamily="18" charset="0"/>
                <a:cs typeface="Times New Roman" panose="02020603050405020304" pitchFamily="18" charset="0"/>
              </a:rPr>
              <a:t>for </a:t>
            </a:r>
            <a:r>
              <a:rPr lang="fr-CH" sz="1800" dirty="0" err="1">
                <a:latin typeface="Times New Roman" panose="02020603050405020304" pitchFamily="18" charset="0"/>
                <a:cs typeface="Times New Roman" panose="02020603050405020304" pitchFamily="18" charset="0"/>
              </a:rPr>
              <a:t>our</a:t>
            </a:r>
            <a:r>
              <a:rPr lang="fr-CH" sz="1800" dirty="0">
                <a:latin typeface="Times New Roman" panose="02020603050405020304" pitchFamily="18" charset="0"/>
                <a:cs typeface="Times New Roman" panose="02020603050405020304" pitchFamily="18" charset="0"/>
              </a:rPr>
              <a:t> </a:t>
            </a:r>
            <a:r>
              <a:rPr lang="fr-CH" sz="1800" dirty="0" err="1">
                <a:latin typeface="Times New Roman" panose="02020603050405020304" pitchFamily="18" charset="0"/>
                <a:cs typeface="Times New Roman" panose="02020603050405020304" pitchFamily="18" charset="0"/>
              </a:rPr>
              <a:t>predictor</a:t>
            </a:r>
            <a:r>
              <a:rPr lang="fr-CH" sz="1800" dirty="0">
                <a:latin typeface="Times New Roman" panose="02020603050405020304" pitchFamily="18" charset="0"/>
                <a:cs typeface="Times New Roman" panose="02020603050405020304" pitchFamily="18" charset="0"/>
              </a:rPr>
              <a:t> variables? How do </a:t>
            </a:r>
            <a:r>
              <a:rPr lang="fr-CH" sz="1800" dirty="0" err="1">
                <a:latin typeface="Times New Roman" panose="02020603050405020304" pitchFamily="18" charset="0"/>
                <a:cs typeface="Times New Roman" panose="02020603050405020304" pitchFamily="18" charset="0"/>
              </a:rPr>
              <a:t>we</a:t>
            </a:r>
            <a:r>
              <a:rPr lang="fr-CH" sz="1800" dirty="0">
                <a:latin typeface="Times New Roman" panose="02020603050405020304" pitchFamily="18" charset="0"/>
                <a:cs typeface="Times New Roman" panose="02020603050405020304" pitchFamily="18" charset="0"/>
              </a:rPr>
              <a:t> </a:t>
            </a:r>
            <a:r>
              <a:rPr lang="fr-CH" sz="1800" dirty="0" err="1">
                <a:latin typeface="Times New Roman" panose="02020603050405020304" pitchFamily="18" charset="0"/>
                <a:cs typeface="Times New Roman" panose="02020603050405020304" pitchFamily="18" charset="0"/>
              </a:rPr>
              <a:t>even</a:t>
            </a:r>
            <a:r>
              <a:rPr lang="fr-CH" sz="1800" dirty="0">
                <a:latin typeface="Times New Roman" panose="02020603050405020304" pitchFamily="18" charset="0"/>
                <a:cs typeface="Times New Roman" panose="02020603050405020304" pitchFamily="18" charset="0"/>
              </a:rPr>
              <a:t> know for sure if </a:t>
            </a:r>
            <a:r>
              <a:rPr lang="fr-CH" sz="1800" dirty="0" err="1">
                <a:latin typeface="Times New Roman" panose="02020603050405020304" pitchFamily="18" charset="0"/>
                <a:cs typeface="Times New Roman" panose="02020603050405020304" pitchFamily="18" charset="0"/>
              </a:rPr>
              <a:t>our</a:t>
            </a:r>
            <a:r>
              <a:rPr lang="fr-CH" sz="1800" dirty="0">
                <a:latin typeface="Times New Roman" panose="02020603050405020304" pitchFamily="18" charset="0"/>
                <a:cs typeface="Times New Roman" panose="02020603050405020304" pitchFamily="18" charset="0"/>
              </a:rPr>
              <a:t> </a:t>
            </a:r>
            <a:r>
              <a:rPr lang="fr-CH" sz="1800" dirty="0" err="1">
                <a:latin typeface="Times New Roman" panose="02020603050405020304" pitchFamily="18" charset="0"/>
                <a:cs typeface="Times New Roman" panose="02020603050405020304" pitchFamily="18" charset="0"/>
              </a:rPr>
              <a:t>predictor</a:t>
            </a:r>
            <a:r>
              <a:rPr lang="fr-CH" sz="1800" dirty="0">
                <a:latin typeface="Times New Roman" panose="02020603050405020304" pitchFamily="18" charset="0"/>
                <a:cs typeface="Times New Roman" panose="02020603050405020304" pitchFamily="18" charset="0"/>
              </a:rPr>
              <a:t> variables </a:t>
            </a:r>
            <a:r>
              <a:rPr lang="fr-CH" sz="1800" dirty="0" err="1">
                <a:latin typeface="Times New Roman" panose="02020603050405020304" pitchFamily="18" charset="0"/>
                <a:cs typeface="Times New Roman" panose="02020603050405020304" pitchFamily="18" charset="0"/>
              </a:rPr>
              <a:t>need</a:t>
            </a:r>
            <a:r>
              <a:rPr lang="fr-CH" sz="1800" dirty="0">
                <a:latin typeface="Times New Roman" panose="02020603050405020304" pitchFamily="18" charset="0"/>
                <a:cs typeface="Times New Roman" panose="02020603050405020304" pitchFamily="18" charset="0"/>
              </a:rPr>
              <a:t> </a:t>
            </a:r>
            <a:r>
              <a:rPr lang="fr-CH" sz="1800" dirty="0" err="1">
                <a:latin typeface="Times New Roman" panose="02020603050405020304" pitchFamily="18" charset="0"/>
                <a:cs typeface="Times New Roman" panose="02020603050405020304" pitchFamily="18" charset="0"/>
              </a:rPr>
              <a:t>splines</a:t>
            </a:r>
            <a:r>
              <a:rPr lang="fr-CH" sz="1800" dirty="0">
                <a:latin typeface="Times New Roman" panose="02020603050405020304" pitchFamily="18" charset="0"/>
                <a:cs typeface="Times New Roman" panose="02020603050405020304" pitchFamily="18" charset="0"/>
              </a:rPr>
              <a:t>?</a:t>
            </a:r>
          </a:p>
          <a:p>
            <a:endParaRPr lang="fr-CH" sz="1800" dirty="0">
              <a:latin typeface="Times New Roman" panose="02020603050405020304" pitchFamily="18" charset="0"/>
              <a:cs typeface="Times New Roman" panose="02020603050405020304" pitchFamily="18" charset="0"/>
            </a:endParaRPr>
          </a:p>
          <a:p>
            <a:r>
              <a:rPr lang="fr-CH" sz="1800" dirty="0">
                <a:latin typeface="Times New Roman" panose="02020603050405020304" pitchFamily="18" charset="0"/>
                <a:cs typeface="Times New Roman" panose="02020603050405020304" pitchFamily="18" charset="0"/>
              </a:rPr>
              <a:t>For the </a:t>
            </a:r>
            <a:r>
              <a:rPr lang="fr-CH" sz="1800" dirty="0" err="1">
                <a:latin typeface="Times New Roman" panose="02020603050405020304" pitchFamily="18" charset="0"/>
                <a:cs typeface="Times New Roman" panose="02020603050405020304" pitchFamily="18" charset="0"/>
              </a:rPr>
              <a:t>previous</a:t>
            </a:r>
            <a:r>
              <a:rPr lang="fr-CH" sz="1800" dirty="0">
                <a:latin typeface="Times New Roman" panose="02020603050405020304" pitchFamily="18" charset="0"/>
                <a:cs typeface="Times New Roman" panose="02020603050405020304" pitchFamily="18" charset="0"/>
              </a:rPr>
              <a:t> </a:t>
            </a:r>
            <a:r>
              <a:rPr lang="fr-CH" sz="1800" dirty="0" err="1">
                <a:latin typeface="Times New Roman" panose="02020603050405020304" pitchFamily="18" charset="0"/>
                <a:cs typeface="Times New Roman" panose="02020603050405020304" pitchFamily="18" charset="0"/>
              </a:rPr>
              <a:t>examples</a:t>
            </a:r>
            <a:r>
              <a:rPr lang="fr-CH" sz="1800" dirty="0">
                <a:latin typeface="Times New Roman" panose="02020603050405020304" pitchFamily="18" charset="0"/>
                <a:cs typeface="Times New Roman" panose="02020603050405020304" pitchFamily="18" charset="0"/>
              </a:rPr>
              <a:t> the </a:t>
            </a:r>
            <a:r>
              <a:rPr lang="fr-CH" sz="1800" dirty="0" err="1">
                <a:latin typeface="Times New Roman" panose="02020603050405020304" pitchFamily="18" charset="0"/>
                <a:cs typeface="Times New Roman" panose="02020603050405020304" pitchFamily="18" charset="0"/>
              </a:rPr>
              <a:t>knot</a:t>
            </a:r>
            <a:r>
              <a:rPr lang="fr-CH" sz="1800" dirty="0">
                <a:latin typeface="Times New Roman" panose="02020603050405020304" pitchFamily="18" charset="0"/>
                <a:cs typeface="Times New Roman" panose="02020603050405020304" pitchFamily="18" charset="0"/>
              </a:rPr>
              <a:t> values </a:t>
            </a:r>
            <a:r>
              <a:rPr lang="fr-CH" sz="1800" dirty="0" err="1">
                <a:latin typeface="Times New Roman" panose="02020603050405020304" pitchFamily="18" charset="0"/>
                <a:cs typeface="Times New Roman" panose="02020603050405020304" pitchFamily="18" charset="0"/>
              </a:rPr>
              <a:t>could</a:t>
            </a:r>
            <a:r>
              <a:rPr lang="fr-CH" sz="1800" dirty="0">
                <a:latin typeface="Times New Roman" panose="02020603050405020304" pitchFamily="18" charset="0"/>
                <a:cs typeface="Times New Roman" panose="02020603050405020304" pitchFamily="18" charset="0"/>
              </a:rPr>
              <a:t> </a:t>
            </a:r>
            <a:r>
              <a:rPr lang="fr-CH" sz="1800" dirty="0" err="1">
                <a:latin typeface="Times New Roman" panose="02020603050405020304" pitchFamily="18" charset="0"/>
                <a:cs typeface="Times New Roman" panose="02020603050405020304" pitchFamily="18" charset="0"/>
              </a:rPr>
              <a:t>be</a:t>
            </a:r>
            <a:r>
              <a:rPr lang="fr-CH" sz="1800" dirty="0">
                <a:latin typeface="Times New Roman" panose="02020603050405020304" pitchFamily="18" charset="0"/>
                <a:cs typeface="Times New Roman" panose="02020603050405020304" pitchFamily="18" charset="0"/>
              </a:rPr>
              <a:t> </a:t>
            </a:r>
            <a:r>
              <a:rPr lang="fr-CH" sz="1800" dirty="0" err="1">
                <a:latin typeface="Times New Roman" panose="02020603050405020304" pitchFamily="18" charset="0"/>
                <a:cs typeface="Times New Roman" panose="02020603050405020304" pitchFamily="18" charset="0"/>
              </a:rPr>
              <a:t>selected</a:t>
            </a:r>
            <a:r>
              <a:rPr lang="fr-CH" sz="1800" dirty="0">
                <a:latin typeface="Times New Roman" panose="02020603050405020304" pitchFamily="18" charset="0"/>
                <a:cs typeface="Times New Roman" panose="02020603050405020304" pitchFamily="18" charset="0"/>
              </a:rPr>
              <a:t> a priori, </a:t>
            </a:r>
            <a:r>
              <a:rPr lang="fr-CH" sz="1800" dirty="0" err="1">
                <a:latin typeface="Times New Roman" panose="02020603050405020304" pitchFamily="18" charset="0"/>
                <a:cs typeface="Times New Roman" panose="02020603050405020304" pitchFamily="18" charset="0"/>
              </a:rPr>
              <a:t>based</a:t>
            </a:r>
            <a:r>
              <a:rPr lang="fr-CH" sz="1800" dirty="0">
                <a:latin typeface="Times New Roman" panose="02020603050405020304" pitchFamily="18" charset="0"/>
                <a:cs typeface="Times New Roman" panose="02020603050405020304" pitchFamily="18" charset="0"/>
              </a:rPr>
              <a:t> on </a:t>
            </a:r>
            <a:r>
              <a:rPr lang="fr-CH" sz="1800" dirty="0" err="1">
                <a:latin typeface="Times New Roman" panose="02020603050405020304" pitchFamily="18" charset="0"/>
                <a:cs typeface="Times New Roman" panose="02020603050405020304" pitchFamily="18" charset="0"/>
              </a:rPr>
              <a:t>theoretical</a:t>
            </a:r>
            <a:r>
              <a:rPr lang="fr-CH" sz="1800" dirty="0">
                <a:latin typeface="Times New Roman" panose="02020603050405020304" pitchFamily="18" charset="0"/>
                <a:cs typeface="Times New Roman" panose="02020603050405020304" pitchFamily="18" charset="0"/>
              </a:rPr>
              <a:t> or </a:t>
            </a:r>
            <a:r>
              <a:rPr lang="fr-CH" sz="1800" dirty="0" err="1">
                <a:latin typeface="Times New Roman" panose="02020603050405020304" pitchFamily="18" charset="0"/>
                <a:cs typeface="Times New Roman" panose="02020603050405020304" pitchFamily="18" charset="0"/>
              </a:rPr>
              <a:t>psychometric</a:t>
            </a:r>
            <a:r>
              <a:rPr lang="fr-CH" sz="1800" dirty="0">
                <a:latin typeface="Times New Roman" panose="02020603050405020304" pitchFamily="18" charset="0"/>
                <a:cs typeface="Times New Roman" panose="02020603050405020304" pitchFamily="18" charset="0"/>
              </a:rPr>
              <a:t> justifications:</a:t>
            </a:r>
          </a:p>
          <a:p>
            <a:endParaRPr lang="fr-CH" sz="1800" dirty="0">
              <a:latin typeface="Times New Roman" panose="02020603050405020304" pitchFamily="18" charset="0"/>
              <a:cs typeface="Times New Roman" panose="02020603050405020304" pitchFamily="18" charset="0"/>
            </a:endParaRPr>
          </a:p>
          <a:p>
            <a:pPr lvl="1"/>
            <a:r>
              <a:rPr lang="fr-CH" sz="1800" dirty="0">
                <a:latin typeface="Times New Roman" panose="02020603050405020304" pitchFamily="18" charset="0"/>
                <a:cs typeface="Times New Roman" panose="02020603050405020304" pitchFamily="18" charset="0"/>
              </a:rPr>
              <a:t>The </a:t>
            </a:r>
            <a:r>
              <a:rPr lang="fr-CH" sz="1800" dirty="0" err="1">
                <a:latin typeface="Times New Roman" panose="02020603050405020304" pitchFamily="18" charset="0"/>
                <a:cs typeface="Times New Roman" panose="02020603050405020304" pitchFamily="18" charset="0"/>
              </a:rPr>
              <a:t>mid</a:t>
            </a:r>
            <a:r>
              <a:rPr lang="fr-CH" sz="1800" dirty="0">
                <a:latin typeface="Times New Roman" panose="02020603050405020304" pitchFamily="18" charset="0"/>
                <a:cs typeface="Times New Roman" panose="02020603050405020304" pitchFamily="18" charset="0"/>
              </a:rPr>
              <a:t>-point of a </a:t>
            </a:r>
            <a:r>
              <a:rPr lang="fr-CH" sz="1800" dirty="0" err="1">
                <a:latin typeface="Times New Roman" panose="02020603050405020304" pitchFamily="18" charset="0"/>
                <a:cs typeface="Times New Roman" panose="02020603050405020304" pitchFamily="18" charset="0"/>
              </a:rPr>
              <a:t>bipolar</a:t>
            </a:r>
            <a:r>
              <a:rPr lang="fr-CH" sz="1800" dirty="0">
                <a:latin typeface="Times New Roman" panose="02020603050405020304" pitchFamily="18" charset="0"/>
                <a:cs typeface="Times New Roman" panose="02020603050405020304" pitchFamily="18" charset="0"/>
              </a:rPr>
              <a:t> variable</a:t>
            </a:r>
          </a:p>
          <a:p>
            <a:pPr lvl="1"/>
            <a:r>
              <a:rPr lang="fr-CH" sz="1800" dirty="0">
                <a:latin typeface="Times New Roman" panose="02020603050405020304" pitchFamily="18" charset="0"/>
                <a:cs typeface="Times New Roman" panose="02020603050405020304" pitchFamily="18" charset="0"/>
              </a:rPr>
              <a:t>A point of intervention in longitudinal data</a:t>
            </a:r>
          </a:p>
          <a:p>
            <a:pPr lvl="1"/>
            <a:r>
              <a:rPr lang="fr-CH" sz="1800" dirty="0">
                <a:latin typeface="Times New Roman" panose="02020603050405020304" pitchFamily="18" charset="0"/>
                <a:cs typeface="Times New Roman" panose="02020603050405020304" pitchFamily="18" charset="0"/>
              </a:rPr>
              <a:t>Pre-</a:t>
            </a:r>
            <a:r>
              <a:rPr lang="fr-CH" sz="1800" dirty="0" err="1">
                <a:latin typeface="Times New Roman" panose="02020603050405020304" pitchFamily="18" charset="0"/>
                <a:cs typeface="Times New Roman" panose="02020603050405020304" pitchFamily="18" charset="0"/>
              </a:rPr>
              <a:t>defined</a:t>
            </a:r>
            <a:r>
              <a:rPr lang="fr-CH" sz="1800" dirty="0">
                <a:latin typeface="Times New Roman" panose="02020603050405020304" pitchFamily="18" charset="0"/>
                <a:cs typeface="Times New Roman" panose="02020603050405020304" pitchFamily="18" charset="0"/>
              </a:rPr>
              <a:t> </a:t>
            </a:r>
            <a:r>
              <a:rPr lang="fr-CH" sz="1800" dirty="0" err="1">
                <a:latin typeface="Times New Roman" panose="02020603050405020304" pitchFamily="18" charset="0"/>
                <a:cs typeface="Times New Roman" panose="02020603050405020304" pitchFamily="18" charset="0"/>
              </a:rPr>
              <a:t>age</a:t>
            </a:r>
            <a:r>
              <a:rPr lang="fr-CH" sz="1800" dirty="0">
                <a:latin typeface="Times New Roman" panose="02020603050405020304" pitchFamily="18" charset="0"/>
                <a:cs typeface="Times New Roman" panose="02020603050405020304" pitchFamily="18" charset="0"/>
              </a:rPr>
              <a:t> </a:t>
            </a:r>
            <a:r>
              <a:rPr lang="fr-CH" sz="1800" dirty="0" err="1">
                <a:latin typeface="Times New Roman" panose="02020603050405020304" pitchFamily="18" charset="0"/>
                <a:cs typeface="Times New Roman" panose="02020603050405020304" pitchFamily="18" charset="0"/>
              </a:rPr>
              <a:t>categories</a:t>
            </a:r>
            <a:r>
              <a:rPr lang="fr-CH" sz="1800" dirty="0">
                <a:latin typeface="Times New Roman" panose="02020603050405020304" pitchFamily="18" charset="0"/>
                <a:cs typeface="Times New Roman" panose="02020603050405020304" pitchFamily="18" charset="0"/>
              </a:rPr>
              <a:t> (e.g., adolescent, </a:t>
            </a:r>
            <a:r>
              <a:rPr lang="fr-CH" sz="1800" dirty="0" err="1">
                <a:latin typeface="Times New Roman" panose="02020603050405020304" pitchFamily="18" charset="0"/>
                <a:cs typeface="Times New Roman" panose="02020603050405020304" pitchFamily="18" charset="0"/>
              </a:rPr>
              <a:t>young</a:t>
            </a:r>
            <a:r>
              <a:rPr lang="fr-CH" sz="1800" dirty="0">
                <a:latin typeface="Times New Roman" panose="02020603050405020304" pitchFamily="18" charset="0"/>
                <a:cs typeface="Times New Roman" panose="02020603050405020304" pitchFamily="18" charset="0"/>
              </a:rPr>
              <a:t> </a:t>
            </a:r>
            <a:r>
              <a:rPr lang="fr-CH" sz="1800" dirty="0" err="1">
                <a:latin typeface="Times New Roman" panose="02020603050405020304" pitchFamily="18" charset="0"/>
                <a:cs typeface="Times New Roman" panose="02020603050405020304" pitchFamily="18" charset="0"/>
              </a:rPr>
              <a:t>adult</a:t>
            </a:r>
            <a:r>
              <a:rPr lang="fr-CH" sz="1800" dirty="0">
                <a:latin typeface="Times New Roman" panose="02020603050405020304" pitchFamily="18" charset="0"/>
                <a:cs typeface="Times New Roman" panose="02020603050405020304" pitchFamily="18" charset="0"/>
              </a:rPr>
              <a:t>, </a:t>
            </a:r>
            <a:r>
              <a:rPr lang="fr-CH" sz="1800" dirty="0" err="1">
                <a:latin typeface="Times New Roman" panose="02020603050405020304" pitchFamily="18" charset="0"/>
                <a:cs typeface="Times New Roman" panose="02020603050405020304" pitchFamily="18" charset="0"/>
              </a:rPr>
              <a:t>old</a:t>
            </a:r>
            <a:r>
              <a:rPr lang="fr-CH" sz="1800" dirty="0">
                <a:latin typeface="Times New Roman" panose="02020603050405020304" pitchFamily="18" charset="0"/>
                <a:cs typeface="Times New Roman" panose="02020603050405020304" pitchFamily="18" charset="0"/>
              </a:rPr>
              <a:t> </a:t>
            </a:r>
            <a:r>
              <a:rPr lang="fr-CH" sz="1800" dirty="0" err="1">
                <a:latin typeface="Times New Roman" panose="02020603050405020304" pitchFamily="18" charset="0"/>
                <a:cs typeface="Times New Roman" panose="02020603050405020304" pitchFamily="18" charset="0"/>
              </a:rPr>
              <a:t>adult</a:t>
            </a:r>
            <a:r>
              <a:rPr lang="fr-CH" sz="1800" dirty="0">
                <a:latin typeface="Times New Roman" panose="02020603050405020304" pitchFamily="18" charset="0"/>
                <a:cs typeface="Times New Roman" panose="02020603050405020304" pitchFamily="18" charset="0"/>
              </a:rPr>
              <a:t>)</a:t>
            </a:r>
          </a:p>
          <a:p>
            <a:pPr lvl="1"/>
            <a:endParaRPr lang="fr-CH" sz="1800" dirty="0">
              <a:latin typeface="Times New Roman" panose="02020603050405020304" pitchFamily="18" charset="0"/>
              <a:cs typeface="Times New Roman" panose="02020603050405020304" pitchFamily="18" charset="0"/>
            </a:endParaRPr>
          </a:p>
          <a:p>
            <a:r>
              <a:rPr lang="fr-CH" sz="1800" dirty="0" err="1">
                <a:latin typeface="Times New Roman" panose="02020603050405020304" pitchFamily="18" charset="0"/>
                <a:cs typeface="Times New Roman" panose="02020603050405020304" pitchFamily="18" charset="0"/>
              </a:rPr>
              <a:t>Often</a:t>
            </a:r>
            <a:r>
              <a:rPr lang="fr-CH" sz="1800" dirty="0">
                <a:latin typeface="Times New Roman" panose="02020603050405020304" pitchFamily="18" charset="0"/>
                <a:cs typeface="Times New Roman" panose="02020603050405020304" pitchFamily="18" charset="0"/>
              </a:rPr>
              <a:t>, </a:t>
            </a:r>
            <a:r>
              <a:rPr lang="fr-CH" sz="1800" dirty="0" err="1">
                <a:latin typeface="Times New Roman" panose="02020603050405020304" pitchFamily="18" charset="0"/>
                <a:cs typeface="Times New Roman" panose="02020603050405020304" pitchFamily="18" charset="0"/>
              </a:rPr>
              <a:t>however</a:t>
            </a:r>
            <a:r>
              <a:rPr lang="fr-CH" sz="1800" dirty="0">
                <a:latin typeface="Times New Roman" panose="02020603050405020304" pitchFamily="18" charset="0"/>
                <a:cs typeface="Times New Roman" panose="02020603050405020304" pitchFamily="18" charset="0"/>
              </a:rPr>
              <a:t>, </a:t>
            </a:r>
            <a:r>
              <a:rPr lang="fr-CH" sz="1800" dirty="0" err="1">
                <a:latin typeface="Times New Roman" panose="02020603050405020304" pitchFamily="18" charset="0"/>
                <a:cs typeface="Times New Roman" panose="02020603050405020304" pitchFamily="18" charset="0"/>
              </a:rPr>
              <a:t>it</a:t>
            </a:r>
            <a:r>
              <a:rPr lang="fr-CH" sz="1800" dirty="0">
                <a:latin typeface="Times New Roman" panose="02020603050405020304" pitchFamily="18" charset="0"/>
                <a:cs typeface="Times New Roman" panose="02020603050405020304" pitchFamily="18" charset="0"/>
              </a:rPr>
              <a:t> </a:t>
            </a:r>
            <a:r>
              <a:rPr lang="fr-CH" sz="1800" dirty="0" err="1">
                <a:latin typeface="Times New Roman" panose="02020603050405020304" pitchFamily="18" charset="0"/>
                <a:cs typeface="Times New Roman" panose="02020603050405020304" pitchFamily="18" charset="0"/>
              </a:rPr>
              <a:t>will</a:t>
            </a:r>
            <a:r>
              <a:rPr lang="fr-CH" sz="1800" dirty="0">
                <a:latin typeface="Times New Roman" panose="02020603050405020304" pitchFamily="18" charset="0"/>
                <a:cs typeface="Times New Roman" panose="02020603050405020304" pitchFamily="18" charset="0"/>
              </a:rPr>
              <a:t> not </a:t>
            </a:r>
            <a:r>
              <a:rPr lang="fr-CH" sz="1800" dirty="0" err="1">
                <a:latin typeface="Times New Roman" panose="02020603050405020304" pitchFamily="18" charset="0"/>
                <a:cs typeface="Times New Roman" panose="02020603050405020304" pitchFamily="18" charset="0"/>
              </a:rPr>
              <a:t>be</a:t>
            </a:r>
            <a:r>
              <a:rPr lang="fr-CH" sz="1800" dirty="0">
                <a:latin typeface="Times New Roman" panose="02020603050405020304" pitchFamily="18" charset="0"/>
                <a:cs typeface="Times New Roman" panose="02020603050405020304" pitchFamily="18" charset="0"/>
              </a:rPr>
              <a:t> </a:t>
            </a:r>
            <a:r>
              <a:rPr lang="fr-CH" sz="1800" dirty="0" err="1">
                <a:latin typeface="Times New Roman" panose="02020603050405020304" pitchFamily="18" charset="0"/>
                <a:cs typeface="Times New Roman" panose="02020603050405020304" pitchFamily="18" charset="0"/>
              </a:rPr>
              <a:t>clear</a:t>
            </a:r>
            <a:r>
              <a:rPr lang="fr-CH" sz="1800" dirty="0">
                <a:latin typeface="Times New Roman" panose="02020603050405020304" pitchFamily="18" charset="0"/>
                <a:cs typeface="Times New Roman" panose="02020603050405020304" pitchFamily="18" charset="0"/>
              </a:rPr>
              <a:t> </a:t>
            </a:r>
            <a:r>
              <a:rPr lang="fr-CH" sz="1800" dirty="0" err="1">
                <a:latin typeface="Times New Roman" panose="02020603050405020304" pitchFamily="18" charset="0"/>
                <a:cs typeface="Times New Roman" panose="02020603050405020304" pitchFamily="18" charset="0"/>
              </a:rPr>
              <a:t>where</a:t>
            </a:r>
            <a:r>
              <a:rPr lang="fr-CH" sz="1800" dirty="0">
                <a:latin typeface="Times New Roman" panose="02020603050405020304" pitchFamily="18" charset="0"/>
                <a:cs typeface="Times New Roman" panose="02020603050405020304" pitchFamily="18" charset="0"/>
              </a:rPr>
              <a:t> the </a:t>
            </a:r>
            <a:r>
              <a:rPr lang="fr-CH" sz="1800" dirty="0" err="1">
                <a:latin typeface="Times New Roman" panose="02020603050405020304" pitchFamily="18" charset="0"/>
                <a:cs typeface="Times New Roman" panose="02020603050405020304" pitchFamily="18" charset="0"/>
              </a:rPr>
              <a:t>knots</a:t>
            </a:r>
            <a:r>
              <a:rPr lang="fr-CH" sz="1800" dirty="0">
                <a:latin typeface="Times New Roman" panose="02020603050405020304" pitchFamily="18" charset="0"/>
                <a:cs typeface="Times New Roman" panose="02020603050405020304" pitchFamily="18" charset="0"/>
              </a:rPr>
              <a:t> </a:t>
            </a:r>
            <a:r>
              <a:rPr lang="fr-CH" sz="1800" dirty="0" err="1">
                <a:latin typeface="Times New Roman" panose="02020603050405020304" pitchFamily="18" charset="0"/>
                <a:cs typeface="Times New Roman" panose="02020603050405020304" pitchFamily="18" charset="0"/>
              </a:rPr>
              <a:t>should</a:t>
            </a:r>
            <a:r>
              <a:rPr lang="fr-CH" sz="1800" dirty="0">
                <a:latin typeface="Times New Roman" panose="02020603050405020304" pitchFamily="18" charset="0"/>
                <a:cs typeface="Times New Roman" panose="02020603050405020304" pitchFamily="18" charset="0"/>
              </a:rPr>
              <a:t> </a:t>
            </a:r>
            <a:r>
              <a:rPr lang="fr-CH" sz="1800" dirty="0" err="1">
                <a:latin typeface="Times New Roman" panose="02020603050405020304" pitchFamily="18" charset="0"/>
                <a:cs typeface="Times New Roman" panose="02020603050405020304" pitchFamily="18" charset="0"/>
              </a:rPr>
              <a:t>be</a:t>
            </a:r>
            <a:r>
              <a:rPr lang="fr-CH" sz="1800" dirty="0">
                <a:latin typeface="Times New Roman" panose="02020603050405020304" pitchFamily="18" charset="0"/>
                <a:cs typeface="Times New Roman" panose="02020603050405020304" pitchFamily="18" charset="0"/>
              </a:rPr>
              <a:t> </a:t>
            </a:r>
            <a:r>
              <a:rPr lang="fr-CH" sz="1800" dirty="0" err="1">
                <a:latin typeface="Times New Roman" panose="02020603050405020304" pitchFamily="18" charset="0"/>
                <a:cs typeface="Times New Roman" panose="02020603050405020304" pitchFamily="18" charset="0"/>
              </a:rPr>
              <a:t>placed</a:t>
            </a:r>
            <a:r>
              <a:rPr lang="fr-CH" sz="1800" dirty="0">
                <a:latin typeface="Times New Roman" panose="02020603050405020304" pitchFamily="18" charset="0"/>
                <a:cs typeface="Times New Roman" panose="02020603050405020304" pitchFamily="18" charset="0"/>
              </a:rPr>
              <a:t>. In </a:t>
            </a:r>
            <a:r>
              <a:rPr lang="fr-CH" sz="1800" dirty="0" err="1">
                <a:latin typeface="Times New Roman" panose="02020603050405020304" pitchFamily="18" charset="0"/>
                <a:cs typeface="Times New Roman" panose="02020603050405020304" pitchFamily="18" charset="0"/>
              </a:rPr>
              <a:t>this</a:t>
            </a:r>
            <a:r>
              <a:rPr lang="fr-CH" sz="1800" dirty="0">
                <a:latin typeface="Times New Roman" panose="02020603050405020304" pitchFamily="18" charset="0"/>
                <a:cs typeface="Times New Roman" panose="02020603050405020304" pitchFamily="18" charset="0"/>
              </a:rPr>
              <a:t> case, </a:t>
            </a:r>
            <a:r>
              <a:rPr lang="fr-CH" sz="1800" dirty="0" err="1">
                <a:latin typeface="Times New Roman" panose="02020603050405020304" pitchFamily="18" charset="0"/>
                <a:cs typeface="Times New Roman" panose="02020603050405020304" pitchFamily="18" charset="0"/>
              </a:rPr>
              <a:t>we</a:t>
            </a:r>
            <a:r>
              <a:rPr lang="fr-CH" sz="1800" dirty="0">
                <a:latin typeface="Times New Roman" panose="02020603050405020304" pitchFamily="18" charset="0"/>
                <a:cs typeface="Times New Roman" panose="02020603050405020304" pitchFamily="18" charset="0"/>
              </a:rPr>
              <a:t> </a:t>
            </a:r>
            <a:r>
              <a:rPr lang="fr-CH" sz="1800" dirty="0" err="1">
                <a:latin typeface="Times New Roman" panose="02020603050405020304" pitchFamily="18" charset="0"/>
                <a:cs typeface="Times New Roman" panose="02020603050405020304" pitchFamily="18" charset="0"/>
              </a:rPr>
              <a:t>should</a:t>
            </a:r>
            <a:r>
              <a:rPr lang="fr-CH" sz="1800" dirty="0">
                <a:latin typeface="Times New Roman" panose="02020603050405020304" pitchFamily="18" charset="0"/>
                <a:cs typeface="Times New Roman" panose="02020603050405020304" pitchFamily="18" charset="0"/>
              </a:rPr>
              <a:t> </a:t>
            </a:r>
            <a:r>
              <a:rPr lang="fr-CH" sz="1800" dirty="0" err="1">
                <a:latin typeface="Times New Roman" panose="02020603050405020304" pitchFamily="18" charset="0"/>
                <a:cs typeface="Times New Roman" panose="02020603050405020304" pitchFamily="18" charset="0"/>
              </a:rPr>
              <a:t>consider</a:t>
            </a:r>
            <a:r>
              <a:rPr lang="fr-CH" sz="1800" dirty="0">
                <a:latin typeface="Times New Roman" panose="02020603050405020304" pitchFamily="18" charset="0"/>
                <a:cs typeface="Times New Roman" panose="02020603050405020304" pitchFamily="18" charset="0"/>
              </a:rPr>
              <a:t> a data-</a:t>
            </a:r>
            <a:r>
              <a:rPr lang="fr-CH" sz="1800" dirty="0" err="1">
                <a:latin typeface="Times New Roman" panose="02020603050405020304" pitchFamily="18" charset="0"/>
                <a:cs typeface="Times New Roman" panose="02020603050405020304" pitchFamily="18" charset="0"/>
              </a:rPr>
              <a:t>driven</a:t>
            </a:r>
            <a:r>
              <a:rPr lang="fr-CH" sz="1800" dirty="0">
                <a:latin typeface="Times New Roman" panose="02020603050405020304" pitchFamily="18" charset="0"/>
                <a:cs typeface="Times New Roman" panose="02020603050405020304" pitchFamily="18" charset="0"/>
              </a:rPr>
              <a:t> </a:t>
            </a:r>
            <a:r>
              <a:rPr lang="fr-CH" sz="1800" dirty="0" err="1">
                <a:latin typeface="Times New Roman" panose="02020603050405020304" pitchFamily="18" charset="0"/>
                <a:cs typeface="Times New Roman" panose="02020603050405020304" pitchFamily="18" charset="0"/>
              </a:rPr>
              <a:t>selection</a:t>
            </a:r>
            <a:r>
              <a:rPr lang="fr-CH" sz="1800" dirty="0">
                <a:latin typeface="Times New Roman" panose="02020603050405020304" pitchFamily="18" charset="0"/>
                <a:cs typeface="Times New Roman" panose="02020603050405020304" pitchFamily="18" charset="0"/>
              </a:rPr>
              <a:t> of </a:t>
            </a:r>
            <a:r>
              <a:rPr lang="fr-CH" sz="1800" dirty="0" err="1">
                <a:latin typeface="Times New Roman" panose="02020603050405020304" pitchFamily="18" charset="0"/>
                <a:cs typeface="Times New Roman" panose="02020603050405020304" pitchFamily="18" charset="0"/>
              </a:rPr>
              <a:t>knots</a:t>
            </a:r>
            <a:r>
              <a:rPr lang="fr-CH" sz="1800" dirty="0">
                <a:latin typeface="Times New Roman" panose="02020603050405020304" pitchFamily="18" charset="0"/>
                <a:cs typeface="Times New Roman" panose="02020603050405020304" pitchFamily="18" charset="0"/>
              </a:rPr>
              <a:t>. This </a:t>
            </a:r>
            <a:r>
              <a:rPr lang="fr-CH" sz="1800" dirty="0" err="1">
                <a:latin typeface="Times New Roman" panose="02020603050405020304" pitchFamily="18" charset="0"/>
                <a:cs typeface="Times New Roman" panose="02020603050405020304" pitchFamily="18" charset="0"/>
              </a:rPr>
              <a:t>is</a:t>
            </a:r>
            <a:r>
              <a:rPr lang="fr-CH" sz="1800" dirty="0">
                <a:latin typeface="Times New Roman" panose="02020603050405020304" pitchFamily="18" charset="0"/>
                <a:cs typeface="Times New Roman" panose="02020603050405020304" pitchFamily="18" charset="0"/>
              </a:rPr>
              <a:t> the </a:t>
            </a:r>
            <a:r>
              <a:rPr lang="fr-CH" sz="1800" dirty="0" err="1">
                <a:latin typeface="Times New Roman" panose="02020603050405020304" pitchFamily="18" charset="0"/>
                <a:cs typeface="Times New Roman" panose="02020603050405020304" pitchFamily="18" charset="0"/>
              </a:rPr>
              <a:t>primary</a:t>
            </a:r>
            <a:r>
              <a:rPr lang="fr-CH" sz="1800" dirty="0">
                <a:latin typeface="Times New Roman" panose="02020603050405020304" pitchFamily="18" charset="0"/>
                <a:cs typeface="Times New Roman" panose="02020603050405020304" pitchFamily="18" charset="0"/>
              </a:rPr>
              <a:t> </a:t>
            </a:r>
            <a:r>
              <a:rPr lang="fr-CH" sz="1800" dirty="0" err="1">
                <a:latin typeface="Times New Roman" panose="02020603050405020304" pitchFamily="18" charset="0"/>
                <a:cs typeface="Times New Roman" panose="02020603050405020304" pitchFamily="18" charset="0"/>
              </a:rPr>
              <a:t>purpose</a:t>
            </a:r>
            <a:r>
              <a:rPr lang="fr-CH" sz="1800" dirty="0">
                <a:latin typeface="Times New Roman" panose="02020603050405020304" pitchFamily="18" charset="0"/>
                <a:cs typeface="Times New Roman" panose="02020603050405020304" pitchFamily="18" charset="0"/>
              </a:rPr>
              <a:t> of </a:t>
            </a:r>
            <a:r>
              <a:rPr lang="fr-CH" sz="1800" dirty="0" err="1">
                <a:solidFill>
                  <a:srgbClr val="0070C0"/>
                </a:solidFill>
                <a:latin typeface="Times New Roman" panose="02020603050405020304" pitchFamily="18" charset="0"/>
                <a:cs typeface="Times New Roman" panose="02020603050405020304" pitchFamily="18" charset="0"/>
              </a:rPr>
              <a:t>multivariate</a:t>
            </a:r>
            <a:r>
              <a:rPr lang="fr-CH" sz="1800" dirty="0">
                <a:solidFill>
                  <a:srgbClr val="0070C0"/>
                </a:solidFill>
                <a:latin typeface="Times New Roman" panose="02020603050405020304" pitchFamily="18" charset="0"/>
                <a:cs typeface="Times New Roman" panose="02020603050405020304" pitchFamily="18" charset="0"/>
              </a:rPr>
              <a:t> adaptive </a:t>
            </a:r>
            <a:r>
              <a:rPr lang="fr-CH" sz="1800" dirty="0" err="1">
                <a:solidFill>
                  <a:srgbClr val="0070C0"/>
                </a:solidFill>
                <a:latin typeface="Times New Roman" panose="02020603050405020304" pitchFamily="18" charset="0"/>
                <a:cs typeface="Times New Roman" panose="02020603050405020304" pitchFamily="18" charset="0"/>
              </a:rPr>
              <a:t>regression</a:t>
            </a:r>
            <a:r>
              <a:rPr lang="fr-CH" sz="1800" dirty="0">
                <a:solidFill>
                  <a:srgbClr val="0070C0"/>
                </a:solidFill>
                <a:latin typeface="Times New Roman" panose="02020603050405020304" pitchFamily="18" charset="0"/>
                <a:cs typeface="Times New Roman" panose="02020603050405020304" pitchFamily="18" charset="0"/>
              </a:rPr>
              <a:t> </a:t>
            </a:r>
            <a:r>
              <a:rPr lang="fr-CH" sz="1800" dirty="0" err="1">
                <a:solidFill>
                  <a:srgbClr val="0070C0"/>
                </a:solidFill>
                <a:latin typeface="Times New Roman" panose="02020603050405020304" pitchFamily="18" charset="0"/>
                <a:cs typeface="Times New Roman" panose="02020603050405020304" pitchFamily="18" charset="0"/>
              </a:rPr>
              <a:t>splines</a:t>
            </a:r>
            <a:r>
              <a:rPr lang="fr-CH" sz="1800" dirty="0">
                <a:solidFill>
                  <a:srgbClr val="0070C0"/>
                </a:solidFill>
                <a:latin typeface="Times New Roman" panose="02020603050405020304" pitchFamily="18" charset="0"/>
                <a:cs typeface="Times New Roman" panose="02020603050405020304" pitchFamily="18" charset="0"/>
              </a:rPr>
              <a:t> </a:t>
            </a:r>
            <a:r>
              <a:rPr lang="fr-CH" sz="1800" dirty="0">
                <a:latin typeface="Times New Roman" panose="02020603050405020304" pitchFamily="18" charset="0"/>
                <a:cs typeface="Times New Roman" panose="02020603050405020304" pitchFamily="18" charset="0"/>
              </a:rPr>
              <a:t>(MARS; Friedman, 1991)…</a:t>
            </a:r>
          </a:p>
          <a:p>
            <a:pPr lvl="1"/>
            <a:endParaRPr lang="fr-CH" sz="1400" dirty="0">
              <a:latin typeface="Times New Roman" panose="02020603050405020304" pitchFamily="18" charset="0"/>
              <a:cs typeface="Times New Roman" panose="02020603050405020304" pitchFamily="18" charset="0"/>
            </a:endParaRPr>
          </a:p>
          <a:p>
            <a:endParaRPr lang="fr-CH" sz="1800" dirty="0">
              <a:latin typeface="Times New Roman" panose="02020603050405020304" pitchFamily="18" charset="0"/>
              <a:cs typeface="Times New Roman" panose="02020603050405020304" pitchFamily="18" charset="0"/>
            </a:endParaRPr>
          </a:p>
          <a:p>
            <a:endParaRPr lang="fr-CH" sz="1800" dirty="0">
              <a:latin typeface="Times New Roman" panose="02020603050405020304" pitchFamily="18" charset="0"/>
              <a:cs typeface="Times New Roman" panose="02020603050405020304" pitchFamily="18" charset="0"/>
            </a:endParaRPr>
          </a:p>
          <a:p>
            <a:endParaRPr lang="fr-CH" sz="1800" dirty="0">
              <a:latin typeface="Times New Roman" panose="02020603050405020304" pitchFamily="18" charset="0"/>
              <a:cs typeface="Times New Roman" panose="02020603050405020304" pitchFamily="18" charset="0"/>
            </a:endParaRPr>
          </a:p>
        </p:txBody>
      </p:sp>
      <p:sp>
        <p:nvSpPr>
          <p:cNvPr id="4" name="TextBox 3"/>
          <p:cNvSpPr txBox="1"/>
          <p:nvPr/>
        </p:nvSpPr>
        <p:spPr>
          <a:xfrm>
            <a:off x="426129" y="188640"/>
            <a:ext cx="8178319" cy="584775"/>
          </a:xfrm>
          <a:prstGeom prst="rect">
            <a:avLst/>
          </a:prstGeom>
          <a:noFill/>
        </p:spPr>
        <p:txBody>
          <a:bodyPr wrap="square" rtlCol="0">
            <a:spAutoFit/>
          </a:bodyPr>
          <a:lstStyle/>
          <a:p>
            <a:r>
              <a:rPr lang="fr-CH" sz="3200">
                <a:solidFill>
                  <a:schemeClr val="tx2">
                    <a:lumMod val="75000"/>
                  </a:schemeClr>
                </a:solidFill>
                <a:latin typeface="Tw Cen MT" panose="020B0602020104020603" pitchFamily="34" charset="0"/>
              </a:rPr>
              <a:t>The problem of selecting knot points…</a:t>
            </a:r>
            <a:endParaRPr lang="en-GB" sz="3200">
              <a:solidFill>
                <a:schemeClr val="tx2">
                  <a:lumMod val="75000"/>
                </a:schemeClr>
              </a:solidFill>
              <a:latin typeface="Tw Cen MT" panose="020B0602020104020603" pitchFamily="34" charset="0"/>
            </a:endParaRPr>
          </a:p>
        </p:txBody>
      </p:sp>
      <p:cxnSp>
        <p:nvCxnSpPr>
          <p:cNvPr id="5" name="Straight Connector 4"/>
          <p:cNvCxnSpPr/>
          <p:nvPr/>
        </p:nvCxnSpPr>
        <p:spPr>
          <a:xfrm>
            <a:off x="395536" y="908720"/>
            <a:ext cx="8280920" cy="0"/>
          </a:xfrm>
          <a:prstGeom prst="line">
            <a:avLst/>
          </a:prstGeom>
          <a:ln w="28575">
            <a:solidFill>
              <a:schemeClr val="bg2">
                <a:lumMod val="25000"/>
              </a:schemeClr>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6245696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59532" y="3121804"/>
            <a:ext cx="8424936" cy="584775"/>
          </a:xfrm>
          <a:prstGeom prst="rect">
            <a:avLst/>
          </a:prstGeom>
          <a:noFill/>
        </p:spPr>
        <p:txBody>
          <a:bodyPr wrap="square" rtlCol="0">
            <a:spAutoFit/>
          </a:bodyPr>
          <a:lstStyle/>
          <a:p>
            <a:pPr algn="ctr"/>
            <a:r>
              <a:rPr lang="fr-CH" sz="3200" b="1" dirty="0">
                <a:solidFill>
                  <a:schemeClr val="tx2">
                    <a:lumMod val="75000"/>
                  </a:schemeClr>
                </a:solidFill>
                <a:latin typeface="Tw Cen MT" panose="020B0602020104020603" pitchFamily="34" charset="0"/>
              </a:rPr>
              <a:t>7. </a:t>
            </a:r>
            <a:r>
              <a:rPr lang="fr-CH" sz="3200" b="1" dirty="0" err="1">
                <a:solidFill>
                  <a:schemeClr val="tx2">
                    <a:lumMod val="75000"/>
                  </a:schemeClr>
                </a:solidFill>
                <a:latin typeface="Tw Cen MT" panose="020B0602020104020603" pitchFamily="34" charset="0"/>
              </a:rPr>
              <a:t>Multivariate</a:t>
            </a:r>
            <a:r>
              <a:rPr lang="fr-CH" sz="3200" b="1" dirty="0">
                <a:solidFill>
                  <a:schemeClr val="tx2">
                    <a:lumMod val="75000"/>
                  </a:schemeClr>
                </a:solidFill>
                <a:latin typeface="Tw Cen MT" panose="020B0602020104020603" pitchFamily="34" charset="0"/>
              </a:rPr>
              <a:t> Adaptive </a:t>
            </a:r>
            <a:r>
              <a:rPr lang="fr-CH" sz="3200" b="1" dirty="0" err="1">
                <a:solidFill>
                  <a:schemeClr val="tx2">
                    <a:lumMod val="75000"/>
                  </a:schemeClr>
                </a:solidFill>
                <a:latin typeface="Tw Cen MT" panose="020B0602020104020603" pitchFamily="34" charset="0"/>
              </a:rPr>
              <a:t>Regression</a:t>
            </a:r>
            <a:r>
              <a:rPr lang="fr-CH" sz="3200" b="1" dirty="0">
                <a:solidFill>
                  <a:schemeClr val="tx2">
                    <a:lumMod val="75000"/>
                  </a:schemeClr>
                </a:solidFill>
                <a:latin typeface="Tw Cen MT" panose="020B0602020104020603" pitchFamily="34" charset="0"/>
              </a:rPr>
              <a:t> </a:t>
            </a:r>
            <a:r>
              <a:rPr lang="fr-CH" sz="3200" b="1" dirty="0" err="1">
                <a:solidFill>
                  <a:schemeClr val="tx2">
                    <a:lumMod val="75000"/>
                  </a:schemeClr>
                </a:solidFill>
                <a:latin typeface="Tw Cen MT" panose="020B0602020104020603" pitchFamily="34" charset="0"/>
              </a:rPr>
              <a:t>Splines</a:t>
            </a:r>
            <a:endParaRPr lang="en-GB" sz="3200" b="1" dirty="0">
              <a:solidFill>
                <a:schemeClr val="tx2">
                  <a:lumMod val="75000"/>
                </a:schemeClr>
              </a:solidFill>
              <a:latin typeface="Tw Cen MT" panose="020B0602020104020603" pitchFamily="34" charset="0"/>
            </a:endParaRPr>
          </a:p>
        </p:txBody>
      </p:sp>
      <p:cxnSp>
        <p:nvCxnSpPr>
          <p:cNvPr id="6" name="Straight Connector 5"/>
          <p:cNvCxnSpPr/>
          <p:nvPr/>
        </p:nvCxnSpPr>
        <p:spPr>
          <a:xfrm>
            <a:off x="868999" y="2924944"/>
            <a:ext cx="7560840" cy="0"/>
          </a:xfrm>
          <a:prstGeom prst="line">
            <a:avLst/>
          </a:prstGeom>
          <a:ln w="28575">
            <a:solidFill>
              <a:schemeClr val="bg2">
                <a:lumMod val="2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868999" y="3861048"/>
            <a:ext cx="7560840" cy="0"/>
          </a:xfrm>
          <a:prstGeom prst="line">
            <a:avLst/>
          </a:prstGeom>
          <a:ln w="28575">
            <a:solidFill>
              <a:schemeClr val="bg2">
                <a:lumMod val="25000"/>
              </a:schemeClr>
            </a:solidFill>
            <a:prstDash val="sysDot"/>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606FCA30-61A4-43A1-9C6C-90745B0240FD}"/>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261711" y="5733256"/>
            <a:ext cx="535038" cy="808977"/>
          </a:xfrm>
          <a:prstGeom prst="rect">
            <a:avLst/>
          </a:prstGeom>
          <a:effectLst>
            <a:outerShdw blurRad="63500" sx="102000" sy="102000" algn="ctr" rotWithShape="0">
              <a:prstClr val="black">
                <a:alpha val="40000"/>
              </a:prstClr>
            </a:outerShdw>
          </a:effectLst>
        </p:spPr>
      </p:pic>
      <p:sp>
        <p:nvSpPr>
          <p:cNvPr id="2" name="TextBox 1">
            <a:extLst>
              <a:ext uri="{FF2B5EF4-FFF2-40B4-BE49-F238E27FC236}">
                <a16:creationId xmlns:a16="http://schemas.microsoft.com/office/drawing/2014/main" id="{BDE9E40B-D408-4026-99DB-98875522F5AA}"/>
              </a:ext>
            </a:extLst>
          </p:cNvPr>
          <p:cNvSpPr txBox="1"/>
          <p:nvPr/>
        </p:nvSpPr>
        <p:spPr>
          <a:xfrm>
            <a:off x="5569477" y="6262879"/>
            <a:ext cx="2624501" cy="307777"/>
          </a:xfrm>
          <a:prstGeom prst="rect">
            <a:avLst/>
          </a:prstGeom>
          <a:noFill/>
        </p:spPr>
        <p:txBody>
          <a:bodyPr wrap="none" rtlCol="0">
            <a:spAutoFit/>
          </a:bodyPr>
          <a:lstStyle/>
          <a:p>
            <a:r>
              <a:rPr lang="en-GB" sz="1400" dirty="0">
                <a:latin typeface="Calibri Light" panose="020F0302020204030204" pitchFamily="34" charset="0"/>
                <a:cs typeface="Calibri Light" panose="020F0302020204030204" pitchFamily="34" charset="0"/>
              </a:rPr>
              <a:t>(</a:t>
            </a:r>
            <a:r>
              <a:rPr lang="en-GB" sz="1400" dirty="0" err="1">
                <a:latin typeface="Calibri Light" panose="020F0302020204030204" pitchFamily="34" charset="0"/>
                <a:cs typeface="Calibri Light" panose="020F0302020204030204" pitchFamily="34" charset="0"/>
              </a:rPr>
              <a:t>Tibshirani</a:t>
            </a:r>
            <a:r>
              <a:rPr lang="en-GB" sz="1400" dirty="0">
                <a:latin typeface="Calibri Light" panose="020F0302020204030204" pitchFamily="34" charset="0"/>
                <a:cs typeface="Calibri Light" panose="020F0302020204030204" pitchFamily="34" charset="0"/>
              </a:rPr>
              <a:t> et al., 2009; Chapter 9)</a:t>
            </a:r>
          </a:p>
        </p:txBody>
      </p:sp>
    </p:spTree>
    <p:extLst>
      <p:ext uri="{BB962C8B-B14F-4D97-AF65-F5344CB8AC3E}">
        <p14:creationId xmlns:p14="http://schemas.microsoft.com/office/powerpoint/2010/main" val="155243357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00200"/>
            <a:ext cx="8229600" cy="4925144"/>
          </a:xfrm>
        </p:spPr>
        <p:txBody>
          <a:bodyPr>
            <a:normAutofit/>
          </a:bodyPr>
          <a:lstStyle/>
          <a:p>
            <a:r>
              <a:rPr lang="fr-CH" sz="1800">
                <a:latin typeface="Times New Roman" panose="02020603050405020304" pitchFamily="18" charset="0"/>
                <a:cs typeface="Times New Roman" panose="02020603050405020304" pitchFamily="18" charset="0"/>
              </a:rPr>
              <a:t>MARS models a dependent variable (Y), given one or more independent variables (X’s), just as linear regression. In addition, it </a:t>
            </a:r>
            <a:r>
              <a:rPr lang="fr-CH" sz="1800">
                <a:solidFill>
                  <a:srgbClr val="0070C0"/>
                </a:solidFill>
                <a:latin typeface="Times New Roman" panose="02020603050405020304" pitchFamily="18" charset="0"/>
                <a:cs typeface="Times New Roman" panose="02020603050405020304" pitchFamily="18" charset="0"/>
              </a:rPr>
              <a:t>automatically adds meaningful main effects, interactions, and hinge transformations</a:t>
            </a:r>
            <a:r>
              <a:rPr lang="fr-CH" sz="1800">
                <a:latin typeface="Times New Roman" panose="02020603050405020304" pitchFamily="18" charset="0"/>
                <a:cs typeface="Times New Roman" panose="02020603050405020304" pitchFamily="18" charset="0"/>
              </a:rPr>
              <a:t> to the model.</a:t>
            </a:r>
          </a:p>
          <a:p>
            <a:endParaRPr lang="fr-CH" sz="1800">
              <a:latin typeface="Times New Roman" panose="02020603050405020304" pitchFamily="18" charset="0"/>
              <a:cs typeface="Times New Roman" panose="02020603050405020304" pitchFamily="18" charset="0"/>
            </a:endParaRPr>
          </a:p>
          <a:p>
            <a:r>
              <a:rPr lang="fr-CH" sz="1800">
                <a:latin typeface="Times New Roman" panose="02020603050405020304" pitchFamily="18" charset="0"/>
                <a:cs typeface="Times New Roman" panose="02020603050405020304" pitchFamily="18" charset="0"/>
              </a:rPr>
              <a:t>This MARS achieves with a </a:t>
            </a:r>
            <a:r>
              <a:rPr lang="fr-CH" sz="1800">
                <a:solidFill>
                  <a:srgbClr val="0070C0"/>
                </a:solidFill>
                <a:latin typeface="Times New Roman" panose="02020603050405020304" pitchFamily="18" charset="0"/>
                <a:cs typeface="Times New Roman" panose="02020603050405020304" pitchFamily="18" charset="0"/>
              </a:rPr>
              <a:t>stepwise selection </a:t>
            </a:r>
            <a:r>
              <a:rPr lang="fr-CH" sz="1800">
                <a:latin typeface="Times New Roman" panose="02020603050405020304" pitchFamily="18" charset="0"/>
                <a:cs typeface="Times New Roman" panose="02020603050405020304" pitchFamily="18" charset="0"/>
              </a:rPr>
              <a:t>procedure that selects:</a:t>
            </a:r>
          </a:p>
          <a:p>
            <a:endParaRPr lang="fr-CH" sz="1800">
              <a:latin typeface="Times New Roman" panose="02020603050405020304" pitchFamily="18" charset="0"/>
              <a:cs typeface="Times New Roman" panose="02020603050405020304" pitchFamily="18" charset="0"/>
            </a:endParaRPr>
          </a:p>
          <a:p>
            <a:pPr marL="800100" lvl="1" indent="-342900">
              <a:buFont typeface="+mj-lt"/>
              <a:buAutoNum type="arabicPeriod"/>
            </a:pPr>
            <a:r>
              <a:rPr lang="fr-CH" sz="1600">
                <a:solidFill>
                  <a:schemeClr val="accent2">
                    <a:lumMod val="75000"/>
                  </a:schemeClr>
                </a:solidFill>
                <a:latin typeface="Times New Roman" panose="02020603050405020304" pitchFamily="18" charset="0"/>
                <a:cs typeface="Times New Roman" panose="02020603050405020304" pitchFamily="18" charset="0"/>
              </a:rPr>
              <a:t>Relevant predictor variables</a:t>
            </a:r>
          </a:p>
          <a:p>
            <a:pPr marL="800100" lvl="1" indent="-342900">
              <a:buFont typeface="+mj-lt"/>
              <a:buAutoNum type="arabicPeriod"/>
            </a:pPr>
            <a:r>
              <a:rPr lang="fr-CH" sz="1600">
                <a:solidFill>
                  <a:schemeClr val="accent2">
                    <a:lumMod val="75000"/>
                  </a:schemeClr>
                </a:solidFill>
                <a:latin typeface="Times New Roman" panose="02020603050405020304" pitchFamily="18" charset="0"/>
                <a:cs typeface="Times New Roman" panose="02020603050405020304" pitchFamily="18" charset="0"/>
              </a:rPr>
              <a:t>The optimal number of knot points per predictor</a:t>
            </a:r>
          </a:p>
          <a:p>
            <a:pPr marL="800100" lvl="1" indent="-342900">
              <a:buFont typeface="+mj-lt"/>
              <a:buAutoNum type="arabicPeriod"/>
            </a:pPr>
            <a:r>
              <a:rPr lang="fr-CH" sz="1600">
                <a:solidFill>
                  <a:schemeClr val="accent2">
                    <a:lumMod val="75000"/>
                  </a:schemeClr>
                </a:solidFill>
                <a:latin typeface="Times New Roman" panose="02020603050405020304" pitchFamily="18" charset="0"/>
                <a:cs typeface="Times New Roman" panose="02020603050405020304" pitchFamily="18" charset="0"/>
              </a:rPr>
              <a:t>The optimal values for the knot points pre predictor</a:t>
            </a:r>
          </a:p>
          <a:p>
            <a:pPr marL="800100" lvl="1" indent="-342900">
              <a:buFont typeface="+mj-lt"/>
              <a:buAutoNum type="arabicPeriod"/>
            </a:pPr>
            <a:r>
              <a:rPr lang="fr-CH" sz="1600">
                <a:solidFill>
                  <a:schemeClr val="accent2">
                    <a:lumMod val="75000"/>
                  </a:schemeClr>
                </a:solidFill>
                <a:latin typeface="Times New Roman" panose="02020603050405020304" pitchFamily="18" charset="0"/>
                <a:cs typeface="Times New Roman" panose="02020603050405020304" pitchFamily="18" charset="0"/>
              </a:rPr>
              <a:t>Interactions between predictors up to a specified degree</a:t>
            </a:r>
          </a:p>
          <a:p>
            <a:pPr lvl="1"/>
            <a:endParaRPr lang="fr-CH" sz="1600">
              <a:latin typeface="Times New Roman" panose="02020603050405020304" pitchFamily="18" charset="0"/>
              <a:cs typeface="Times New Roman" panose="02020603050405020304" pitchFamily="18" charset="0"/>
            </a:endParaRPr>
          </a:p>
          <a:p>
            <a:r>
              <a:rPr lang="fr-CH" sz="1800">
                <a:latin typeface="Times New Roman" panose="02020603050405020304" pitchFamily="18" charset="0"/>
                <a:cs typeface="Times New Roman" panose="02020603050405020304" pitchFamily="18" charset="0"/>
              </a:rPr>
              <a:t>These elements are added or removed only when they reduce the model’s generalized cross-validation error (GCVE), which is a penalized measure of model error similar to AIC and BIC.</a:t>
            </a:r>
            <a:endParaRPr lang="fr-CH" sz="1400">
              <a:latin typeface="Times New Roman" panose="02020603050405020304" pitchFamily="18" charset="0"/>
              <a:cs typeface="Times New Roman" panose="02020603050405020304" pitchFamily="18" charset="0"/>
            </a:endParaRPr>
          </a:p>
          <a:p>
            <a:pPr lvl="1"/>
            <a:endParaRPr lang="fr-CH" sz="1400">
              <a:latin typeface="Times New Roman" panose="02020603050405020304" pitchFamily="18" charset="0"/>
              <a:cs typeface="Times New Roman" panose="02020603050405020304" pitchFamily="18" charset="0"/>
            </a:endParaRPr>
          </a:p>
          <a:p>
            <a:endParaRPr lang="fr-CH" sz="1800">
              <a:latin typeface="Times New Roman" panose="02020603050405020304" pitchFamily="18" charset="0"/>
              <a:cs typeface="Times New Roman" panose="02020603050405020304" pitchFamily="18" charset="0"/>
            </a:endParaRPr>
          </a:p>
          <a:p>
            <a:endParaRPr lang="fr-CH" sz="1800">
              <a:latin typeface="Times New Roman" panose="02020603050405020304" pitchFamily="18" charset="0"/>
              <a:cs typeface="Times New Roman" panose="02020603050405020304" pitchFamily="18" charset="0"/>
            </a:endParaRPr>
          </a:p>
          <a:p>
            <a:endParaRPr lang="fr-CH" sz="1800">
              <a:latin typeface="Times New Roman" panose="02020603050405020304" pitchFamily="18" charset="0"/>
              <a:cs typeface="Times New Roman" panose="02020603050405020304" pitchFamily="18" charset="0"/>
            </a:endParaRPr>
          </a:p>
        </p:txBody>
      </p:sp>
      <p:sp>
        <p:nvSpPr>
          <p:cNvPr id="4" name="TextBox 3"/>
          <p:cNvSpPr txBox="1"/>
          <p:nvPr/>
        </p:nvSpPr>
        <p:spPr>
          <a:xfrm>
            <a:off x="426129" y="188640"/>
            <a:ext cx="8178319" cy="584775"/>
          </a:xfrm>
          <a:prstGeom prst="rect">
            <a:avLst/>
          </a:prstGeom>
          <a:noFill/>
        </p:spPr>
        <p:txBody>
          <a:bodyPr wrap="square" rtlCol="0">
            <a:spAutoFit/>
          </a:bodyPr>
          <a:lstStyle/>
          <a:p>
            <a:r>
              <a:rPr lang="fr-CH" sz="3200">
                <a:solidFill>
                  <a:schemeClr val="tx2">
                    <a:lumMod val="75000"/>
                  </a:schemeClr>
                </a:solidFill>
                <a:latin typeface="Tw Cen MT" panose="020B0602020104020603" pitchFamily="34" charset="0"/>
              </a:rPr>
              <a:t>Multivariate adaptive regression splines</a:t>
            </a:r>
            <a:endParaRPr lang="en-GB" sz="3200">
              <a:solidFill>
                <a:schemeClr val="tx2">
                  <a:lumMod val="75000"/>
                </a:schemeClr>
              </a:solidFill>
              <a:latin typeface="Tw Cen MT" panose="020B0602020104020603" pitchFamily="34" charset="0"/>
            </a:endParaRPr>
          </a:p>
        </p:txBody>
      </p:sp>
      <p:cxnSp>
        <p:nvCxnSpPr>
          <p:cNvPr id="5" name="Straight Connector 4"/>
          <p:cNvCxnSpPr/>
          <p:nvPr/>
        </p:nvCxnSpPr>
        <p:spPr>
          <a:xfrm>
            <a:off x="395536" y="908720"/>
            <a:ext cx="8280920" cy="0"/>
          </a:xfrm>
          <a:prstGeom prst="line">
            <a:avLst/>
          </a:prstGeom>
          <a:ln w="28575">
            <a:solidFill>
              <a:schemeClr val="bg2">
                <a:lumMod val="25000"/>
              </a:schemeClr>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393286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00200"/>
            <a:ext cx="8229600" cy="5069160"/>
          </a:xfrm>
        </p:spPr>
        <p:txBody>
          <a:bodyPr>
            <a:normAutofit/>
          </a:bodyPr>
          <a:lstStyle/>
          <a:p>
            <a:r>
              <a:rPr lang="en-GB" sz="1800">
                <a:latin typeface="Times New Roman" panose="02020603050405020304" pitchFamily="18" charset="0"/>
                <a:cs typeface="Times New Roman" panose="02020603050405020304" pitchFamily="18" charset="0"/>
              </a:rPr>
              <a:t>For the curvilinear data, fitting a MARS model is straightforward:</a:t>
            </a:r>
          </a:p>
          <a:p>
            <a:pPr marL="0" indent="0">
              <a:buNone/>
            </a:pPr>
            <a:endParaRPr lang="en-GB" sz="1800">
              <a:latin typeface="Times New Roman" panose="02020603050405020304" pitchFamily="18" charset="0"/>
              <a:cs typeface="Times New Roman" panose="02020603050405020304" pitchFamily="18" charset="0"/>
            </a:endParaRPr>
          </a:p>
          <a:p>
            <a:pPr marL="0" indent="0">
              <a:buNone/>
            </a:pPr>
            <a:r>
              <a:rPr lang="en-GB" sz="1400">
                <a:latin typeface="Courier New" panose="02070309020205020404" pitchFamily="49" charset="0"/>
                <a:cs typeface="Courier New" panose="02070309020205020404" pitchFamily="49" charset="0"/>
              </a:rPr>
              <a:t>	library(earth)</a:t>
            </a:r>
          </a:p>
          <a:p>
            <a:pPr marL="0" indent="0">
              <a:buNone/>
            </a:pPr>
            <a:r>
              <a:rPr lang="en-GB" sz="1400">
                <a:latin typeface="Courier New" panose="02070309020205020404" pitchFamily="49" charset="0"/>
                <a:cs typeface="Courier New" panose="02070309020205020404" pitchFamily="49" charset="0"/>
              </a:rPr>
              <a:t>	mars &lt;- earth(y~x)</a:t>
            </a:r>
          </a:p>
          <a:p>
            <a:pPr marL="0" indent="0">
              <a:buNone/>
            </a:pPr>
            <a:endParaRPr lang="en-GB" sz="1800">
              <a:latin typeface="Times New Roman" panose="02020603050405020304" pitchFamily="18" charset="0"/>
              <a:cs typeface="Times New Roman" panose="02020603050405020304" pitchFamily="18" charset="0"/>
            </a:endParaRPr>
          </a:p>
          <a:p>
            <a:r>
              <a:rPr lang="en-GB" sz="1800">
                <a:latin typeface="Times New Roman" panose="02020603050405020304" pitchFamily="18" charset="0"/>
                <a:cs typeface="Times New Roman" panose="02020603050405020304" pitchFamily="18" charset="0"/>
              </a:rPr>
              <a:t>Unfortunately, </a:t>
            </a:r>
            <a:r>
              <a:rPr lang="en-GB" sz="1800">
                <a:latin typeface="Courier New" panose="02070309020205020404" pitchFamily="49" charset="0"/>
                <a:cs typeface="Courier New" panose="02070309020205020404" pitchFamily="49" charset="0"/>
              </a:rPr>
              <a:t>visreg</a:t>
            </a:r>
            <a:r>
              <a:rPr lang="en-GB" sz="1800">
                <a:latin typeface="Times New Roman" panose="02020603050405020304" pitchFamily="18" charset="0"/>
                <a:cs typeface="Times New Roman" panose="02020603050405020304" pitchFamily="18" charset="0"/>
              </a:rPr>
              <a:t> is incompatible with the </a:t>
            </a:r>
            <a:r>
              <a:rPr lang="en-GB" sz="1800">
                <a:latin typeface="Courier New" panose="02070309020205020404" pitchFamily="49" charset="0"/>
                <a:cs typeface="Courier New" panose="02070309020205020404" pitchFamily="49" charset="0"/>
              </a:rPr>
              <a:t>earth</a:t>
            </a:r>
            <a:r>
              <a:rPr lang="en-GB" sz="1800">
                <a:latin typeface="Times New Roman" panose="02020603050405020304" pitchFamily="18" charset="0"/>
                <a:cs typeface="Times New Roman" panose="02020603050405020304" pitchFamily="18" charset="0"/>
              </a:rPr>
              <a:t> package, so we might switch to manual prediction plotting:</a:t>
            </a:r>
          </a:p>
          <a:p>
            <a:pPr marL="0" indent="0">
              <a:buNone/>
            </a:pPr>
            <a:endParaRPr lang="en-GB" sz="1800">
              <a:latin typeface="Times New Roman" panose="02020603050405020304" pitchFamily="18" charset="0"/>
              <a:cs typeface="Times New Roman" panose="02020603050405020304" pitchFamily="18" charset="0"/>
            </a:endParaRPr>
          </a:p>
          <a:p>
            <a:pPr marL="0" indent="0">
              <a:buNone/>
            </a:pPr>
            <a:r>
              <a:rPr lang="en-GB" sz="1400">
                <a:latin typeface="Courier New" panose="02070309020205020404" pitchFamily="49" charset="0"/>
                <a:cs typeface="Courier New" panose="02070309020205020404" pitchFamily="49" charset="0"/>
              </a:rPr>
              <a:t>	xval &lt;- 1:5000/10</a:t>
            </a:r>
          </a:p>
          <a:p>
            <a:pPr marL="0" indent="0">
              <a:buNone/>
            </a:pPr>
            <a:r>
              <a:rPr lang="en-GB" sz="1400">
                <a:latin typeface="Courier New" panose="02070309020205020404" pitchFamily="49" charset="0"/>
                <a:cs typeface="Courier New" panose="02070309020205020404" pitchFamily="49" charset="0"/>
              </a:rPr>
              <a:t>	predmars &lt;- predict(mars,newdata=data.frame(x=xval))</a:t>
            </a:r>
          </a:p>
          <a:p>
            <a:pPr marL="0" indent="0">
              <a:buNone/>
            </a:pPr>
            <a:r>
              <a:rPr lang="en-GB" sz="1400">
                <a:latin typeface="Courier New" panose="02070309020205020404" pitchFamily="49" charset="0"/>
                <a:cs typeface="Courier New" panose="02070309020205020404" pitchFamily="49" charset="0"/>
              </a:rPr>
              <a:t>	plot(x,y,pch="+",col="grey80",xlab="X",ylab="Y")</a:t>
            </a:r>
          </a:p>
          <a:p>
            <a:pPr marL="0" indent="0">
              <a:buNone/>
            </a:pPr>
            <a:r>
              <a:rPr lang="en-GB" sz="1400">
                <a:latin typeface="Courier New" panose="02070309020205020404" pitchFamily="49" charset="0"/>
                <a:cs typeface="Courier New" panose="02070309020205020404" pitchFamily="49" charset="0"/>
              </a:rPr>
              <a:t>	lines(xval,predmars,col="firebrick",lwd=4)</a:t>
            </a:r>
          </a:p>
          <a:p>
            <a:pPr marL="0" indent="0">
              <a:buNone/>
            </a:pPr>
            <a:endParaRPr lang="en-GB" sz="1400">
              <a:latin typeface="Courier New" panose="02070309020205020404" pitchFamily="49" charset="0"/>
              <a:cs typeface="Courier New" panose="02070309020205020404" pitchFamily="49" charset="0"/>
            </a:endParaRPr>
          </a:p>
          <a:p>
            <a:endParaRPr lang="en-GB" sz="1800">
              <a:latin typeface="Times New Roman" panose="02020603050405020304" pitchFamily="18" charset="0"/>
              <a:cs typeface="Times New Roman" panose="02020603050405020304" pitchFamily="18" charset="0"/>
            </a:endParaRPr>
          </a:p>
          <a:p>
            <a:r>
              <a:rPr lang="en-GB" sz="1800">
                <a:latin typeface="Times New Roman" panose="02020603050405020304" pitchFamily="18" charset="0"/>
                <a:cs typeface="Times New Roman" panose="02020603050405020304" pitchFamily="18" charset="0"/>
              </a:rPr>
              <a:t>An alternative is to use </a:t>
            </a:r>
            <a:r>
              <a:rPr lang="en-GB" sz="1800">
                <a:latin typeface="Courier New" panose="02070309020205020404" pitchFamily="49" charset="0"/>
                <a:cs typeface="Courier New" panose="02070309020205020404" pitchFamily="49" charset="0"/>
              </a:rPr>
              <a:t>earth</a:t>
            </a:r>
            <a:r>
              <a:rPr lang="en-GB" sz="1800">
                <a:latin typeface="Times New Roman" panose="02020603050405020304" pitchFamily="18" charset="0"/>
                <a:cs typeface="Times New Roman" panose="02020603050405020304" pitchFamily="18" charset="0"/>
              </a:rPr>
              <a:t>'s compatible </a:t>
            </a:r>
            <a:r>
              <a:rPr lang="en-GB" sz="1800">
                <a:latin typeface="Courier New" panose="02070309020205020404" pitchFamily="49" charset="0"/>
                <a:cs typeface="Courier New" panose="02070309020205020404" pitchFamily="49" charset="0"/>
              </a:rPr>
              <a:t>plotmo</a:t>
            </a:r>
            <a:r>
              <a:rPr lang="en-GB" sz="1800">
                <a:latin typeface="Times New Roman" panose="02020603050405020304" pitchFamily="18" charset="0"/>
                <a:cs typeface="Times New Roman" panose="02020603050405020304" pitchFamily="18" charset="0"/>
              </a:rPr>
              <a:t> package, which offers some of the same functionalities as </a:t>
            </a:r>
            <a:r>
              <a:rPr lang="en-GB" sz="1800">
                <a:latin typeface="Courier New" panose="02070309020205020404" pitchFamily="49" charset="0"/>
                <a:cs typeface="Courier New" panose="02070309020205020404" pitchFamily="49" charset="0"/>
              </a:rPr>
              <a:t>visreg</a:t>
            </a:r>
            <a:r>
              <a:rPr lang="en-GB" sz="1800">
                <a:latin typeface="Times New Roman" panose="02020603050405020304" pitchFamily="18" charset="0"/>
                <a:cs typeface="Times New Roman" panose="02020603050405020304" pitchFamily="18" charset="0"/>
              </a:rPr>
              <a:t>.</a:t>
            </a:r>
          </a:p>
        </p:txBody>
      </p:sp>
      <p:sp>
        <p:nvSpPr>
          <p:cNvPr id="4" name="TextBox 3"/>
          <p:cNvSpPr txBox="1"/>
          <p:nvPr/>
        </p:nvSpPr>
        <p:spPr>
          <a:xfrm>
            <a:off x="426129" y="188640"/>
            <a:ext cx="8178319" cy="584775"/>
          </a:xfrm>
          <a:prstGeom prst="rect">
            <a:avLst/>
          </a:prstGeom>
          <a:noFill/>
        </p:spPr>
        <p:txBody>
          <a:bodyPr wrap="square" rtlCol="0">
            <a:spAutoFit/>
          </a:bodyPr>
          <a:lstStyle/>
          <a:p>
            <a:r>
              <a:rPr lang="fr-CH" sz="3200">
                <a:solidFill>
                  <a:schemeClr val="tx2">
                    <a:lumMod val="75000"/>
                  </a:schemeClr>
                </a:solidFill>
                <a:latin typeface="Tw Cen MT" panose="020B0602020104020603" pitchFamily="34" charset="0"/>
              </a:rPr>
              <a:t>MARS in R</a:t>
            </a:r>
            <a:endParaRPr lang="en-GB" sz="3200">
              <a:solidFill>
                <a:schemeClr val="tx2">
                  <a:lumMod val="75000"/>
                </a:schemeClr>
              </a:solidFill>
              <a:latin typeface="Tw Cen MT" panose="020B0602020104020603" pitchFamily="34" charset="0"/>
            </a:endParaRPr>
          </a:p>
        </p:txBody>
      </p:sp>
      <p:cxnSp>
        <p:nvCxnSpPr>
          <p:cNvPr id="5" name="Straight Connector 4"/>
          <p:cNvCxnSpPr/>
          <p:nvPr/>
        </p:nvCxnSpPr>
        <p:spPr>
          <a:xfrm>
            <a:off x="395536" y="908720"/>
            <a:ext cx="7416824" cy="0"/>
          </a:xfrm>
          <a:prstGeom prst="line">
            <a:avLst/>
          </a:prstGeom>
          <a:ln w="28575">
            <a:solidFill>
              <a:schemeClr val="bg2">
                <a:lumMod val="25000"/>
              </a:schemeClr>
            </a:solidFill>
            <a:prstDash val="sysDot"/>
          </a:ln>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956376" y="165820"/>
            <a:ext cx="912138" cy="912138"/>
          </a:xfrm>
          <a:prstGeom prst="rect">
            <a:avLst/>
          </a:prstGeom>
        </p:spPr>
      </p:pic>
    </p:spTree>
    <p:extLst>
      <p:ext uri="{BB962C8B-B14F-4D97-AF65-F5344CB8AC3E}">
        <p14:creationId xmlns:p14="http://schemas.microsoft.com/office/powerpoint/2010/main" val="251837116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26129" y="188640"/>
            <a:ext cx="8178319" cy="584775"/>
          </a:xfrm>
          <a:prstGeom prst="rect">
            <a:avLst/>
          </a:prstGeom>
          <a:noFill/>
        </p:spPr>
        <p:txBody>
          <a:bodyPr wrap="square" rtlCol="0">
            <a:spAutoFit/>
          </a:bodyPr>
          <a:lstStyle/>
          <a:p>
            <a:r>
              <a:rPr lang="fr-CH" sz="3200">
                <a:solidFill>
                  <a:schemeClr val="tx2">
                    <a:lumMod val="75000"/>
                  </a:schemeClr>
                </a:solidFill>
                <a:latin typeface="Tw Cen MT" panose="020B0602020104020603" pitchFamily="34" charset="0"/>
              </a:rPr>
              <a:t>MARS in R</a:t>
            </a:r>
            <a:endParaRPr lang="en-GB" sz="3200">
              <a:solidFill>
                <a:schemeClr val="tx2">
                  <a:lumMod val="75000"/>
                </a:schemeClr>
              </a:solidFill>
              <a:latin typeface="Tw Cen MT" panose="020B0602020104020603" pitchFamily="34" charset="0"/>
            </a:endParaRPr>
          </a:p>
        </p:txBody>
      </p:sp>
      <p:cxnSp>
        <p:nvCxnSpPr>
          <p:cNvPr id="5" name="Straight Connector 4"/>
          <p:cNvCxnSpPr/>
          <p:nvPr/>
        </p:nvCxnSpPr>
        <p:spPr>
          <a:xfrm>
            <a:off x="395536" y="908720"/>
            <a:ext cx="7416824" cy="0"/>
          </a:xfrm>
          <a:prstGeom prst="line">
            <a:avLst/>
          </a:prstGeom>
          <a:ln w="28575">
            <a:solidFill>
              <a:schemeClr val="bg2">
                <a:lumMod val="25000"/>
              </a:schemeClr>
            </a:solidFill>
            <a:prstDash val="sysDot"/>
          </a:ln>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956376" y="165820"/>
            <a:ext cx="912138" cy="912138"/>
          </a:xfrm>
          <a:prstGeom prst="rect">
            <a:avLst/>
          </a:prstGeom>
        </p:spPr>
      </p:pic>
      <p:pic>
        <p:nvPicPr>
          <p:cNvPr id="9" name="Picture 8">
            <a:extLst>
              <a:ext uri="{FF2B5EF4-FFF2-40B4-BE49-F238E27FC236}">
                <a16:creationId xmlns:a16="http://schemas.microsoft.com/office/drawing/2014/main" id="{19231C06-766D-4C48-8D78-3D5552BD8C2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6982"/>
          <a:stretch/>
        </p:blipFill>
        <p:spPr>
          <a:xfrm>
            <a:off x="1065448" y="1484784"/>
            <a:ext cx="6746912" cy="4796771"/>
          </a:xfrm>
          <a:prstGeom prst="rect">
            <a:avLst/>
          </a:prstGeom>
        </p:spPr>
      </p:pic>
    </p:spTree>
    <p:extLst>
      <p:ext uri="{BB962C8B-B14F-4D97-AF65-F5344CB8AC3E}">
        <p14:creationId xmlns:p14="http://schemas.microsoft.com/office/powerpoint/2010/main" val="35811525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26129" y="188640"/>
            <a:ext cx="8178319" cy="584775"/>
          </a:xfrm>
          <a:prstGeom prst="rect">
            <a:avLst/>
          </a:prstGeom>
          <a:noFill/>
        </p:spPr>
        <p:txBody>
          <a:bodyPr wrap="square" rtlCol="0">
            <a:spAutoFit/>
          </a:bodyPr>
          <a:lstStyle/>
          <a:p>
            <a:r>
              <a:rPr lang="fr-CH" sz="3200">
                <a:solidFill>
                  <a:schemeClr val="tx2">
                    <a:lumMod val="75000"/>
                  </a:schemeClr>
                </a:solidFill>
                <a:latin typeface="Tw Cen MT" panose="020B0602020104020603" pitchFamily="34" charset="0"/>
              </a:rPr>
              <a:t>Background literature – Non-technical</a:t>
            </a:r>
            <a:endParaRPr lang="en-GB" sz="3200">
              <a:solidFill>
                <a:schemeClr val="tx2">
                  <a:lumMod val="75000"/>
                </a:schemeClr>
              </a:solidFill>
              <a:latin typeface="Tw Cen MT" panose="020B0602020104020603" pitchFamily="34" charset="0"/>
            </a:endParaRPr>
          </a:p>
        </p:txBody>
      </p:sp>
      <p:cxnSp>
        <p:nvCxnSpPr>
          <p:cNvPr id="5" name="Straight Connector 4"/>
          <p:cNvCxnSpPr/>
          <p:nvPr/>
        </p:nvCxnSpPr>
        <p:spPr>
          <a:xfrm>
            <a:off x="395536" y="908720"/>
            <a:ext cx="8280920" cy="0"/>
          </a:xfrm>
          <a:prstGeom prst="line">
            <a:avLst/>
          </a:prstGeom>
          <a:ln w="28575">
            <a:solidFill>
              <a:schemeClr val="bg2">
                <a:lumMod val="25000"/>
              </a:schemeClr>
            </a:solidFill>
            <a:prstDash val="sysDot"/>
          </a:ln>
        </p:spPr>
        <p:style>
          <a:lnRef idx="1">
            <a:schemeClr val="accent1"/>
          </a:lnRef>
          <a:fillRef idx="0">
            <a:schemeClr val="accent1"/>
          </a:fillRef>
          <a:effectRef idx="0">
            <a:schemeClr val="accent1"/>
          </a:effectRef>
          <a:fontRef idx="minor">
            <a:schemeClr val="tx1"/>
          </a:fontRef>
        </p:style>
      </p:cxnSp>
      <p:sp>
        <p:nvSpPr>
          <p:cNvPr id="6" name="Content Placeholder 2"/>
          <p:cNvSpPr>
            <a:spLocks noGrp="1"/>
          </p:cNvSpPr>
          <p:nvPr>
            <p:ph idx="1"/>
          </p:nvPr>
        </p:nvSpPr>
        <p:spPr>
          <a:xfrm>
            <a:off x="457200" y="1600200"/>
            <a:ext cx="8229600" cy="5069160"/>
          </a:xfrm>
        </p:spPr>
        <p:txBody>
          <a:bodyPr>
            <a:normAutofit/>
          </a:bodyPr>
          <a:lstStyle/>
          <a:p>
            <a:r>
              <a:rPr lang="en-GB" sz="1800">
                <a:latin typeface="Times New Roman" panose="02020603050405020304" pitchFamily="18" charset="0"/>
                <a:cs typeface="Times New Roman" panose="02020603050405020304" pitchFamily="18" charset="0"/>
              </a:rPr>
              <a:t>Silver, N. (2012). </a:t>
            </a:r>
            <a:r>
              <a:rPr lang="en-GB" sz="1800" i="1">
                <a:latin typeface="Times New Roman" panose="02020603050405020304" pitchFamily="18" charset="0"/>
                <a:cs typeface="Times New Roman" panose="02020603050405020304" pitchFamily="18" charset="0"/>
              </a:rPr>
              <a:t>The Signal and the Noise : Why So Many Predictions Fail – but Some Don't</a:t>
            </a:r>
            <a:r>
              <a:rPr lang="en-GB" sz="1800">
                <a:latin typeface="Times New Roman" panose="02020603050405020304" pitchFamily="18" charset="0"/>
                <a:cs typeface="Times New Roman" panose="02020603050405020304" pitchFamily="18" charset="0"/>
              </a:rPr>
              <a:t>. Penguin.</a:t>
            </a:r>
          </a:p>
          <a:p>
            <a:endParaRPr lang="en-GB" sz="1800">
              <a:latin typeface="Times New Roman" panose="02020603050405020304" pitchFamily="18" charset="0"/>
              <a:cs typeface="Times New Roman" panose="02020603050405020304" pitchFamily="18" charset="0"/>
            </a:endParaRPr>
          </a:p>
          <a:p>
            <a:r>
              <a:rPr lang="en-GB" sz="1800">
                <a:latin typeface="Times New Roman" panose="02020603050405020304" pitchFamily="18" charset="0"/>
                <a:cs typeface="Times New Roman" panose="02020603050405020304" pitchFamily="18" charset="0"/>
              </a:rPr>
              <a:t>Popular account of machine learning. Covers</a:t>
            </a:r>
            <a:br>
              <a:rPr lang="en-GB" sz="1800">
                <a:latin typeface="Times New Roman" panose="02020603050405020304" pitchFamily="18" charset="0"/>
                <a:cs typeface="Times New Roman" panose="02020603050405020304" pitchFamily="18" charset="0"/>
              </a:rPr>
            </a:br>
            <a:r>
              <a:rPr lang="en-GB" sz="1800">
                <a:latin typeface="Times New Roman" panose="02020603050405020304" pitchFamily="18" charset="0"/>
                <a:cs typeface="Times New Roman" panose="02020603050405020304" pitchFamily="18" charset="0"/>
              </a:rPr>
              <a:t>both recent successes and failures of machine</a:t>
            </a:r>
            <a:br>
              <a:rPr lang="en-GB" sz="1800">
                <a:latin typeface="Times New Roman" panose="02020603050405020304" pitchFamily="18" charset="0"/>
                <a:cs typeface="Times New Roman" panose="02020603050405020304" pitchFamily="18" charset="0"/>
              </a:rPr>
            </a:br>
            <a:r>
              <a:rPr lang="en-GB" sz="1800">
                <a:latin typeface="Times New Roman" panose="02020603050405020304" pitchFamily="18" charset="0"/>
                <a:cs typeface="Times New Roman" panose="02020603050405020304" pitchFamily="18" charset="0"/>
              </a:rPr>
              <a:t>learning.</a:t>
            </a:r>
          </a:p>
          <a:p>
            <a:endParaRPr lang="fr-CH" sz="1800">
              <a:latin typeface="Times New Roman" panose="02020603050405020304" pitchFamily="18" charset="0"/>
              <a:cs typeface="Times New Roman" panose="02020603050405020304" pitchFamily="18" charset="0"/>
            </a:endParaRPr>
          </a:p>
          <a:p>
            <a:r>
              <a:rPr lang="fr-CH" sz="1800">
                <a:latin typeface="Times New Roman" panose="02020603050405020304" pitchFamily="18" charset="0"/>
                <a:cs typeface="Times New Roman" panose="02020603050405020304" pitchFamily="18" charset="0"/>
              </a:rPr>
              <a:t>Chapters are organised according to specific</a:t>
            </a:r>
            <a:br>
              <a:rPr lang="fr-CH" sz="1800">
                <a:latin typeface="Times New Roman" panose="02020603050405020304" pitchFamily="18" charset="0"/>
                <a:cs typeface="Times New Roman" panose="02020603050405020304" pitchFamily="18" charset="0"/>
              </a:rPr>
            </a:br>
            <a:r>
              <a:rPr lang="fr-CH" sz="1800">
                <a:latin typeface="Times New Roman" panose="02020603050405020304" pitchFamily="18" charset="0"/>
                <a:cs typeface="Times New Roman" panose="02020603050405020304" pitchFamily="18" charset="0"/>
              </a:rPr>
              <a:t>prediction problems, e.g., weather forecasting, </a:t>
            </a:r>
            <a:br>
              <a:rPr lang="fr-CH" sz="1800">
                <a:latin typeface="Times New Roman" panose="02020603050405020304" pitchFamily="18" charset="0"/>
                <a:cs typeface="Times New Roman" panose="02020603050405020304" pitchFamily="18" charset="0"/>
              </a:rPr>
            </a:br>
            <a:r>
              <a:rPr lang="fr-CH" sz="1800">
                <a:latin typeface="Times New Roman" panose="02020603050405020304" pitchFamily="18" charset="0"/>
                <a:cs typeface="Times New Roman" panose="02020603050405020304" pitchFamily="18" charset="0"/>
              </a:rPr>
              <a:t>volcano eruption detection, sports prediction,</a:t>
            </a:r>
            <a:br>
              <a:rPr lang="fr-CH" sz="1800">
                <a:latin typeface="Times New Roman" panose="02020603050405020304" pitchFamily="18" charset="0"/>
                <a:cs typeface="Times New Roman" panose="02020603050405020304" pitchFamily="18" charset="0"/>
              </a:rPr>
            </a:br>
            <a:r>
              <a:rPr lang="fr-CH" sz="1800">
                <a:latin typeface="Times New Roman" panose="02020603050405020304" pitchFamily="18" charset="0"/>
                <a:cs typeface="Times New Roman" panose="02020603050405020304" pitchFamily="18" charset="0"/>
              </a:rPr>
              <a:t>chess, etc.</a:t>
            </a:r>
            <a:endParaRPr lang="en-GB" sz="1800">
              <a:latin typeface="Times New Roman" panose="02020603050405020304" pitchFamily="18" charset="0"/>
              <a:cs typeface="Times New Roman" panose="02020603050405020304" pitchFamily="18" charset="0"/>
            </a:endParaRPr>
          </a:p>
          <a:p>
            <a:endParaRPr lang="fr-CH" sz="1800">
              <a:latin typeface="Times New Roman" panose="02020603050405020304" pitchFamily="18" charset="0"/>
              <a:cs typeface="Times New Roman" panose="02020603050405020304" pitchFamily="18" charset="0"/>
            </a:endParaRPr>
          </a:p>
          <a:p>
            <a:r>
              <a:rPr lang="fr-CH" sz="1800">
                <a:latin typeface="Times New Roman" panose="02020603050405020304" pitchFamily="18" charset="0"/>
                <a:cs typeface="Times New Roman" panose="02020603050405020304" pitchFamily="18" charset="0"/>
              </a:rPr>
              <a:t>Not mathematical but nevertheless </a:t>
            </a:r>
            <a:br>
              <a:rPr lang="fr-CH" sz="1800">
                <a:latin typeface="Times New Roman" panose="02020603050405020304" pitchFamily="18" charset="0"/>
                <a:cs typeface="Times New Roman" panose="02020603050405020304" pitchFamily="18" charset="0"/>
              </a:rPr>
            </a:br>
            <a:r>
              <a:rPr lang="fr-CH" sz="1800">
                <a:latin typeface="Times New Roman" panose="02020603050405020304" pitchFamily="18" charset="0"/>
                <a:cs typeface="Times New Roman" panose="02020603050405020304" pitchFamily="18" charset="0"/>
              </a:rPr>
              <a:t>offers an accessible introduction to many </a:t>
            </a:r>
            <a:br>
              <a:rPr lang="fr-CH" sz="1800">
                <a:latin typeface="Times New Roman" panose="02020603050405020304" pitchFamily="18" charset="0"/>
                <a:cs typeface="Times New Roman" panose="02020603050405020304" pitchFamily="18" charset="0"/>
              </a:rPr>
            </a:br>
            <a:r>
              <a:rPr lang="fr-CH" sz="1800">
                <a:latin typeface="Times New Roman" panose="02020603050405020304" pitchFamily="18" charset="0"/>
                <a:cs typeface="Times New Roman" panose="02020603050405020304" pitchFamily="18" charset="0"/>
              </a:rPr>
              <a:t>technical concepts (e.g., Bayesian inference).</a:t>
            </a:r>
            <a:br>
              <a:rPr lang="fr-CH" sz="1800">
                <a:latin typeface="Times New Roman" panose="02020603050405020304" pitchFamily="18" charset="0"/>
                <a:cs typeface="Times New Roman" panose="02020603050405020304" pitchFamily="18" charset="0"/>
              </a:rPr>
            </a:br>
            <a:endParaRPr lang="fr-CH" sz="1800">
              <a:latin typeface="Times New Roman" panose="02020603050405020304" pitchFamily="18" charset="0"/>
              <a:cs typeface="Times New Roman" panose="02020603050405020304" pitchFamily="18" charset="0"/>
            </a:endParaRPr>
          </a:p>
          <a:p>
            <a:endParaRPr lang="en-GB" sz="1800">
              <a:latin typeface="Times New Roman" panose="02020603050405020304" pitchFamily="18" charset="0"/>
              <a:cs typeface="Times New Roman" panose="02020603050405020304" pitchFamily="18" charset="0"/>
            </a:endParaRPr>
          </a:p>
        </p:txBody>
      </p:sp>
      <p:pic>
        <p:nvPicPr>
          <p:cNvPr id="7" name="Picture 6"/>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940152" y="2495610"/>
            <a:ext cx="2535260" cy="3827885"/>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322711048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26129" y="188640"/>
            <a:ext cx="8178319" cy="584775"/>
          </a:xfrm>
          <a:prstGeom prst="rect">
            <a:avLst/>
          </a:prstGeom>
          <a:noFill/>
        </p:spPr>
        <p:txBody>
          <a:bodyPr wrap="square" rtlCol="0">
            <a:spAutoFit/>
          </a:bodyPr>
          <a:lstStyle/>
          <a:p>
            <a:r>
              <a:rPr lang="fr-CH" sz="3200">
                <a:solidFill>
                  <a:schemeClr val="tx2">
                    <a:lumMod val="75000"/>
                  </a:schemeClr>
                </a:solidFill>
                <a:latin typeface="Tw Cen MT" panose="020B0602020104020603" pitchFamily="34" charset="0"/>
              </a:rPr>
              <a:t>MARS in R</a:t>
            </a:r>
            <a:endParaRPr lang="en-GB" sz="3200">
              <a:solidFill>
                <a:schemeClr val="tx2">
                  <a:lumMod val="75000"/>
                </a:schemeClr>
              </a:solidFill>
              <a:latin typeface="Tw Cen MT" panose="020B0602020104020603" pitchFamily="34" charset="0"/>
            </a:endParaRPr>
          </a:p>
        </p:txBody>
      </p:sp>
      <p:cxnSp>
        <p:nvCxnSpPr>
          <p:cNvPr id="5" name="Straight Connector 4"/>
          <p:cNvCxnSpPr/>
          <p:nvPr/>
        </p:nvCxnSpPr>
        <p:spPr>
          <a:xfrm>
            <a:off x="395536" y="908720"/>
            <a:ext cx="7416824" cy="0"/>
          </a:xfrm>
          <a:prstGeom prst="line">
            <a:avLst/>
          </a:prstGeom>
          <a:ln w="28575">
            <a:solidFill>
              <a:schemeClr val="bg2">
                <a:lumMod val="25000"/>
              </a:schemeClr>
            </a:solidFill>
            <a:prstDash val="sysDot"/>
          </a:ln>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956376" y="165820"/>
            <a:ext cx="912138" cy="912138"/>
          </a:xfrm>
          <a:prstGeom prst="rect">
            <a:avLst/>
          </a:prstGeom>
        </p:spPr>
      </p:pic>
      <p:pic>
        <p:nvPicPr>
          <p:cNvPr id="9" name="Picture 8">
            <a:extLst>
              <a:ext uri="{FF2B5EF4-FFF2-40B4-BE49-F238E27FC236}">
                <a16:creationId xmlns:a16="http://schemas.microsoft.com/office/drawing/2014/main" id="{19231C06-766D-4C48-8D78-3D5552BD8C2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6982"/>
          <a:stretch/>
        </p:blipFill>
        <p:spPr>
          <a:xfrm>
            <a:off x="1065448" y="1484784"/>
            <a:ext cx="6746912" cy="4796771"/>
          </a:xfrm>
          <a:prstGeom prst="rect">
            <a:avLst/>
          </a:prstGeom>
        </p:spPr>
      </p:pic>
      <p:sp>
        <p:nvSpPr>
          <p:cNvPr id="10" name="Oval 9">
            <a:extLst>
              <a:ext uri="{FF2B5EF4-FFF2-40B4-BE49-F238E27FC236}">
                <a16:creationId xmlns:a16="http://schemas.microsoft.com/office/drawing/2014/main" id="{DCAA38B3-E2BF-4F1F-A382-02B155E4EF8F}"/>
              </a:ext>
            </a:extLst>
          </p:cNvPr>
          <p:cNvSpPr/>
          <p:nvPr/>
        </p:nvSpPr>
        <p:spPr>
          <a:xfrm>
            <a:off x="3131840" y="3573016"/>
            <a:ext cx="216024" cy="216022"/>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1" name="Oval 10">
            <a:extLst>
              <a:ext uri="{FF2B5EF4-FFF2-40B4-BE49-F238E27FC236}">
                <a16:creationId xmlns:a16="http://schemas.microsoft.com/office/drawing/2014/main" id="{F5EAAF21-E737-45DE-B4CF-6F8EA3B86B75}"/>
              </a:ext>
            </a:extLst>
          </p:cNvPr>
          <p:cNvSpPr/>
          <p:nvPr/>
        </p:nvSpPr>
        <p:spPr>
          <a:xfrm>
            <a:off x="4407276" y="5115307"/>
            <a:ext cx="216024" cy="216022"/>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2" name="Oval 11">
            <a:extLst>
              <a:ext uri="{FF2B5EF4-FFF2-40B4-BE49-F238E27FC236}">
                <a16:creationId xmlns:a16="http://schemas.microsoft.com/office/drawing/2014/main" id="{C5F74B7A-10D4-47F7-9F75-2093E170A6EC}"/>
              </a:ext>
            </a:extLst>
          </p:cNvPr>
          <p:cNvSpPr/>
          <p:nvPr/>
        </p:nvSpPr>
        <p:spPr>
          <a:xfrm>
            <a:off x="5940152" y="2348880"/>
            <a:ext cx="216024" cy="216022"/>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3" name="Oval 12">
            <a:extLst>
              <a:ext uri="{FF2B5EF4-FFF2-40B4-BE49-F238E27FC236}">
                <a16:creationId xmlns:a16="http://schemas.microsoft.com/office/drawing/2014/main" id="{2192FCCB-8A13-41F5-A7B4-D0C019F7FA42}"/>
              </a:ext>
            </a:extLst>
          </p:cNvPr>
          <p:cNvSpPr/>
          <p:nvPr/>
        </p:nvSpPr>
        <p:spPr>
          <a:xfrm>
            <a:off x="6372200" y="2124959"/>
            <a:ext cx="216024" cy="216022"/>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4" name="Oval 13">
            <a:extLst>
              <a:ext uri="{FF2B5EF4-FFF2-40B4-BE49-F238E27FC236}">
                <a16:creationId xmlns:a16="http://schemas.microsoft.com/office/drawing/2014/main" id="{C9F7A1B1-0ACB-46B7-B046-3A5DD1EA673F}"/>
              </a:ext>
            </a:extLst>
          </p:cNvPr>
          <p:cNvSpPr/>
          <p:nvPr/>
        </p:nvSpPr>
        <p:spPr>
          <a:xfrm>
            <a:off x="7164288" y="2596191"/>
            <a:ext cx="216024" cy="216022"/>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5" name="Oval 14">
            <a:extLst>
              <a:ext uri="{FF2B5EF4-FFF2-40B4-BE49-F238E27FC236}">
                <a16:creationId xmlns:a16="http://schemas.microsoft.com/office/drawing/2014/main" id="{2DF1FF8B-8BD4-40B6-9990-693508924075}"/>
              </a:ext>
            </a:extLst>
          </p:cNvPr>
          <p:cNvSpPr/>
          <p:nvPr/>
        </p:nvSpPr>
        <p:spPr>
          <a:xfrm>
            <a:off x="5076056" y="4149080"/>
            <a:ext cx="216024" cy="216022"/>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Tree>
    <p:extLst>
      <p:ext uri="{BB962C8B-B14F-4D97-AF65-F5344CB8AC3E}">
        <p14:creationId xmlns:p14="http://schemas.microsoft.com/office/powerpoint/2010/main" val="157720298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00200"/>
            <a:ext cx="8229600" cy="5069160"/>
          </a:xfrm>
        </p:spPr>
        <p:txBody>
          <a:bodyPr>
            <a:normAutofit/>
          </a:bodyPr>
          <a:lstStyle/>
          <a:p>
            <a:r>
              <a:rPr lang="en-GB" sz="1800" dirty="0">
                <a:latin typeface="Times New Roman" panose="02020603050405020304" pitchFamily="18" charset="0"/>
                <a:cs typeface="Times New Roman" panose="02020603050405020304" pitchFamily="18" charset="0"/>
              </a:rPr>
              <a:t>The summary prints the exact values of the slopes in the different value ranges of X, as well as some other highly useful model information:</a:t>
            </a:r>
          </a:p>
          <a:p>
            <a:pPr marL="0" indent="0">
              <a:buNone/>
            </a:pPr>
            <a:endParaRPr lang="en-GB" sz="1800" dirty="0">
              <a:latin typeface="Times New Roman" panose="02020603050405020304" pitchFamily="18" charset="0"/>
              <a:cs typeface="Times New Roman" panose="02020603050405020304" pitchFamily="18" charset="0"/>
            </a:endParaRPr>
          </a:p>
          <a:p>
            <a:pPr marL="0" indent="0">
              <a:buNone/>
            </a:pPr>
            <a:r>
              <a:rPr lang="en-US" sz="1400" dirty="0">
                <a:latin typeface="Courier New" panose="02070309020205020404" pitchFamily="49" charset="0"/>
                <a:cs typeface="Courier New" panose="02070309020205020404" pitchFamily="49" charset="0"/>
              </a:rPr>
              <a:t>	            coefficients</a:t>
            </a:r>
          </a:p>
          <a:p>
            <a:pPr marL="0" indent="0">
              <a:buNone/>
            </a:pPr>
            <a:r>
              <a:rPr lang="en-US" sz="1400" dirty="0">
                <a:latin typeface="Courier New" panose="02070309020205020404" pitchFamily="49" charset="0"/>
                <a:cs typeface="Courier New" panose="02070309020205020404" pitchFamily="49" charset="0"/>
              </a:rPr>
              <a:t>	(Intercept)   257.656056</a:t>
            </a:r>
          </a:p>
          <a:p>
            <a:pPr marL="0" indent="0">
              <a:buNone/>
            </a:pPr>
            <a:r>
              <a:rPr lang="en-US" sz="1400" dirty="0">
                <a:latin typeface="Courier New" panose="02070309020205020404" pitchFamily="49" charset="0"/>
                <a:cs typeface="Courier New" panose="02070309020205020404" pitchFamily="49" charset="0"/>
              </a:rPr>
              <a:t>	h(x-113)       -2.344439</a:t>
            </a:r>
          </a:p>
          <a:p>
            <a:pPr marL="0" indent="0">
              <a:buNone/>
            </a:pPr>
            <a:r>
              <a:rPr lang="en-US" sz="1400" dirty="0">
                <a:latin typeface="Courier New" panose="02070309020205020404" pitchFamily="49" charset="0"/>
                <a:cs typeface="Courier New" panose="02070309020205020404" pitchFamily="49" charset="0"/>
              </a:rPr>
              <a:t>	h(228-x)       -0.951901</a:t>
            </a:r>
          </a:p>
          <a:p>
            <a:pPr marL="0" indent="0">
              <a:buNone/>
            </a:pPr>
            <a:r>
              <a:rPr lang="en-US" sz="1400" dirty="0">
                <a:latin typeface="Courier New" panose="02070309020205020404" pitchFamily="49" charset="0"/>
                <a:cs typeface="Courier New" panose="02070309020205020404" pitchFamily="49" charset="0"/>
              </a:rPr>
              <a:t>	h(x-228)        4.036941</a:t>
            </a:r>
          </a:p>
          <a:p>
            <a:pPr marL="0" indent="0">
              <a:buNone/>
            </a:pPr>
            <a:r>
              <a:rPr lang="en-US" sz="1400" dirty="0">
                <a:latin typeface="Courier New" panose="02070309020205020404" pitchFamily="49" charset="0"/>
                <a:cs typeface="Courier New" panose="02070309020205020404" pitchFamily="49" charset="0"/>
              </a:rPr>
              <a:t>	h(x-288)        0.670482</a:t>
            </a:r>
          </a:p>
          <a:p>
            <a:pPr marL="0" indent="0">
              <a:buNone/>
            </a:pPr>
            <a:r>
              <a:rPr lang="en-US" sz="1400" dirty="0">
                <a:latin typeface="Courier New" panose="02070309020205020404" pitchFamily="49" charset="0"/>
                <a:cs typeface="Courier New" panose="02070309020205020404" pitchFamily="49" charset="0"/>
              </a:rPr>
              <a:t>	h(x-368)       -1.814359</a:t>
            </a:r>
          </a:p>
          <a:p>
            <a:pPr marL="0" indent="0">
              <a:buNone/>
            </a:pPr>
            <a:r>
              <a:rPr lang="en-US" sz="1400" dirty="0">
                <a:latin typeface="Courier New" panose="02070309020205020404" pitchFamily="49" charset="0"/>
                <a:cs typeface="Courier New" panose="02070309020205020404" pitchFamily="49" charset="0"/>
              </a:rPr>
              <a:t>	h(x-408)       -1.319833</a:t>
            </a:r>
          </a:p>
          <a:p>
            <a:pPr marL="0" indent="0">
              <a:buNone/>
            </a:pPr>
            <a:r>
              <a:rPr lang="en-US" sz="1400" dirty="0">
                <a:latin typeface="Courier New" panose="02070309020205020404" pitchFamily="49" charset="0"/>
                <a:cs typeface="Courier New" panose="02070309020205020404" pitchFamily="49" charset="0"/>
              </a:rPr>
              <a:t>	h(x-478)       -2.017451</a:t>
            </a:r>
          </a:p>
          <a:p>
            <a:pPr marL="0" indent="0">
              <a:buNone/>
            </a:pPr>
            <a:endParaRPr lang="en-US" sz="1400" dirty="0">
              <a:latin typeface="Courier New" panose="02070309020205020404" pitchFamily="49" charset="0"/>
              <a:cs typeface="Courier New" panose="02070309020205020404" pitchFamily="49" charset="0"/>
            </a:endParaRPr>
          </a:p>
          <a:p>
            <a:pPr marL="0" indent="0">
              <a:buNone/>
            </a:pPr>
            <a:r>
              <a:rPr lang="en-US" sz="1400" dirty="0">
                <a:latin typeface="Courier New" panose="02070309020205020404" pitchFamily="49" charset="0"/>
                <a:cs typeface="Courier New" panose="02070309020205020404" pitchFamily="49" charset="0"/>
              </a:rPr>
              <a:t>	Selected 8 of 8 terms, and </a:t>
            </a:r>
            <a:r>
              <a:rPr lang="en-US" sz="1400" b="1" dirty="0">
                <a:solidFill>
                  <a:srgbClr val="C00000"/>
                </a:solidFill>
                <a:latin typeface="Courier New" panose="02070309020205020404" pitchFamily="49" charset="0"/>
                <a:cs typeface="Courier New" panose="02070309020205020404" pitchFamily="49" charset="0"/>
              </a:rPr>
              <a:t>1 of 1 predictors</a:t>
            </a:r>
          </a:p>
          <a:p>
            <a:pPr marL="0" indent="0">
              <a:buNone/>
            </a:pPr>
            <a:r>
              <a:rPr lang="en-US" sz="1400" dirty="0">
                <a:latin typeface="Courier New" panose="02070309020205020404" pitchFamily="49" charset="0"/>
                <a:cs typeface="Courier New" panose="02070309020205020404" pitchFamily="49" charset="0"/>
              </a:rPr>
              <a:t>	Termination condition: </a:t>
            </a:r>
            <a:r>
              <a:rPr lang="en-US" sz="1400" dirty="0" err="1">
                <a:latin typeface="Courier New" panose="02070309020205020404" pitchFamily="49" charset="0"/>
                <a:cs typeface="Courier New" panose="02070309020205020404" pitchFamily="49" charset="0"/>
              </a:rPr>
              <a:t>RSq</a:t>
            </a:r>
            <a:r>
              <a:rPr lang="en-US" sz="1400" dirty="0">
                <a:latin typeface="Courier New" panose="02070309020205020404" pitchFamily="49" charset="0"/>
                <a:cs typeface="Courier New" panose="02070309020205020404" pitchFamily="49" charset="0"/>
              </a:rPr>
              <a:t> changed by less than 0.001 at 8 terms</a:t>
            </a:r>
          </a:p>
          <a:p>
            <a:pPr marL="0" indent="0">
              <a:buNone/>
            </a:pPr>
            <a:r>
              <a:rPr lang="en-US" sz="1400" dirty="0">
                <a:latin typeface="Courier New" panose="02070309020205020404" pitchFamily="49" charset="0"/>
                <a:cs typeface="Courier New" panose="02070309020205020404" pitchFamily="49" charset="0"/>
              </a:rPr>
              <a:t>	Importance: x</a:t>
            </a:r>
          </a:p>
          <a:p>
            <a:pPr marL="0" indent="0">
              <a:buNone/>
            </a:pPr>
            <a:r>
              <a:rPr lang="en-US" sz="1400" dirty="0">
                <a:latin typeface="Courier New" panose="02070309020205020404" pitchFamily="49" charset="0"/>
                <a:cs typeface="Courier New" panose="02070309020205020404" pitchFamily="49" charset="0"/>
              </a:rPr>
              <a:t>	Number of terms at each degree of interaction: 1 7 (additive model)</a:t>
            </a:r>
          </a:p>
          <a:p>
            <a:pPr marL="0" indent="0">
              <a:buNone/>
            </a:pPr>
            <a:r>
              <a:rPr lang="en-US" sz="1400" dirty="0">
                <a:latin typeface="Courier New" panose="02070309020205020404" pitchFamily="49" charset="0"/>
                <a:cs typeface="Courier New" panose="02070309020205020404" pitchFamily="49" charset="0"/>
              </a:rPr>
              <a:t>	GCV 879.8306    RSS 413916.3    </a:t>
            </a:r>
            <a:r>
              <a:rPr lang="en-US" sz="1400" b="1" dirty="0" err="1">
                <a:solidFill>
                  <a:srgbClr val="C00000"/>
                </a:solidFill>
                <a:latin typeface="Courier New" panose="02070309020205020404" pitchFamily="49" charset="0"/>
                <a:cs typeface="Courier New" panose="02070309020205020404" pitchFamily="49" charset="0"/>
              </a:rPr>
              <a:t>GRSq</a:t>
            </a:r>
            <a:r>
              <a:rPr lang="en-US" sz="1400" b="1" dirty="0">
                <a:solidFill>
                  <a:srgbClr val="C00000"/>
                </a:solidFill>
                <a:latin typeface="Courier New" panose="02070309020205020404" pitchFamily="49" charset="0"/>
                <a:cs typeface="Courier New" panose="02070309020205020404" pitchFamily="49" charset="0"/>
              </a:rPr>
              <a:t> 0.911449</a:t>
            </a:r>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RSq</a:t>
            </a:r>
            <a:r>
              <a:rPr lang="en-US" sz="1400" dirty="0">
                <a:latin typeface="Courier New" panose="02070309020205020404" pitchFamily="49" charset="0"/>
                <a:cs typeface="Courier New" panose="02070309020205020404" pitchFamily="49" charset="0"/>
              </a:rPr>
              <a:t> 0.9163481</a:t>
            </a:r>
            <a:endParaRPr lang="en-GB" sz="1500" dirty="0">
              <a:latin typeface="Courier New" panose="02070309020205020404" pitchFamily="49" charset="0"/>
              <a:cs typeface="Courier New" panose="02070309020205020404" pitchFamily="49" charset="0"/>
            </a:endParaRPr>
          </a:p>
        </p:txBody>
      </p:sp>
      <p:sp>
        <p:nvSpPr>
          <p:cNvPr id="4" name="TextBox 3"/>
          <p:cNvSpPr txBox="1"/>
          <p:nvPr/>
        </p:nvSpPr>
        <p:spPr>
          <a:xfrm>
            <a:off x="426129" y="188640"/>
            <a:ext cx="8178319" cy="584775"/>
          </a:xfrm>
          <a:prstGeom prst="rect">
            <a:avLst/>
          </a:prstGeom>
          <a:noFill/>
        </p:spPr>
        <p:txBody>
          <a:bodyPr wrap="square" rtlCol="0">
            <a:spAutoFit/>
          </a:bodyPr>
          <a:lstStyle/>
          <a:p>
            <a:r>
              <a:rPr lang="fr-CH" sz="3200">
                <a:solidFill>
                  <a:schemeClr val="tx2">
                    <a:lumMod val="75000"/>
                  </a:schemeClr>
                </a:solidFill>
                <a:latin typeface="Tw Cen MT" panose="020B0602020104020603" pitchFamily="34" charset="0"/>
              </a:rPr>
              <a:t>MARS in R</a:t>
            </a:r>
            <a:endParaRPr lang="en-GB" sz="3200">
              <a:solidFill>
                <a:schemeClr val="tx2">
                  <a:lumMod val="75000"/>
                </a:schemeClr>
              </a:solidFill>
              <a:latin typeface="Tw Cen MT" panose="020B0602020104020603" pitchFamily="34" charset="0"/>
            </a:endParaRPr>
          </a:p>
        </p:txBody>
      </p:sp>
      <p:cxnSp>
        <p:nvCxnSpPr>
          <p:cNvPr id="5" name="Straight Connector 4"/>
          <p:cNvCxnSpPr/>
          <p:nvPr/>
        </p:nvCxnSpPr>
        <p:spPr>
          <a:xfrm>
            <a:off x="395536" y="908720"/>
            <a:ext cx="7416824" cy="0"/>
          </a:xfrm>
          <a:prstGeom prst="line">
            <a:avLst/>
          </a:prstGeom>
          <a:ln w="28575">
            <a:solidFill>
              <a:schemeClr val="bg2">
                <a:lumMod val="25000"/>
              </a:schemeClr>
            </a:solidFill>
            <a:prstDash val="sysDot"/>
          </a:ln>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956376" y="165820"/>
            <a:ext cx="912138" cy="912138"/>
          </a:xfrm>
          <a:prstGeom prst="rect">
            <a:avLst/>
          </a:prstGeom>
        </p:spPr>
      </p:pic>
    </p:spTree>
    <p:extLst>
      <p:ext uri="{BB962C8B-B14F-4D97-AF65-F5344CB8AC3E}">
        <p14:creationId xmlns:p14="http://schemas.microsoft.com/office/powerpoint/2010/main" val="242972694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00200"/>
            <a:ext cx="8229600" cy="4925144"/>
          </a:xfrm>
        </p:spPr>
        <p:txBody>
          <a:bodyPr>
            <a:normAutofit/>
          </a:bodyPr>
          <a:lstStyle/>
          <a:p>
            <a:endParaRPr lang="fr-CH" sz="1800">
              <a:latin typeface="Times New Roman" panose="02020603050405020304" pitchFamily="18" charset="0"/>
              <a:cs typeface="Times New Roman" panose="02020603050405020304" pitchFamily="18" charset="0"/>
            </a:endParaRPr>
          </a:p>
          <a:p>
            <a:r>
              <a:rPr lang="fr-CH" sz="1800">
                <a:latin typeface="Times New Roman" panose="02020603050405020304" pitchFamily="18" charset="0"/>
                <a:cs typeface="Times New Roman" panose="02020603050405020304" pitchFamily="18" charset="0"/>
              </a:rPr>
              <a:t>The curve data is only interesting for the splines aspect of MARS. The model cannot harness its stepwise predictor and interaction selection. Let's look at the </a:t>
            </a:r>
            <a:r>
              <a:rPr lang="fr-CH" sz="1800">
                <a:latin typeface="Courier New" panose="02070309020205020404" pitchFamily="49" charset="0"/>
                <a:cs typeface="Courier New" panose="02070309020205020404" pitchFamily="49" charset="0"/>
              </a:rPr>
              <a:t>etitanic</a:t>
            </a:r>
            <a:r>
              <a:rPr lang="fr-CH" sz="1800">
                <a:latin typeface="Times New Roman" panose="02020603050405020304" pitchFamily="18" charset="0"/>
                <a:cs typeface="Times New Roman" panose="02020603050405020304" pitchFamily="18" charset="0"/>
              </a:rPr>
              <a:t> data set that's included in the </a:t>
            </a:r>
            <a:r>
              <a:rPr lang="fr-CH" sz="1800">
                <a:latin typeface="Courier New" panose="02070309020205020404" pitchFamily="49" charset="0"/>
                <a:cs typeface="Courier New" panose="02070309020205020404" pitchFamily="49" charset="0"/>
              </a:rPr>
              <a:t>earth</a:t>
            </a:r>
            <a:r>
              <a:rPr lang="fr-CH" sz="1800">
                <a:latin typeface="Times New Roman" panose="02020603050405020304" pitchFamily="18" charset="0"/>
                <a:cs typeface="Times New Roman" panose="02020603050405020304" pitchFamily="18" charset="0"/>
              </a:rPr>
              <a:t> package:</a:t>
            </a:r>
            <a:endParaRPr lang="fr-CH" sz="1400">
              <a:latin typeface="Times New Roman" panose="02020603050405020304" pitchFamily="18" charset="0"/>
              <a:cs typeface="Times New Roman" panose="02020603050405020304" pitchFamily="18" charset="0"/>
            </a:endParaRPr>
          </a:p>
          <a:p>
            <a:endParaRPr lang="fr-CH" sz="1800">
              <a:latin typeface="Times New Roman" panose="02020603050405020304" pitchFamily="18" charset="0"/>
              <a:cs typeface="Times New Roman" panose="02020603050405020304" pitchFamily="18" charset="0"/>
            </a:endParaRPr>
          </a:p>
          <a:p>
            <a:endParaRPr lang="fr-CH" sz="1800">
              <a:latin typeface="Times New Roman" panose="02020603050405020304" pitchFamily="18" charset="0"/>
              <a:cs typeface="Times New Roman" panose="02020603050405020304" pitchFamily="18" charset="0"/>
            </a:endParaRPr>
          </a:p>
          <a:p>
            <a:endParaRPr lang="fr-CH" sz="1800">
              <a:latin typeface="Times New Roman" panose="02020603050405020304" pitchFamily="18" charset="0"/>
              <a:cs typeface="Times New Roman" panose="02020603050405020304" pitchFamily="18" charset="0"/>
            </a:endParaRPr>
          </a:p>
        </p:txBody>
      </p:sp>
      <p:sp>
        <p:nvSpPr>
          <p:cNvPr id="4" name="TextBox 3"/>
          <p:cNvSpPr txBox="1"/>
          <p:nvPr/>
        </p:nvSpPr>
        <p:spPr>
          <a:xfrm>
            <a:off x="426129" y="188640"/>
            <a:ext cx="8178319" cy="584775"/>
          </a:xfrm>
          <a:prstGeom prst="rect">
            <a:avLst/>
          </a:prstGeom>
          <a:noFill/>
        </p:spPr>
        <p:txBody>
          <a:bodyPr wrap="square" rtlCol="0">
            <a:spAutoFit/>
          </a:bodyPr>
          <a:lstStyle/>
          <a:p>
            <a:r>
              <a:rPr lang="fr-CH" sz="3200">
                <a:solidFill>
                  <a:schemeClr val="tx2">
                    <a:lumMod val="75000"/>
                  </a:schemeClr>
                </a:solidFill>
                <a:latin typeface="Tw Cen MT" panose="020B0602020104020603" pitchFamily="34" charset="0"/>
              </a:rPr>
              <a:t>A more interesting data set…</a:t>
            </a:r>
            <a:endParaRPr lang="en-GB" sz="3200">
              <a:solidFill>
                <a:schemeClr val="tx2">
                  <a:lumMod val="75000"/>
                </a:schemeClr>
              </a:solidFill>
              <a:latin typeface="Tw Cen MT" panose="020B0602020104020603" pitchFamily="34" charset="0"/>
            </a:endParaRPr>
          </a:p>
        </p:txBody>
      </p:sp>
      <p:cxnSp>
        <p:nvCxnSpPr>
          <p:cNvPr id="5" name="Straight Connector 4"/>
          <p:cNvCxnSpPr/>
          <p:nvPr/>
        </p:nvCxnSpPr>
        <p:spPr>
          <a:xfrm>
            <a:off x="395536" y="908720"/>
            <a:ext cx="8280920" cy="0"/>
          </a:xfrm>
          <a:prstGeom prst="line">
            <a:avLst/>
          </a:prstGeom>
          <a:ln w="28575">
            <a:solidFill>
              <a:schemeClr val="bg2">
                <a:lumMod val="25000"/>
              </a:schemeClr>
            </a:solidFill>
            <a:prstDash val="sysDot"/>
          </a:ln>
        </p:spPr>
        <p:style>
          <a:lnRef idx="1">
            <a:schemeClr val="accent1"/>
          </a:lnRef>
          <a:fillRef idx="0">
            <a:schemeClr val="accent1"/>
          </a:fillRef>
          <a:effectRef idx="0">
            <a:schemeClr val="accent1"/>
          </a:effectRef>
          <a:fontRef idx="minor">
            <a:schemeClr val="tx1"/>
          </a:fontRef>
        </p:style>
      </p:cxnSp>
      <p:graphicFrame>
        <p:nvGraphicFramePr>
          <p:cNvPr id="2" name="Table 5">
            <a:extLst>
              <a:ext uri="{FF2B5EF4-FFF2-40B4-BE49-F238E27FC236}">
                <a16:creationId xmlns:a16="http://schemas.microsoft.com/office/drawing/2014/main" id="{CD0C3FEB-5004-44EF-AA0C-95BBC88469E0}"/>
              </a:ext>
            </a:extLst>
          </p:cNvPr>
          <p:cNvGraphicFramePr>
            <a:graphicFrameLocks noGrp="1"/>
          </p:cNvGraphicFramePr>
          <p:nvPr>
            <p:extLst>
              <p:ext uri="{D42A27DB-BD31-4B8C-83A1-F6EECF244321}">
                <p14:modId xmlns:p14="http://schemas.microsoft.com/office/powerpoint/2010/main" val="1678680884"/>
              </p:ext>
            </p:extLst>
          </p:nvPr>
        </p:nvGraphicFramePr>
        <p:xfrm>
          <a:off x="1331640" y="3284984"/>
          <a:ext cx="6818400" cy="3114621"/>
        </p:xfrm>
        <a:graphic>
          <a:graphicData uri="http://schemas.openxmlformats.org/drawingml/2006/table">
            <a:tbl>
              <a:tblPr firstRow="1" bandRow="1">
                <a:tableStyleId>{2D5ABB26-0587-4C30-8999-92F81FD0307C}</a:tableStyleId>
              </a:tblPr>
              <a:tblGrid>
                <a:gridCol w="709200">
                  <a:extLst>
                    <a:ext uri="{9D8B030D-6E8A-4147-A177-3AD203B41FA5}">
                      <a16:colId xmlns:a16="http://schemas.microsoft.com/office/drawing/2014/main" val="2829707516"/>
                    </a:ext>
                  </a:extLst>
                </a:gridCol>
                <a:gridCol w="709200">
                  <a:extLst>
                    <a:ext uri="{9D8B030D-6E8A-4147-A177-3AD203B41FA5}">
                      <a16:colId xmlns:a16="http://schemas.microsoft.com/office/drawing/2014/main" val="2040956043"/>
                    </a:ext>
                  </a:extLst>
                </a:gridCol>
                <a:gridCol w="648000">
                  <a:extLst>
                    <a:ext uri="{9D8B030D-6E8A-4147-A177-3AD203B41FA5}">
                      <a16:colId xmlns:a16="http://schemas.microsoft.com/office/drawing/2014/main" val="3806049706"/>
                    </a:ext>
                  </a:extLst>
                </a:gridCol>
                <a:gridCol w="648000">
                  <a:extLst>
                    <a:ext uri="{9D8B030D-6E8A-4147-A177-3AD203B41FA5}">
                      <a16:colId xmlns:a16="http://schemas.microsoft.com/office/drawing/2014/main" val="189439522"/>
                    </a:ext>
                  </a:extLst>
                </a:gridCol>
                <a:gridCol w="648000">
                  <a:extLst>
                    <a:ext uri="{9D8B030D-6E8A-4147-A177-3AD203B41FA5}">
                      <a16:colId xmlns:a16="http://schemas.microsoft.com/office/drawing/2014/main" val="1821193072"/>
                    </a:ext>
                  </a:extLst>
                </a:gridCol>
                <a:gridCol w="648000">
                  <a:extLst>
                    <a:ext uri="{9D8B030D-6E8A-4147-A177-3AD203B41FA5}">
                      <a16:colId xmlns:a16="http://schemas.microsoft.com/office/drawing/2014/main" val="782904837"/>
                    </a:ext>
                  </a:extLst>
                </a:gridCol>
                <a:gridCol w="648000">
                  <a:extLst>
                    <a:ext uri="{9D8B030D-6E8A-4147-A177-3AD203B41FA5}">
                      <a16:colId xmlns:a16="http://schemas.microsoft.com/office/drawing/2014/main" val="2513139606"/>
                    </a:ext>
                  </a:extLst>
                </a:gridCol>
                <a:gridCol w="720000">
                  <a:extLst>
                    <a:ext uri="{9D8B030D-6E8A-4147-A177-3AD203B41FA5}">
                      <a16:colId xmlns:a16="http://schemas.microsoft.com/office/drawing/2014/main" val="2621497792"/>
                    </a:ext>
                  </a:extLst>
                </a:gridCol>
                <a:gridCol w="720000">
                  <a:extLst>
                    <a:ext uri="{9D8B030D-6E8A-4147-A177-3AD203B41FA5}">
                      <a16:colId xmlns:a16="http://schemas.microsoft.com/office/drawing/2014/main" val="1923129257"/>
                    </a:ext>
                  </a:extLst>
                </a:gridCol>
                <a:gridCol w="720000">
                  <a:extLst>
                    <a:ext uri="{9D8B030D-6E8A-4147-A177-3AD203B41FA5}">
                      <a16:colId xmlns:a16="http://schemas.microsoft.com/office/drawing/2014/main" val="1574712181"/>
                    </a:ext>
                  </a:extLst>
                </a:gridCol>
              </a:tblGrid>
              <a:tr h="466416">
                <a:tc>
                  <a:txBody>
                    <a:bodyPr/>
                    <a:lstStyle/>
                    <a:p>
                      <a:r>
                        <a:rPr lang="en-US" sz="1200" b="1">
                          <a:latin typeface="Calibri Light" panose="020F0302020204030204" pitchFamily="34" charset="0"/>
                          <a:cs typeface="Calibri Light" panose="020F0302020204030204" pitchFamily="34" charset="0"/>
                        </a:rPr>
                        <a:t>#</a:t>
                      </a:r>
                      <a:endParaRPr lang="en-CH" sz="1200" b="1">
                        <a:latin typeface="Calibri Light" panose="020F0302020204030204" pitchFamily="34" charset="0"/>
                        <a:cs typeface="Calibri Light" panose="020F0302020204030204" pitchFamily="34"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sz="1200" b="1">
                          <a:latin typeface="Calibri Light" panose="020F0302020204030204" pitchFamily="34" charset="0"/>
                          <a:cs typeface="Calibri Light" panose="020F0302020204030204" pitchFamily="34" charset="0"/>
                        </a:rPr>
                        <a:t>survived</a:t>
                      </a:r>
                      <a:endParaRPr lang="en-CH" sz="1200" b="1">
                        <a:latin typeface="Calibri Light" panose="020F0302020204030204" pitchFamily="34" charset="0"/>
                        <a:cs typeface="Calibri Light" panose="020F0302020204030204" pitchFamily="34"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sz="1200" b="1">
                          <a:latin typeface="Calibri Light" panose="020F0302020204030204" pitchFamily="34" charset="0"/>
                          <a:cs typeface="Calibri Light" panose="020F0302020204030204" pitchFamily="34" charset="0"/>
                        </a:rPr>
                        <a:t>pclass</a:t>
                      </a:r>
                      <a:endParaRPr lang="en-CH" sz="1200" b="1">
                        <a:latin typeface="Calibri Light" panose="020F0302020204030204" pitchFamily="34" charset="0"/>
                        <a:cs typeface="Calibri Light" panose="020F0302020204030204" pitchFamily="34"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b="1" dirty="0">
                          <a:latin typeface="Calibri Light" panose="020F0302020204030204" pitchFamily="34" charset="0"/>
                          <a:cs typeface="Calibri Light" panose="020F0302020204030204" pitchFamily="34" charset="0"/>
                        </a:rPr>
                        <a:t>sex</a:t>
                      </a:r>
                      <a:endParaRPr lang="en-CH" sz="1200" b="1" dirty="0">
                        <a:latin typeface="Calibri Light" panose="020F0302020204030204" pitchFamily="34" charset="0"/>
                        <a:cs typeface="Calibri Light" panose="020F0302020204030204" pitchFamily="34"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en-US" sz="1200" b="1">
                          <a:latin typeface="Calibri Light" panose="020F0302020204030204" pitchFamily="34" charset="0"/>
                          <a:cs typeface="Calibri Light" panose="020F0302020204030204" pitchFamily="34" charset="0"/>
                        </a:rPr>
                        <a:t>age</a:t>
                      </a:r>
                      <a:endParaRPr lang="en-CH" sz="1200" b="1">
                        <a:latin typeface="Calibri Light" panose="020F0302020204030204" pitchFamily="34" charset="0"/>
                        <a:cs typeface="Calibri Light" panose="020F0302020204030204" pitchFamily="34"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b="1">
                          <a:latin typeface="Calibri Light" panose="020F0302020204030204" pitchFamily="34" charset="0"/>
                          <a:cs typeface="Calibri Light" panose="020F0302020204030204" pitchFamily="34" charset="0"/>
                        </a:rPr>
                        <a:t>sibsp</a:t>
                      </a:r>
                      <a:endParaRPr lang="en-CH" sz="1200" b="1">
                        <a:latin typeface="Calibri Light" panose="020F0302020204030204" pitchFamily="34" charset="0"/>
                        <a:cs typeface="Calibri Light" panose="020F0302020204030204" pitchFamily="34"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b="1">
                          <a:latin typeface="Calibri Light" panose="020F0302020204030204" pitchFamily="34" charset="0"/>
                          <a:cs typeface="Calibri Light" panose="020F0302020204030204" pitchFamily="34" charset="0"/>
                        </a:rPr>
                        <a:t>parch</a:t>
                      </a:r>
                      <a:endParaRPr lang="en-CH" sz="1200" b="1">
                        <a:latin typeface="Calibri Light" panose="020F0302020204030204" pitchFamily="34" charset="0"/>
                        <a:cs typeface="Calibri Light" panose="020F0302020204030204" pitchFamily="34"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en-US" sz="1200" b="1">
                          <a:latin typeface="Calibri Light" panose="020F0302020204030204" pitchFamily="34" charset="0"/>
                          <a:cs typeface="Calibri Light" panose="020F0302020204030204" pitchFamily="34" charset="0"/>
                        </a:rPr>
                        <a:t>noise norm</a:t>
                      </a:r>
                      <a:endParaRPr lang="en-CH" sz="1200" b="1">
                        <a:latin typeface="Calibri Light" panose="020F0302020204030204" pitchFamily="34" charset="0"/>
                        <a:cs typeface="Calibri Light" panose="020F0302020204030204" pitchFamily="34"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r"/>
                      <a:r>
                        <a:rPr lang="en-US" sz="1200" b="1">
                          <a:latin typeface="Calibri Light" panose="020F0302020204030204" pitchFamily="34" charset="0"/>
                          <a:cs typeface="Calibri Light" panose="020F0302020204030204" pitchFamily="34" charset="0"/>
                        </a:rPr>
                        <a:t>noise unif</a:t>
                      </a:r>
                      <a:endParaRPr lang="en-CH" sz="1200" b="1">
                        <a:latin typeface="Calibri Light" panose="020F0302020204030204" pitchFamily="34" charset="0"/>
                        <a:cs typeface="Calibri Light" panose="020F0302020204030204" pitchFamily="34"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r"/>
                      <a:r>
                        <a:rPr lang="en-US" sz="1200" b="1">
                          <a:latin typeface="Calibri Light" panose="020F0302020204030204" pitchFamily="34" charset="0"/>
                          <a:cs typeface="Calibri Light" panose="020F0302020204030204" pitchFamily="34" charset="0"/>
                        </a:rPr>
                        <a:t>noise binom</a:t>
                      </a:r>
                      <a:endParaRPr lang="en-CH" sz="1200" b="1">
                        <a:latin typeface="Calibri Light" panose="020F0302020204030204" pitchFamily="34" charset="0"/>
                        <a:cs typeface="Calibri Light" panose="020F0302020204030204" pitchFamily="34"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4260790805"/>
                  </a:ext>
                </a:extLst>
              </a:tr>
              <a:tr h="378315">
                <a:tc>
                  <a:txBody>
                    <a:bodyPr/>
                    <a:lstStyle/>
                    <a:p>
                      <a:r>
                        <a:rPr lang="en-US" sz="1200">
                          <a:latin typeface="Calibri Light" panose="020F0302020204030204" pitchFamily="34" charset="0"/>
                          <a:cs typeface="Calibri Light" panose="020F0302020204030204" pitchFamily="34" charset="0"/>
                        </a:rPr>
                        <a:t>1</a:t>
                      </a:r>
                      <a:endParaRPr lang="en-CH" sz="1200">
                        <a:latin typeface="Calibri Light" panose="020F0302020204030204" pitchFamily="34" charset="0"/>
                        <a:cs typeface="Calibri Light" panose="020F0302020204030204" pitchFamily="34" charset="0"/>
                      </a:endParaRPr>
                    </a:p>
                  </a:txBody>
                  <a:tcPr anchor="ctr">
                    <a:lnT w="12700" cap="flat" cmpd="sng" algn="ctr">
                      <a:solidFill>
                        <a:schemeClr val="tx1"/>
                      </a:solidFill>
                      <a:prstDash val="solid"/>
                      <a:round/>
                      <a:headEnd type="none" w="med" len="med"/>
                      <a:tailEnd type="none" w="med" len="med"/>
                    </a:lnT>
                    <a:solidFill>
                      <a:schemeClr val="bg1">
                        <a:lumMod val="95000"/>
                      </a:schemeClr>
                    </a:solidFill>
                  </a:tcPr>
                </a:tc>
                <a:tc>
                  <a:txBody>
                    <a:bodyPr/>
                    <a:lstStyle/>
                    <a:p>
                      <a:pPr algn="ctr"/>
                      <a:r>
                        <a:rPr lang="en-US" sz="1200">
                          <a:latin typeface="Calibri Light" panose="020F0302020204030204" pitchFamily="34" charset="0"/>
                          <a:cs typeface="Calibri Light" panose="020F0302020204030204" pitchFamily="34" charset="0"/>
                        </a:rPr>
                        <a:t>yes</a:t>
                      </a:r>
                      <a:endParaRPr lang="en-CH" sz="1200">
                        <a:latin typeface="Calibri Light" panose="020F0302020204030204" pitchFamily="34" charset="0"/>
                        <a:cs typeface="Calibri Light" panose="020F0302020204030204" pitchFamily="34" charset="0"/>
                      </a:endParaRPr>
                    </a:p>
                  </a:txBody>
                  <a:tcPr anchor="ct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pPr algn="ctr"/>
                      <a:r>
                        <a:rPr lang="en-US" sz="1200">
                          <a:latin typeface="Calibri Light" panose="020F0302020204030204" pitchFamily="34" charset="0"/>
                          <a:cs typeface="Calibri Light" panose="020F0302020204030204" pitchFamily="34" charset="0"/>
                        </a:rPr>
                        <a:t>1</a:t>
                      </a:r>
                      <a:r>
                        <a:rPr lang="en-US" sz="1200" baseline="30000">
                          <a:latin typeface="Calibri Light" panose="020F0302020204030204" pitchFamily="34" charset="0"/>
                          <a:cs typeface="Calibri Light" panose="020F0302020204030204" pitchFamily="34" charset="0"/>
                        </a:rPr>
                        <a:t>st</a:t>
                      </a:r>
                      <a:endParaRPr lang="en-CH" sz="1200">
                        <a:latin typeface="Calibri Light" panose="020F0302020204030204" pitchFamily="34" charset="0"/>
                        <a:cs typeface="Calibri Light" panose="020F0302020204030204" pitchFamily="34" charset="0"/>
                      </a:endParaRPr>
                    </a:p>
                  </a:txBody>
                  <a:tcPr anchor="ctr">
                    <a:lnT w="12700" cap="flat" cmpd="sng" algn="ctr">
                      <a:solidFill>
                        <a:schemeClr val="tx1"/>
                      </a:solidFill>
                      <a:prstDash val="solid"/>
                      <a:round/>
                      <a:headEnd type="none" w="med" len="med"/>
                      <a:tailEnd type="none" w="med" len="med"/>
                    </a:lnT>
                  </a:tcPr>
                </a:tc>
                <a:tc>
                  <a:txBody>
                    <a:bodyPr/>
                    <a:lstStyle/>
                    <a:p>
                      <a:pPr algn="ctr"/>
                      <a:r>
                        <a:rPr lang="en-US" sz="1200">
                          <a:latin typeface="Calibri Light" panose="020F0302020204030204" pitchFamily="34" charset="0"/>
                          <a:cs typeface="Calibri Light" panose="020F0302020204030204" pitchFamily="34" charset="0"/>
                        </a:rPr>
                        <a:t>female</a:t>
                      </a:r>
                      <a:endParaRPr lang="en-CH" sz="1200">
                        <a:latin typeface="Calibri Light" panose="020F0302020204030204" pitchFamily="34" charset="0"/>
                        <a:cs typeface="Calibri Light" panose="020F0302020204030204" pitchFamily="34" charset="0"/>
                      </a:endParaRPr>
                    </a:p>
                  </a:txBody>
                  <a:tcPr anchor="ctr">
                    <a:lnT w="12700" cap="flat" cmpd="sng" algn="ctr">
                      <a:solidFill>
                        <a:schemeClr val="tx1"/>
                      </a:solidFill>
                      <a:prstDash val="solid"/>
                      <a:round/>
                      <a:headEnd type="none" w="med" len="med"/>
                      <a:tailEnd type="none" w="med" len="med"/>
                    </a:lnT>
                  </a:tcPr>
                </a:tc>
                <a:tc>
                  <a:txBody>
                    <a:bodyPr/>
                    <a:lstStyle/>
                    <a:p>
                      <a:pPr algn="r"/>
                      <a:r>
                        <a:rPr lang="en-US" sz="1200">
                          <a:latin typeface="Calibri Light" panose="020F0302020204030204" pitchFamily="34" charset="0"/>
                          <a:cs typeface="Calibri Light" panose="020F0302020204030204" pitchFamily="34" charset="0"/>
                        </a:rPr>
                        <a:t>29.00</a:t>
                      </a:r>
                      <a:endParaRPr lang="en-CH" sz="1200">
                        <a:latin typeface="Calibri Light" panose="020F0302020204030204" pitchFamily="34" charset="0"/>
                        <a:cs typeface="Calibri Light" panose="020F0302020204030204" pitchFamily="34" charset="0"/>
                      </a:endParaRPr>
                    </a:p>
                  </a:txBody>
                  <a:tcPr anchor="ctr">
                    <a:lnT w="12700" cap="flat" cmpd="sng" algn="ctr">
                      <a:solidFill>
                        <a:schemeClr val="tx1"/>
                      </a:solidFill>
                      <a:prstDash val="solid"/>
                      <a:round/>
                      <a:headEnd type="none" w="med" len="med"/>
                      <a:tailEnd type="none" w="med" len="med"/>
                    </a:lnT>
                  </a:tcPr>
                </a:tc>
                <a:tc>
                  <a:txBody>
                    <a:bodyPr/>
                    <a:lstStyle/>
                    <a:p>
                      <a:pPr algn="ctr"/>
                      <a:r>
                        <a:rPr lang="en-US" sz="1200">
                          <a:latin typeface="Calibri Light" panose="020F0302020204030204" pitchFamily="34" charset="0"/>
                          <a:cs typeface="Calibri Light" panose="020F0302020204030204" pitchFamily="34" charset="0"/>
                        </a:rPr>
                        <a:t>0</a:t>
                      </a:r>
                      <a:endParaRPr lang="en-CH" sz="1200">
                        <a:latin typeface="Calibri Light" panose="020F0302020204030204" pitchFamily="34" charset="0"/>
                        <a:cs typeface="Calibri Light" panose="020F0302020204030204" pitchFamily="34" charset="0"/>
                      </a:endParaRPr>
                    </a:p>
                  </a:txBody>
                  <a:tcPr anchor="ctr">
                    <a:lnT w="12700" cap="flat" cmpd="sng" algn="ctr">
                      <a:solidFill>
                        <a:schemeClr val="tx1"/>
                      </a:solidFill>
                      <a:prstDash val="solid"/>
                      <a:round/>
                      <a:headEnd type="none" w="med" len="med"/>
                      <a:tailEnd type="none" w="med" len="med"/>
                    </a:lnT>
                  </a:tcPr>
                </a:tc>
                <a:tc>
                  <a:txBody>
                    <a:bodyPr/>
                    <a:lstStyle/>
                    <a:p>
                      <a:pPr algn="ctr"/>
                      <a:r>
                        <a:rPr lang="en-US" sz="1200">
                          <a:latin typeface="Calibri Light" panose="020F0302020204030204" pitchFamily="34" charset="0"/>
                          <a:cs typeface="Calibri Light" panose="020F0302020204030204" pitchFamily="34" charset="0"/>
                        </a:rPr>
                        <a:t>0</a:t>
                      </a:r>
                      <a:endParaRPr lang="en-CH" sz="1200">
                        <a:latin typeface="Calibri Light" panose="020F0302020204030204" pitchFamily="34" charset="0"/>
                        <a:cs typeface="Calibri Light" panose="020F0302020204030204" pitchFamily="34" charset="0"/>
                      </a:endParaRPr>
                    </a:p>
                  </a:txBody>
                  <a:tcPr anchor="ctr">
                    <a:lnT w="12700" cap="flat" cmpd="sng" algn="ctr">
                      <a:solidFill>
                        <a:schemeClr val="tx1"/>
                      </a:solidFill>
                      <a:prstDash val="solid"/>
                      <a:round/>
                      <a:headEnd type="none" w="med" len="med"/>
                      <a:tailEnd type="none" w="med" len="med"/>
                    </a:lnT>
                  </a:tcPr>
                </a:tc>
                <a:tc>
                  <a:txBody>
                    <a:bodyPr/>
                    <a:lstStyle/>
                    <a:p>
                      <a:pPr algn="r"/>
                      <a:r>
                        <a:rPr lang="en-US" sz="1200">
                          <a:latin typeface="Calibri Light" panose="020F0302020204030204" pitchFamily="34" charset="0"/>
                          <a:cs typeface="Calibri Light" panose="020F0302020204030204" pitchFamily="34" charset="0"/>
                        </a:rPr>
                        <a:t>-1.2933</a:t>
                      </a:r>
                      <a:endParaRPr lang="en-CH" sz="1200">
                        <a:latin typeface="Calibri Light" panose="020F0302020204030204" pitchFamily="34" charset="0"/>
                        <a:cs typeface="Calibri Light" panose="020F0302020204030204" pitchFamily="34" charset="0"/>
                      </a:endParaRPr>
                    </a:p>
                  </a:txBody>
                  <a:tcPr anchor="ctr">
                    <a:lnT w="12700" cap="flat" cmpd="sng" algn="ctr">
                      <a:solidFill>
                        <a:schemeClr val="tx1"/>
                      </a:solidFill>
                      <a:prstDash val="solid"/>
                      <a:round/>
                      <a:headEnd type="none" w="med" len="med"/>
                      <a:tailEnd type="none" w="med" len="med"/>
                    </a:lnT>
                    <a:solidFill>
                      <a:schemeClr val="accent3">
                        <a:lumMod val="20000"/>
                        <a:lumOff val="80000"/>
                      </a:schemeClr>
                    </a:solidFill>
                  </a:tcPr>
                </a:tc>
                <a:tc>
                  <a:txBody>
                    <a:bodyPr/>
                    <a:lstStyle/>
                    <a:p>
                      <a:pPr algn="r"/>
                      <a:r>
                        <a:rPr lang="en-US" sz="1200">
                          <a:latin typeface="Calibri Light" panose="020F0302020204030204" pitchFamily="34" charset="0"/>
                          <a:cs typeface="Calibri Light" panose="020F0302020204030204" pitchFamily="34" charset="0"/>
                        </a:rPr>
                        <a:t>-0.5936</a:t>
                      </a:r>
                      <a:endParaRPr lang="en-CH" sz="1200">
                        <a:latin typeface="Calibri Light" panose="020F0302020204030204" pitchFamily="34" charset="0"/>
                        <a:cs typeface="Calibri Light" panose="020F0302020204030204" pitchFamily="34" charset="0"/>
                      </a:endParaRPr>
                    </a:p>
                  </a:txBody>
                  <a:tcPr anchor="ctr">
                    <a:lnT w="12700" cap="flat" cmpd="sng" algn="ctr">
                      <a:solidFill>
                        <a:schemeClr val="tx1"/>
                      </a:solidFill>
                      <a:prstDash val="solid"/>
                      <a:round/>
                      <a:headEnd type="none" w="med" len="med"/>
                      <a:tailEnd type="none" w="med" len="med"/>
                    </a:lnT>
                    <a:solidFill>
                      <a:schemeClr val="accent3">
                        <a:lumMod val="20000"/>
                        <a:lumOff val="80000"/>
                      </a:schemeClr>
                    </a:solidFill>
                  </a:tcPr>
                </a:tc>
                <a:tc>
                  <a:txBody>
                    <a:bodyPr/>
                    <a:lstStyle/>
                    <a:p>
                      <a:pPr algn="r"/>
                      <a:r>
                        <a:rPr lang="en-US" sz="1200">
                          <a:latin typeface="Calibri Light" panose="020F0302020204030204" pitchFamily="34" charset="0"/>
                          <a:cs typeface="Calibri Light" panose="020F0302020204030204" pitchFamily="34" charset="0"/>
                        </a:rPr>
                        <a:t>0</a:t>
                      </a:r>
                      <a:endParaRPr lang="en-CH" sz="1200">
                        <a:latin typeface="Calibri Light" panose="020F0302020204030204" pitchFamily="34" charset="0"/>
                        <a:cs typeface="Calibri Light" panose="020F0302020204030204" pitchFamily="34" charset="0"/>
                      </a:endParaRPr>
                    </a:p>
                  </a:txBody>
                  <a:tcPr anchor="ctr">
                    <a:lnT w="12700" cap="flat" cmpd="sng" algn="ctr">
                      <a:solidFill>
                        <a:schemeClr val="tx1"/>
                      </a:solidFill>
                      <a:prstDash val="solid"/>
                      <a:round/>
                      <a:headEnd type="none" w="med" len="med"/>
                      <a:tailEnd type="none" w="med" len="med"/>
                    </a:lnT>
                    <a:solidFill>
                      <a:schemeClr val="accent3">
                        <a:lumMod val="20000"/>
                        <a:lumOff val="80000"/>
                      </a:schemeClr>
                    </a:solidFill>
                  </a:tcPr>
                </a:tc>
                <a:extLst>
                  <a:ext uri="{0D108BD9-81ED-4DB2-BD59-A6C34878D82A}">
                    <a16:rowId xmlns:a16="http://schemas.microsoft.com/office/drawing/2014/main" val="3271946330"/>
                  </a:ext>
                </a:extLst>
              </a:tr>
              <a:tr h="378315">
                <a:tc>
                  <a:txBody>
                    <a:bodyPr/>
                    <a:lstStyle/>
                    <a:p>
                      <a:r>
                        <a:rPr lang="en-US" sz="1200">
                          <a:latin typeface="Calibri Light" panose="020F0302020204030204" pitchFamily="34" charset="0"/>
                          <a:cs typeface="Calibri Light" panose="020F0302020204030204" pitchFamily="34" charset="0"/>
                        </a:rPr>
                        <a:t>2</a:t>
                      </a:r>
                      <a:endParaRPr lang="en-CH" sz="1200">
                        <a:latin typeface="Calibri Light" panose="020F0302020204030204" pitchFamily="34" charset="0"/>
                        <a:cs typeface="Calibri Light" panose="020F0302020204030204" pitchFamily="34" charset="0"/>
                      </a:endParaRPr>
                    </a:p>
                  </a:txBody>
                  <a:tcPr anchor="ctr">
                    <a:solidFill>
                      <a:schemeClr val="bg1">
                        <a:lumMod val="95000"/>
                      </a:schemeClr>
                    </a:solidFill>
                  </a:tcPr>
                </a:tc>
                <a:tc>
                  <a:txBody>
                    <a:bodyPr/>
                    <a:lstStyle/>
                    <a:p>
                      <a:pPr algn="ctr"/>
                      <a:r>
                        <a:rPr lang="en-US" sz="1200">
                          <a:latin typeface="Calibri Light" panose="020F0302020204030204" pitchFamily="34" charset="0"/>
                          <a:cs typeface="Calibri Light" panose="020F0302020204030204" pitchFamily="34" charset="0"/>
                        </a:rPr>
                        <a:t>yes</a:t>
                      </a:r>
                      <a:endParaRPr lang="en-CH" sz="1200">
                        <a:latin typeface="Calibri Light" panose="020F0302020204030204" pitchFamily="34" charset="0"/>
                        <a:cs typeface="Calibri Light" panose="020F0302020204030204" pitchFamily="34" charset="0"/>
                      </a:endParaRPr>
                    </a:p>
                  </a:txBody>
                  <a:tcPr anchor="ctr">
                    <a:solidFill>
                      <a:schemeClr val="accent1">
                        <a:lumMod val="20000"/>
                        <a:lumOff val="80000"/>
                      </a:schemeClr>
                    </a:solidFill>
                  </a:tcPr>
                </a:tc>
                <a:tc>
                  <a:txBody>
                    <a:bodyPr/>
                    <a:lstStyle/>
                    <a:p>
                      <a:pPr algn="ctr"/>
                      <a:r>
                        <a:rPr lang="en-US" sz="1200">
                          <a:latin typeface="Calibri Light" panose="020F0302020204030204" pitchFamily="34" charset="0"/>
                          <a:cs typeface="Calibri Light" panose="020F0302020204030204" pitchFamily="34" charset="0"/>
                        </a:rPr>
                        <a:t>1</a:t>
                      </a:r>
                      <a:r>
                        <a:rPr lang="en-US" sz="1200" baseline="30000">
                          <a:latin typeface="Calibri Light" panose="020F0302020204030204" pitchFamily="34" charset="0"/>
                          <a:cs typeface="Calibri Light" panose="020F0302020204030204" pitchFamily="34" charset="0"/>
                        </a:rPr>
                        <a:t>st</a:t>
                      </a:r>
                      <a:endParaRPr lang="en-CH" sz="1200">
                        <a:latin typeface="Calibri Light" panose="020F0302020204030204" pitchFamily="34" charset="0"/>
                        <a:cs typeface="Calibri Light" panose="020F0302020204030204" pitchFamily="34" charset="0"/>
                      </a:endParaRPr>
                    </a:p>
                  </a:txBody>
                  <a:tcPr anchor="ctr"/>
                </a:tc>
                <a:tc>
                  <a:txBody>
                    <a:bodyPr/>
                    <a:lstStyle/>
                    <a:p>
                      <a:pPr algn="ctr"/>
                      <a:r>
                        <a:rPr lang="en-US" sz="1200">
                          <a:latin typeface="Calibri Light" panose="020F0302020204030204" pitchFamily="34" charset="0"/>
                          <a:cs typeface="Calibri Light" panose="020F0302020204030204" pitchFamily="34" charset="0"/>
                        </a:rPr>
                        <a:t>male</a:t>
                      </a:r>
                      <a:endParaRPr lang="en-CH" sz="1200">
                        <a:latin typeface="Calibri Light" panose="020F0302020204030204" pitchFamily="34" charset="0"/>
                        <a:cs typeface="Calibri Light" panose="020F0302020204030204" pitchFamily="34" charset="0"/>
                      </a:endParaRPr>
                    </a:p>
                  </a:txBody>
                  <a:tcPr anchor="ctr"/>
                </a:tc>
                <a:tc>
                  <a:txBody>
                    <a:bodyPr/>
                    <a:lstStyle/>
                    <a:p>
                      <a:pPr algn="r"/>
                      <a:r>
                        <a:rPr lang="en-US" sz="1200">
                          <a:latin typeface="Calibri Light" panose="020F0302020204030204" pitchFamily="34" charset="0"/>
                          <a:cs typeface="Calibri Light" panose="020F0302020204030204" pitchFamily="34" charset="0"/>
                        </a:rPr>
                        <a:t>0.92</a:t>
                      </a:r>
                      <a:endParaRPr lang="en-CH" sz="1200">
                        <a:latin typeface="Calibri Light" panose="020F0302020204030204" pitchFamily="34" charset="0"/>
                        <a:cs typeface="Calibri Light" panose="020F0302020204030204" pitchFamily="34" charset="0"/>
                      </a:endParaRPr>
                    </a:p>
                  </a:txBody>
                  <a:tcPr anchor="ctr"/>
                </a:tc>
                <a:tc>
                  <a:txBody>
                    <a:bodyPr/>
                    <a:lstStyle/>
                    <a:p>
                      <a:pPr algn="ctr"/>
                      <a:r>
                        <a:rPr lang="en-US" sz="1200">
                          <a:latin typeface="Calibri Light" panose="020F0302020204030204" pitchFamily="34" charset="0"/>
                          <a:cs typeface="Calibri Light" panose="020F0302020204030204" pitchFamily="34" charset="0"/>
                        </a:rPr>
                        <a:t>1</a:t>
                      </a:r>
                      <a:endParaRPr lang="en-CH" sz="1200">
                        <a:latin typeface="Calibri Light" panose="020F0302020204030204" pitchFamily="34" charset="0"/>
                        <a:cs typeface="Calibri Light" panose="020F0302020204030204" pitchFamily="34" charset="0"/>
                      </a:endParaRPr>
                    </a:p>
                  </a:txBody>
                  <a:tcPr anchor="ctr"/>
                </a:tc>
                <a:tc>
                  <a:txBody>
                    <a:bodyPr/>
                    <a:lstStyle/>
                    <a:p>
                      <a:pPr algn="ctr"/>
                      <a:r>
                        <a:rPr lang="en-US" sz="1200">
                          <a:latin typeface="Calibri Light" panose="020F0302020204030204" pitchFamily="34" charset="0"/>
                          <a:cs typeface="Calibri Light" panose="020F0302020204030204" pitchFamily="34" charset="0"/>
                        </a:rPr>
                        <a:t>2</a:t>
                      </a:r>
                      <a:endParaRPr lang="en-CH" sz="1200">
                        <a:latin typeface="Calibri Light" panose="020F0302020204030204" pitchFamily="34" charset="0"/>
                        <a:cs typeface="Calibri Light" panose="020F0302020204030204" pitchFamily="34" charset="0"/>
                      </a:endParaRPr>
                    </a:p>
                  </a:txBody>
                  <a:tcPr anchor="ctr"/>
                </a:tc>
                <a:tc>
                  <a:txBody>
                    <a:bodyPr/>
                    <a:lstStyle/>
                    <a:p>
                      <a:pPr algn="r"/>
                      <a:r>
                        <a:rPr lang="en-US" sz="1200">
                          <a:latin typeface="Calibri Light" panose="020F0302020204030204" pitchFamily="34" charset="0"/>
                          <a:cs typeface="Calibri Light" panose="020F0302020204030204" pitchFamily="34" charset="0"/>
                        </a:rPr>
                        <a:t>-1.8854</a:t>
                      </a:r>
                      <a:endParaRPr lang="en-CH" sz="1200">
                        <a:latin typeface="Calibri Light" panose="020F0302020204030204" pitchFamily="34" charset="0"/>
                        <a:cs typeface="Calibri Light" panose="020F0302020204030204" pitchFamily="34" charset="0"/>
                      </a:endParaRPr>
                    </a:p>
                  </a:txBody>
                  <a:tcPr anchor="ctr">
                    <a:solidFill>
                      <a:schemeClr val="accent3">
                        <a:lumMod val="20000"/>
                        <a:lumOff val="80000"/>
                      </a:schemeClr>
                    </a:solidFill>
                  </a:tcPr>
                </a:tc>
                <a:tc>
                  <a:txBody>
                    <a:bodyPr/>
                    <a:lstStyle/>
                    <a:p>
                      <a:pPr algn="r"/>
                      <a:r>
                        <a:rPr lang="en-US" sz="1200">
                          <a:latin typeface="Calibri Light" panose="020F0302020204030204" pitchFamily="34" charset="0"/>
                          <a:cs typeface="Calibri Light" panose="020F0302020204030204" pitchFamily="34" charset="0"/>
                        </a:rPr>
                        <a:t>0.8110</a:t>
                      </a:r>
                      <a:endParaRPr lang="en-CH" sz="1200">
                        <a:latin typeface="Calibri Light" panose="020F0302020204030204" pitchFamily="34" charset="0"/>
                        <a:cs typeface="Calibri Light" panose="020F0302020204030204" pitchFamily="34" charset="0"/>
                      </a:endParaRPr>
                    </a:p>
                  </a:txBody>
                  <a:tcPr anchor="ctr">
                    <a:solidFill>
                      <a:schemeClr val="accent3">
                        <a:lumMod val="20000"/>
                        <a:lumOff val="80000"/>
                      </a:schemeClr>
                    </a:solidFill>
                  </a:tcPr>
                </a:tc>
                <a:tc>
                  <a:txBody>
                    <a:bodyPr/>
                    <a:lstStyle/>
                    <a:p>
                      <a:pPr algn="r"/>
                      <a:r>
                        <a:rPr lang="en-US" sz="1200">
                          <a:latin typeface="Calibri Light" panose="020F0302020204030204" pitchFamily="34" charset="0"/>
                          <a:cs typeface="Calibri Light" panose="020F0302020204030204" pitchFamily="34" charset="0"/>
                        </a:rPr>
                        <a:t>1</a:t>
                      </a:r>
                      <a:endParaRPr lang="en-CH" sz="1200">
                        <a:latin typeface="Calibri Light" panose="020F0302020204030204" pitchFamily="34" charset="0"/>
                        <a:cs typeface="Calibri Light" panose="020F0302020204030204" pitchFamily="34" charset="0"/>
                      </a:endParaRPr>
                    </a:p>
                  </a:txBody>
                  <a:tcPr anchor="ctr">
                    <a:solidFill>
                      <a:schemeClr val="accent3">
                        <a:lumMod val="20000"/>
                        <a:lumOff val="80000"/>
                      </a:schemeClr>
                    </a:solidFill>
                  </a:tcPr>
                </a:tc>
                <a:extLst>
                  <a:ext uri="{0D108BD9-81ED-4DB2-BD59-A6C34878D82A}">
                    <a16:rowId xmlns:a16="http://schemas.microsoft.com/office/drawing/2014/main" val="3978832981"/>
                  </a:ext>
                </a:extLst>
              </a:tr>
              <a:tr h="378315">
                <a:tc>
                  <a:txBody>
                    <a:bodyPr/>
                    <a:lstStyle/>
                    <a:p>
                      <a:r>
                        <a:rPr lang="en-US" sz="1200">
                          <a:latin typeface="Calibri Light" panose="020F0302020204030204" pitchFamily="34" charset="0"/>
                          <a:cs typeface="Calibri Light" panose="020F0302020204030204" pitchFamily="34" charset="0"/>
                        </a:rPr>
                        <a:t>3</a:t>
                      </a:r>
                      <a:endParaRPr lang="en-CH" sz="1200">
                        <a:latin typeface="Calibri Light" panose="020F0302020204030204" pitchFamily="34" charset="0"/>
                        <a:cs typeface="Calibri Light" panose="020F0302020204030204" pitchFamily="34" charset="0"/>
                      </a:endParaRPr>
                    </a:p>
                  </a:txBody>
                  <a:tcPr anchor="ctr">
                    <a:solidFill>
                      <a:schemeClr val="bg1">
                        <a:lumMod val="95000"/>
                      </a:schemeClr>
                    </a:solidFill>
                  </a:tcPr>
                </a:tc>
                <a:tc>
                  <a:txBody>
                    <a:bodyPr/>
                    <a:lstStyle/>
                    <a:p>
                      <a:pPr algn="ctr"/>
                      <a:r>
                        <a:rPr lang="en-US" sz="1200">
                          <a:latin typeface="Calibri Light" panose="020F0302020204030204" pitchFamily="34" charset="0"/>
                          <a:cs typeface="Calibri Light" panose="020F0302020204030204" pitchFamily="34" charset="0"/>
                        </a:rPr>
                        <a:t>no</a:t>
                      </a:r>
                      <a:endParaRPr lang="en-CH" sz="1200">
                        <a:latin typeface="Calibri Light" panose="020F0302020204030204" pitchFamily="34" charset="0"/>
                        <a:cs typeface="Calibri Light" panose="020F0302020204030204" pitchFamily="34" charset="0"/>
                      </a:endParaRPr>
                    </a:p>
                  </a:txBody>
                  <a:tcPr anchor="ctr">
                    <a:solidFill>
                      <a:schemeClr val="accent1">
                        <a:lumMod val="20000"/>
                        <a:lumOff val="80000"/>
                      </a:schemeClr>
                    </a:solidFill>
                  </a:tcPr>
                </a:tc>
                <a:tc>
                  <a:txBody>
                    <a:bodyPr/>
                    <a:lstStyle/>
                    <a:p>
                      <a:pPr algn="ctr"/>
                      <a:r>
                        <a:rPr lang="en-US" sz="1200">
                          <a:latin typeface="Calibri Light" panose="020F0302020204030204" pitchFamily="34" charset="0"/>
                          <a:cs typeface="Calibri Light" panose="020F0302020204030204" pitchFamily="34" charset="0"/>
                        </a:rPr>
                        <a:t>1</a:t>
                      </a:r>
                      <a:r>
                        <a:rPr lang="en-US" sz="1200" baseline="30000">
                          <a:latin typeface="Calibri Light" panose="020F0302020204030204" pitchFamily="34" charset="0"/>
                          <a:cs typeface="Calibri Light" panose="020F0302020204030204" pitchFamily="34" charset="0"/>
                        </a:rPr>
                        <a:t>st</a:t>
                      </a:r>
                      <a:endParaRPr lang="en-CH" sz="1200">
                        <a:latin typeface="Calibri Light" panose="020F0302020204030204" pitchFamily="34" charset="0"/>
                        <a:cs typeface="Calibri Light" panose="020F0302020204030204" pitchFamily="34" charset="0"/>
                      </a:endParaRPr>
                    </a:p>
                  </a:txBody>
                  <a:tcPr anchor="ctr"/>
                </a:tc>
                <a:tc>
                  <a:txBody>
                    <a:bodyPr/>
                    <a:lstStyle/>
                    <a:p>
                      <a:pPr algn="ctr"/>
                      <a:r>
                        <a:rPr lang="en-US" sz="1200">
                          <a:latin typeface="Calibri Light" panose="020F0302020204030204" pitchFamily="34" charset="0"/>
                          <a:cs typeface="Calibri Light" panose="020F0302020204030204" pitchFamily="34" charset="0"/>
                        </a:rPr>
                        <a:t>female</a:t>
                      </a:r>
                      <a:endParaRPr lang="en-CH" sz="1200">
                        <a:latin typeface="Calibri Light" panose="020F0302020204030204" pitchFamily="34" charset="0"/>
                        <a:cs typeface="Calibri Light" panose="020F0302020204030204" pitchFamily="34" charset="0"/>
                      </a:endParaRPr>
                    </a:p>
                  </a:txBody>
                  <a:tcPr anchor="ctr"/>
                </a:tc>
                <a:tc>
                  <a:txBody>
                    <a:bodyPr/>
                    <a:lstStyle/>
                    <a:p>
                      <a:pPr algn="r"/>
                      <a:r>
                        <a:rPr lang="en-US" sz="1200">
                          <a:latin typeface="Calibri Light" panose="020F0302020204030204" pitchFamily="34" charset="0"/>
                          <a:cs typeface="Calibri Light" panose="020F0302020204030204" pitchFamily="34" charset="0"/>
                        </a:rPr>
                        <a:t>2.00</a:t>
                      </a:r>
                      <a:endParaRPr lang="en-CH" sz="1200">
                        <a:latin typeface="Calibri Light" panose="020F0302020204030204" pitchFamily="34" charset="0"/>
                        <a:cs typeface="Calibri Light" panose="020F0302020204030204" pitchFamily="34" charset="0"/>
                      </a:endParaRPr>
                    </a:p>
                  </a:txBody>
                  <a:tcPr anchor="ctr"/>
                </a:tc>
                <a:tc>
                  <a:txBody>
                    <a:bodyPr/>
                    <a:lstStyle/>
                    <a:p>
                      <a:pPr algn="ctr"/>
                      <a:r>
                        <a:rPr lang="en-US" sz="1200">
                          <a:latin typeface="Calibri Light" panose="020F0302020204030204" pitchFamily="34" charset="0"/>
                          <a:cs typeface="Calibri Light" panose="020F0302020204030204" pitchFamily="34" charset="0"/>
                        </a:rPr>
                        <a:t>1</a:t>
                      </a:r>
                      <a:endParaRPr lang="en-CH" sz="1200">
                        <a:latin typeface="Calibri Light" panose="020F0302020204030204" pitchFamily="34" charset="0"/>
                        <a:cs typeface="Calibri Light" panose="020F0302020204030204" pitchFamily="34" charset="0"/>
                      </a:endParaRPr>
                    </a:p>
                  </a:txBody>
                  <a:tcPr anchor="ctr"/>
                </a:tc>
                <a:tc>
                  <a:txBody>
                    <a:bodyPr/>
                    <a:lstStyle/>
                    <a:p>
                      <a:pPr algn="ctr"/>
                      <a:r>
                        <a:rPr lang="en-US" sz="1200">
                          <a:latin typeface="Calibri Light" panose="020F0302020204030204" pitchFamily="34" charset="0"/>
                          <a:cs typeface="Calibri Light" panose="020F0302020204030204" pitchFamily="34" charset="0"/>
                        </a:rPr>
                        <a:t>2</a:t>
                      </a:r>
                      <a:endParaRPr lang="en-CH" sz="1200">
                        <a:latin typeface="Calibri Light" panose="020F0302020204030204" pitchFamily="34" charset="0"/>
                        <a:cs typeface="Calibri Light" panose="020F0302020204030204" pitchFamily="34" charset="0"/>
                      </a:endParaRPr>
                    </a:p>
                  </a:txBody>
                  <a:tcPr anchor="ctr"/>
                </a:tc>
                <a:tc>
                  <a:txBody>
                    <a:bodyPr/>
                    <a:lstStyle/>
                    <a:p>
                      <a:pPr algn="r"/>
                      <a:r>
                        <a:rPr lang="en-US" sz="1200">
                          <a:latin typeface="Calibri Light" panose="020F0302020204030204" pitchFamily="34" charset="0"/>
                          <a:cs typeface="Calibri Light" panose="020F0302020204030204" pitchFamily="34" charset="0"/>
                        </a:rPr>
                        <a:t>0.1692</a:t>
                      </a:r>
                      <a:endParaRPr lang="en-CH" sz="1200">
                        <a:latin typeface="Calibri Light" panose="020F0302020204030204" pitchFamily="34" charset="0"/>
                        <a:cs typeface="Calibri Light" panose="020F0302020204030204" pitchFamily="34" charset="0"/>
                      </a:endParaRPr>
                    </a:p>
                  </a:txBody>
                  <a:tcPr anchor="ctr">
                    <a:solidFill>
                      <a:schemeClr val="accent3">
                        <a:lumMod val="20000"/>
                        <a:lumOff val="80000"/>
                      </a:schemeClr>
                    </a:solidFill>
                  </a:tcPr>
                </a:tc>
                <a:tc>
                  <a:txBody>
                    <a:bodyPr/>
                    <a:lstStyle/>
                    <a:p>
                      <a:pPr algn="r"/>
                      <a:r>
                        <a:rPr lang="en-US" sz="1200">
                          <a:latin typeface="Calibri Light" panose="020F0302020204030204" pitchFamily="34" charset="0"/>
                          <a:cs typeface="Calibri Light" panose="020F0302020204030204" pitchFamily="34" charset="0"/>
                        </a:rPr>
                        <a:t>-0.2348</a:t>
                      </a:r>
                      <a:endParaRPr lang="en-CH" sz="1200">
                        <a:latin typeface="Calibri Light" panose="020F0302020204030204" pitchFamily="34" charset="0"/>
                        <a:cs typeface="Calibri Light" panose="020F0302020204030204" pitchFamily="34" charset="0"/>
                      </a:endParaRPr>
                    </a:p>
                  </a:txBody>
                  <a:tcPr anchor="ctr">
                    <a:solidFill>
                      <a:schemeClr val="accent3">
                        <a:lumMod val="20000"/>
                        <a:lumOff val="80000"/>
                      </a:schemeClr>
                    </a:solidFill>
                  </a:tcPr>
                </a:tc>
                <a:tc>
                  <a:txBody>
                    <a:bodyPr/>
                    <a:lstStyle/>
                    <a:p>
                      <a:pPr algn="r"/>
                      <a:r>
                        <a:rPr lang="en-US" sz="1200">
                          <a:latin typeface="Calibri Light" panose="020F0302020204030204" pitchFamily="34" charset="0"/>
                          <a:cs typeface="Calibri Light" panose="020F0302020204030204" pitchFamily="34" charset="0"/>
                        </a:rPr>
                        <a:t>0</a:t>
                      </a:r>
                      <a:endParaRPr lang="en-CH" sz="1200">
                        <a:latin typeface="Calibri Light" panose="020F0302020204030204" pitchFamily="34" charset="0"/>
                        <a:cs typeface="Calibri Light" panose="020F0302020204030204" pitchFamily="34" charset="0"/>
                      </a:endParaRPr>
                    </a:p>
                  </a:txBody>
                  <a:tcPr anchor="ctr">
                    <a:solidFill>
                      <a:schemeClr val="accent3">
                        <a:lumMod val="20000"/>
                        <a:lumOff val="80000"/>
                      </a:schemeClr>
                    </a:solidFill>
                  </a:tcPr>
                </a:tc>
                <a:extLst>
                  <a:ext uri="{0D108BD9-81ED-4DB2-BD59-A6C34878D82A}">
                    <a16:rowId xmlns:a16="http://schemas.microsoft.com/office/drawing/2014/main" val="1634097141"/>
                  </a:ext>
                </a:extLst>
              </a:tr>
              <a:tr h="378315">
                <a:tc>
                  <a:txBody>
                    <a:bodyPr/>
                    <a:lstStyle/>
                    <a:p>
                      <a:r>
                        <a:rPr lang="en-US" sz="1200">
                          <a:latin typeface="Calibri Light" panose="020F0302020204030204" pitchFamily="34" charset="0"/>
                          <a:cs typeface="Calibri Light" panose="020F0302020204030204" pitchFamily="34" charset="0"/>
                        </a:rPr>
                        <a:t>4</a:t>
                      </a:r>
                      <a:endParaRPr lang="en-CH" sz="1200">
                        <a:latin typeface="Calibri Light" panose="020F0302020204030204" pitchFamily="34" charset="0"/>
                        <a:cs typeface="Calibri Light" panose="020F0302020204030204" pitchFamily="34" charset="0"/>
                      </a:endParaRPr>
                    </a:p>
                  </a:txBody>
                  <a:tcPr anchor="ctr">
                    <a:solidFill>
                      <a:schemeClr val="bg1">
                        <a:lumMod val="95000"/>
                      </a:schemeClr>
                    </a:solidFill>
                  </a:tcPr>
                </a:tc>
                <a:tc>
                  <a:txBody>
                    <a:bodyPr/>
                    <a:lstStyle/>
                    <a:p>
                      <a:pPr algn="ctr"/>
                      <a:r>
                        <a:rPr lang="en-US" sz="1200">
                          <a:latin typeface="Calibri Light" panose="020F0302020204030204" pitchFamily="34" charset="0"/>
                          <a:cs typeface="Calibri Light" panose="020F0302020204030204" pitchFamily="34" charset="0"/>
                        </a:rPr>
                        <a:t>no</a:t>
                      </a:r>
                      <a:endParaRPr lang="en-CH" sz="1200">
                        <a:latin typeface="Calibri Light" panose="020F0302020204030204" pitchFamily="34" charset="0"/>
                        <a:cs typeface="Calibri Light" panose="020F0302020204030204" pitchFamily="34" charset="0"/>
                      </a:endParaRPr>
                    </a:p>
                  </a:txBody>
                  <a:tcPr anchor="ctr">
                    <a:solidFill>
                      <a:schemeClr val="accent1">
                        <a:lumMod val="20000"/>
                        <a:lumOff val="80000"/>
                      </a:schemeClr>
                    </a:solidFill>
                  </a:tcPr>
                </a:tc>
                <a:tc>
                  <a:txBody>
                    <a:bodyPr/>
                    <a:lstStyle/>
                    <a:p>
                      <a:pPr algn="ctr"/>
                      <a:r>
                        <a:rPr lang="en-US" sz="1200">
                          <a:latin typeface="Calibri Light" panose="020F0302020204030204" pitchFamily="34" charset="0"/>
                          <a:cs typeface="Calibri Light" panose="020F0302020204030204" pitchFamily="34" charset="0"/>
                        </a:rPr>
                        <a:t>1</a:t>
                      </a:r>
                      <a:r>
                        <a:rPr lang="en-US" sz="1200" baseline="30000">
                          <a:latin typeface="Calibri Light" panose="020F0302020204030204" pitchFamily="34" charset="0"/>
                          <a:cs typeface="Calibri Light" panose="020F0302020204030204" pitchFamily="34" charset="0"/>
                        </a:rPr>
                        <a:t>st</a:t>
                      </a:r>
                      <a:endParaRPr lang="en-CH" sz="1200">
                        <a:latin typeface="Calibri Light" panose="020F0302020204030204" pitchFamily="34" charset="0"/>
                        <a:cs typeface="Calibri Light" panose="020F0302020204030204" pitchFamily="34" charset="0"/>
                      </a:endParaRPr>
                    </a:p>
                  </a:txBody>
                  <a:tcPr anchor="ctr"/>
                </a:tc>
                <a:tc>
                  <a:txBody>
                    <a:bodyPr/>
                    <a:lstStyle/>
                    <a:p>
                      <a:pPr algn="ctr"/>
                      <a:r>
                        <a:rPr lang="en-US" sz="1200">
                          <a:latin typeface="Calibri Light" panose="020F0302020204030204" pitchFamily="34" charset="0"/>
                          <a:cs typeface="Calibri Light" panose="020F0302020204030204" pitchFamily="34" charset="0"/>
                        </a:rPr>
                        <a:t>male</a:t>
                      </a:r>
                      <a:endParaRPr lang="en-CH" sz="1200">
                        <a:latin typeface="Calibri Light" panose="020F0302020204030204" pitchFamily="34" charset="0"/>
                        <a:cs typeface="Calibri Light" panose="020F0302020204030204" pitchFamily="34" charset="0"/>
                      </a:endParaRPr>
                    </a:p>
                  </a:txBody>
                  <a:tcPr anchor="ctr"/>
                </a:tc>
                <a:tc>
                  <a:txBody>
                    <a:bodyPr/>
                    <a:lstStyle/>
                    <a:p>
                      <a:pPr algn="r"/>
                      <a:r>
                        <a:rPr lang="en-US" sz="1200">
                          <a:latin typeface="Calibri Light" panose="020F0302020204030204" pitchFamily="34" charset="0"/>
                          <a:cs typeface="Calibri Light" panose="020F0302020204030204" pitchFamily="34" charset="0"/>
                        </a:rPr>
                        <a:t>30.00</a:t>
                      </a:r>
                      <a:endParaRPr lang="en-CH" sz="1200">
                        <a:latin typeface="Calibri Light" panose="020F0302020204030204" pitchFamily="34" charset="0"/>
                        <a:cs typeface="Calibri Light" panose="020F0302020204030204" pitchFamily="34" charset="0"/>
                      </a:endParaRPr>
                    </a:p>
                  </a:txBody>
                  <a:tcPr anchor="ctr"/>
                </a:tc>
                <a:tc>
                  <a:txBody>
                    <a:bodyPr/>
                    <a:lstStyle/>
                    <a:p>
                      <a:pPr algn="ctr"/>
                      <a:r>
                        <a:rPr lang="en-US" sz="1200">
                          <a:latin typeface="Calibri Light" panose="020F0302020204030204" pitchFamily="34" charset="0"/>
                          <a:cs typeface="Calibri Light" panose="020F0302020204030204" pitchFamily="34" charset="0"/>
                        </a:rPr>
                        <a:t>1</a:t>
                      </a:r>
                      <a:endParaRPr lang="en-CH" sz="1200">
                        <a:latin typeface="Calibri Light" panose="020F0302020204030204" pitchFamily="34" charset="0"/>
                        <a:cs typeface="Calibri Light" panose="020F0302020204030204" pitchFamily="34" charset="0"/>
                      </a:endParaRPr>
                    </a:p>
                  </a:txBody>
                  <a:tcPr anchor="ctr"/>
                </a:tc>
                <a:tc>
                  <a:txBody>
                    <a:bodyPr/>
                    <a:lstStyle/>
                    <a:p>
                      <a:pPr algn="ctr"/>
                      <a:r>
                        <a:rPr lang="en-US" sz="1200">
                          <a:latin typeface="Calibri Light" panose="020F0302020204030204" pitchFamily="34" charset="0"/>
                          <a:cs typeface="Calibri Light" panose="020F0302020204030204" pitchFamily="34" charset="0"/>
                        </a:rPr>
                        <a:t>2</a:t>
                      </a:r>
                      <a:endParaRPr lang="en-CH" sz="1200">
                        <a:latin typeface="Calibri Light" panose="020F0302020204030204" pitchFamily="34" charset="0"/>
                        <a:cs typeface="Calibri Light" panose="020F0302020204030204" pitchFamily="34" charset="0"/>
                      </a:endParaRPr>
                    </a:p>
                  </a:txBody>
                  <a:tcPr anchor="ctr"/>
                </a:tc>
                <a:tc>
                  <a:txBody>
                    <a:bodyPr/>
                    <a:lstStyle/>
                    <a:p>
                      <a:pPr algn="r"/>
                      <a:r>
                        <a:rPr lang="en-US" sz="1200">
                          <a:latin typeface="Calibri Light" panose="020F0302020204030204" pitchFamily="34" charset="0"/>
                          <a:cs typeface="Calibri Light" panose="020F0302020204030204" pitchFamily="34" charset="0"/>
                        </a:rPr>
                        <a:t>-0.2159</a:t>
                      </a:r>
                      <a:endParaRPr lang="en-CH" sz="1200">
                        <a:latin typeface="Calibri Light" panose="020F0302020204030204" pitchFamily="34" charset="0"/>
                        <a:cs typeface="Calibri Light" panose="020F0302020204030204" pitchFamily="34" charset="0"/>
                      </a:endParaRPr>
                    </a:p>
                  </a:txBody>
                  <a:tcPr anchor="ctr">
                    <a:solidFill>
                      <a:schemeClr val="accent3">
                        <a:lumMod val="20000"/>
                        <a:lumOff val="80000"/>
                      </a:schemeClr>
                    </a:solidFill>
                  </a:tcPr>
                </a:tc>
                <a:tc>
                  <a:txBody>
                    <a:bodyPr/>
                    <a:lstStyle/>
                    <a:p>
                      <a:pPr algn="r"/>
                      <a:r>
                        <a:rPr lang="en-US" sz="1200">
                          <a:latin typeface="Calibri Light" panose="020F0302020204030204" pitchFamily="34" charset="0"/>
                          <a:cs typeface="Calibri Light" panose="020F0302020204030204" pitchFamily="34" charset="0"/>
                        </a:rPr>
                        <a:t>-1.4384</a:t>
                      </a:r>
                      <a:endParaRPr lang="en-CH" sz="1200">
                        <a:latin typeface="Calibri Light" panose="020F0302020204030204" pitchFamily="34" charset="0"/>
                        <a:cs typeface="Calibri Light" panose="020F0302020204030204" pitchFamily="34" charset="0"/>
                      </a:endParaRPr>
                    </a:p>
                  </a:txBody>
                  <a:tcPr anchor="ctr">
                    <a:solidFill>
                      <a:schemeClr val="accent3">
                        <a:lumMod val="20000"/>
                        <a:lumOff val="80000"/>
                      </a:schemeClr>
                    </a:solidFill>
                  </a:tcPr>
                </a:tc>
                <a:tc>
                  <a:txBody>
                    <a:bodyPr/>
                    <a:lstStyle/>
                    <a:p>
                      <a:pPr algn="r"/>
                      <a:r>
                        <a:rPr lang="en-US" sz="1200">
                          <a:latin typeface="Calibri Light" panose="020F0302020204030204" pitchFamily="34" charset="0"/>
                          <a:cs typeface="Calibri Light" panose="020F0302020204030204" pitchFamily="34" charset="0"/>
                        </a:rPr>
                        <a:t>0</a:t>
                      </a:r>
                      <a:endParaRPr lang="en-CH" sz="1200">
                        <a:latin typeface="Calibri Light" panose="020F0302020204030204" pitchFamily="34" charset="0"/>
                        <a:cs typeface="Calibri Light" panose="020F0302020204030204" pitchFamily="34" charset="0"/>
                      </a:endParaRPr>
                    </a:p>
                  </a:txBody>
                  <a:tcPr anchor="ctr">
                    <a:solidFill>
                      <a:schemeClr val="accent3">
                        <a:lumMod val="20000"/>
                        <a:lumOff val="80000"/>
                      </a:schemeClr>
                    </a:solidFill>
                  </a:tcPr>
                </a:tc>
                <a:extLst>
                  <a:ext uri="{0D108BD9-81ED-4DB2-BD59-A6C34878D82A}">
                    <a16:rowId xmlns:a16="http://schemas.microsoft.com/office/drawing/2014/main" val="4218616910"/>
                  </a:ext>
                </a:extLst>
              </a:tr>
              <a:tr h="378315">
                <a:tc>
                  <a:txBody>
                    <a:bodyPr/>
                    <a:lstStyle/>
                    <a:p>
                      <a:r>
                        <a:rPr lang="en-US" sz="1200">
                          <a:latin typeface="Calibri Light" panose="020F0302020204030204" pitchFamily="34" charset="0"/>
                          <a:cs typeface="Calibri Light" panose="020F0302020204030204" pitchFamily="34" charset="0"/>
                        </a:rPr>
                        <a:t>…</a:t>
                      </a:r>
                      <a:endParaRPr lang="en-CH" sz="1200">
                        <a:latin typeface="Calibri Light" panose="020F0302020204030204" pitchFamily="34" charset="0"/>
                        <a:cs typeface="Calibri Light" panose="020F0302020204030204" pitchFamily="34" charset="0"/>
                      </a:endParaRPr>
                    </a:p>
                  </a:txBody>
                  <a:tcPr anchor="ctr">
                    <a:solidFill>
                      <a:schemeClr val="bg1">
                        <a:lumMod val="95000"/>
                      </a:schemeClr>
                    </a:solidFill>
                  </a:tcPr>
                </a:tc>
                <a:tc>
                  <a:txBody>
                    <a:bodyPr/>
                    <a:lstStyle/>
                    <a:p>
                      <a:pPr algn="ctr"/>
                      <a:r>
                        <a:rPr lang="en-US" sz="1200">
                          <a:latin typeface="Calibri Light" panose="020F0302020204030204" pitchFamily="34" charset="0"/>
                          <a:cs typeface="Calibri Light" panose="020F0302020204030204" pitchFamily="34" charset="0"/>
                        </a:rPr>
                        <a:t>…</a:t>
                      </a:r>
                      <a:endParaRPr lang="en-CH" sz="1200">
                        <a:latin typeface="Calibri Light" panose="020F0302020204030204" pitchFamily="34" charset="0"/>
                        <a:cs typeface="Calibri Light" panose="020F0302020204030204" pitchFamily="34" charset="0"/>
                      </a:endParaRPr>
                    </a:p>
                  </a:txBody>
                  <a:tcPr anchor="ctr">
                    <a:solidFill>
                      <a:schemeClr val="accent1">
                        <a:lumMod val="20000"/>
                        <a:lumOff val="80000"/>
                      </a:schemeClr>
                    </a:solidFill>
                  </a:tcPr>
                </a:tc>
                <a:tc>
                  <a:txBody>
                    <a:bodyPr/>
                    <a:lstStyle/>
                    <a:p>
                      <a:pPr algn="ctr"/>
                      <a:r>
                        <a:rPr lang="en-US" sz="1200">
                          <a:latin typeface="Calibri Light" panose="020F0302020204030204" pitchFamily="34" charset="0"/>
                          <a:cs typeface="Calibri Light" panose="020F0302020204030204" pitchFamily="34" charset="0"/>
                        </a:rPr>
                        <a:t>…</a:t>
                      </a:r>
                      <a:endParaRPr lang="en-CH" sz="1200">
                        <a:latin typeface="Calibri Light" panose="020F0302020204030204" pitchFamily="34" charset="0"/>
                        <a:cs typeface="Calibri Light" panose="020F0302020204030204" pitchFamily="34" charset="0"/>
                      </a:endParaRPr>
                    </a:p>
                  </a:txBody>
                  <a:tcPr anchor="ctr"/>
                </a:tc>
                <a:tc>
                  <a:txBody>
                    <a:bodyPr/>
                    <a:lstStyle/>
                    <a:p>
                      <a:pPr algn="ctr"/>
                      <a:r>
                        <a:rPr lang="en-US" sz="1200">
                          <a:latin typeface="Calibri Light" panose="020F0302020204030204" pitchFamily="34" charset="0"/>
                          <a:cs typeface="Calibri Light" panose="020F0302020204030204" pitchFamily="34" charset="0"/>
                        </a:rPr>
                        <a:t>…</a:t>
                      </a:r>
                      <a:endParaRPr lang="en-CH" sz="1200">
                        <a:latin typeface="Calibri Light" panose="020F0302020204030204" pitchFamily="34" charset="0"/>
                        <a:cs typeface="Calibri Light" panose="020F0302020204030204" pitchFamily="34" charset="0"/>
                      </a:endParaRPr>
                    </a:p>
                  </a:txBody>
                  <a:tcPr anchor="ctr"/>
                </a:tc>
                <a:tc>
                  <a:txBody>
                    <a:bodyPr/>
                    <a:lstStyle/>
                    <a:p>
                      <a:pPr algn="r"/>
                      <a:r>
                        <a:rPr lang="en-US" sz="1200">
                          <a:latin typeface="Calibri Light" panose="020F0302020204030204" pitchFamily="34" charset="0"/>
                          <a:cs typeface="Calibri Light" panose="020F0302020204030204" pitchFamily="34" charset="0"/>
                        </a:rPr>
                        <a:t>…</a:t>
                      </a:r>
                      <a:endParaRPr lang="en-CH" sz="1200">
                        <a:latin typeface="Calibri Light" panose="020F0302020204030204" pitchFamily="34" charset="0"/>
                        <a:cs typeface="Calibri Light" panose="020F0302020204030204" pitchFamily="34" charset="0"/>
                      </a:endParaRPr>
                    </a:p>
                  </a:txBody>
                  <a:tcPr anchor="ctr"/>
                </a:tc>
                <a:tc>
                  <a:txBody>
                    <a:bodyPr/>
                    <a:lstStyle/>
                    <a:p>
                      <a:pPr algn="ctr"/>
                      <a:r>
                        <a:rPr lang="en-US" sz="1200">
                          <a:latin typeface="Calibri Light" panose="020F0302020204030204" pitchFamily="34" charset="0"/>
                          <a:cs typeface="Calibri Light" panose="020F0302020204030204" pitchFamily="34" charset="0"/>
                        </a:rPr>
                        <a:t>…</a:t>
                      </a:r>
                      <a:endParaRPr lang="en-CH" sz="1200">
                        <a:latin typeface="Calibri Light" panose="020F0302020204030204" pitchFamily="34" charset="0"/>
                        <a:cs typeface="Calibri Light" panose="020F0302020204030204" pitchFamily="34" charset="0"/>
                      </a:endParaRPr>
                    </a:p>
                  </a:txBody>
                  <a:tcPr anchor="ctr"/>
                </a:tc>
                <a:tc>
                  <a:txBody>
                    <a:bodyPr/>
                    <a:lstStyle/>
                    <a:p>
                      <a:pPr algn="ctr"/>
                      <a:r>
                        <a:rPr lang="en-US" sz="1200">
                          <a:latin typeface="Calibri Light" panose="020F0302020204030204" pitchFamily="34" charset="0"/>
                          <a:cs typeface="Calibri Light" panose="020F0302020204030204" pitchFamily="34" charset="0"/>
                        </a:rPr>
                        <a:t>…</a:t>
                      </a:r>
                      <a:endParaRPr lang="en-CH" sz="1200">
                        <a:latin typeface="Calibri Light" panose="020F0302020204030204" pitchFamily="34" charset="0"/>
                        <a:cs typeface="Calibri Light" panose="020F0302020204030204" pitchFamily="34" charset="0"/>
                      </a:endParaRPr>
                    </a:p>
                  </a:txBody>
                  <a:tcPr anchor="ctr"/>
                </a:tc>
                <a:tc>
                  <a:txBody>
                    <a:bodyPr/>
                    <a:lstStyle/>
                    <a:p>
                      <a:pPr algn="r"/>
                      <a:r>
                        <a:rPr lang="en-US" sz="1200">
                          <a:latin typeface="Calibri Light" panose="020F0302020204030204" pitchFamily="34" charset="0"/>
                          <a:cs typeface="Calibri Light" panose="020F0302020204030204" pitchFamily="34" charset="0"/>
                        </a:rPr>
                        <a:t>…</a:t>
                      </a:r>
                      <a:endParaRPr lang="en-CH" sz="1200">
                        <a:latin typeface="Calibri Light" panose="020F0302020204030204" pitchFamily="34" charset="0"/>
                        <a:cs typeface="Calibri Light" panose="020F0302020204030204" pitchFamily="34" charset="0"/>
                      </a:endParaRPr>
                    </a:p>
                  </a:txBody>
                  <a:tcPr anchor="ctr">
                    <a:solidFill>
                      <a:schemeClr val="accent3">
                        <a:lumMod val="20000"/>
                        <a:lumOff val="80000"/>
                      </a:schemeClr>
                    </a:solidFill>
                  </a:tcPr>
                </a:tc>
                <a:tc>
                  <a:txBody>
                    <a:bodyPr/>
                    <a:lstStyle/>
                    <a:p>
                      <a:pPr algn="r"/>
                      <a:r>
                        <a:rPr lang="en-US" sz="1200">
                          <a:latin typeface="Calibri Light" panose="020F0302020204030204" pitchFamily="34" charset="0"/>
                          <a:cs typeface="Calibri Light" panose="020F0302020204030204" pitchFamily="34" charset="0"/>
                        </a:rPr>
                        <a:t>…</a:t>
                      </a:r>
                      <a:endParaRPr lang="en-CH" sz="1200">
                        <a:latin typeface="Calibri Light" panose="020F0302020204030204" pitchFamily="34" charset="0"/>
                        <a:cs typeface="Calibri Light" panose="020F0302020204030204" pitchFamily="34" charset="0"/>
                      </a:endParaRPr>
                    </a:p>
                  </a:txBody>
                  <a:tcPr anchor="ctr">
                    <a:solidFill>
                      <a:schemeClr val="accent3">
                        <a:lumMod val="20000"/>
                        <a:lumOff val="80000"/>
                      </a:schemeClr>
                    </a:solidFill>
                  </a:tcPr>
                </a:tc>
                <a:tc>
                  <a:txBody>
                    <a:bodyPr/>
                    <a:lstStyle/>
                    <a:p>
                      <a:pPr algn="r"/>
                      <a:r>
                        <a:rPr lang="en-US" sz="1200">
                          <a:latin typeface="Calibri Light" panose="020F0302020204030204" pitchFamily="34" charset="0"/>
                          <a:cs typeface="Calibri Light" panose="020F0302020204030204" pitchFamily="34" charset="0"/>
                        </a:rPr>
                        <a:t>…</a:t>
                      </a:r>
                      <a:endParaRPr lang="en-CH" sz="1200">
                        <a:latin typeface="Calibri Light" panose="020F0302020204030204" pitchFamily="34" charset="0"/>
                        <a:cs typeface="Calibri Light" panose="020F0302020204030204" pitchFamily="34" charset="0"/>
                      </a:endParaRPr>
                    </a:p>
                  </a:txBody>
                  <a:tcPr anchor="ctr">
                    <a:solidFill>
                      <a:schemeClr val="accent3">
                        <a:lumMod val="20000"/>
                        <a:lumOff val="80000"/>
                      </a:schemeClr>
                    </a:solidFill>
                  </a:tcPr>
                </a:tc>
                <a:extLst>
                  <a:ext uri="{0D108BD9-81ED-4DB2-BD59-A6C34878D82A}">
                    <a16:rowId xmlns:a16="http://schemas.microsoft.com/office/drawing/2014/main" val="2026034429"/>
                  </a:ext>
                </a:extLst>
              </a:tr>
              <a:tr h="378315">
                <a:tc>
                  <a:txBody>
                    <a:bodyPr/>
                    <a:lstStyle/>
                    <a:p>
                      <a:r>
                        <a:rPr lang="en-US" sz="1200">
                          <a:latin typeface="Calibri Light" panose="020F0302020204030204" pitchFamily="34" charset="0"/>
                          <a:cs typeface="Calibri Light" panose="020F0302020204030204" pitchFamily="34" charset="0"/>
                        </a:rPr>
                        <a:t>1046</a:t>
                      </a:r>
                      <a:endParaRPr lang="en-CH" sz="1200">
                        <a:latin typeface="Calibri Light" panose="020F0302020204030204" pitchFamily="34" charset="0"/>
                        <a:cs typeface="Calibri Light" panose="020F0302020204030204" pitchFamily="34" charset="0"/>
                      </a:endParaRPr>
                    </a:p>
                  </a:txBody>
                  <a:tcPr anchor="ctr">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sz="1200">
                          <a:latin typeface="Calibri Light" panose="020F0302020204030204" pitchFamily="34" charset="0"/>
                          <a:cs typeface="Calibri Light" panose="020F0302020204030204" pitchFamily="34" charset="0"/>
                        </a:rPr>
                        <a:t>no</a:t>
                      </a:r>
                      <a:endParaRPr lang="en-CH" sz="1200">
                        <a:latin typeface="Calibri Light" panose="020F0302020204030204" pitchFamily="34" charset="0"/>
                        <a:cs typeface="Calibri Light" panose="020F0302020204030204" pitchFamily="34" charset="0"/>
                      </a:endParaRPr>
                    </a:p>
                  </a:txBody>
                  <a:tcPr anchor="ct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sz="1200">
                          <a:latin typeface="Calibri Light" panose="020F0302020204030204" pitchFamily="34" charset="0"/>
                          <a:cs typeface="Calibri Light" panose="020F0302020204030204" pitchFamily="34" charset="0"/>
                        </a:rPr>
                        <a:t>3</a:t>
                      </a:r>
                      <a:r>
                        <a:rPr lang="en-US" sz="1200" baseline="30000">
                          <a:latin typeface="Calibri Light" panose="020F0302020204030204" pitchFamily="34" charset="0"/>
                          <a:cs typeface="Calibri Light" panose="020F0302020204030204" pitchFamily="34" charset="0"/>
                        </a:rPr>
                        <a:t>rd</a:t>
                      </a:r>
                      <a:endParaRPr lang="en-CH" sz="1200">
                        <a:latin typeface="Calibri Light" panose="020F0302020204030204" pitchFamily="34" charset="0"/>
                        <a:cs typeface="Calibri Light" panose="020F0302020204030204" pitchFamily="34" charset="0"/>
                      </a:endParaRPr>
                    </a:p>
                  </a:txBody>
                  <a:tcPr anchor="ctr">
                    <a:lnB w="12700" cap="flat" cmpd="sng" algn="ctr">
                      <a:solidFill>
                        <a:schemeClr val="tx1"/>
                      </a:solidFill>
                      <a:prstDash val="solid"/>
                      <a:round/>
                      <a:headEnd type="none" w="med" len="med"/>
                      <a:tailEnd type="none" w="med" len="med"/>
                    </a:lnB>
                  </a:tcPr>
                </a:tc>
                <a:tc>
                  <a:txBody>
                    <a:bodyPr/>
                    <a:lstStyle/>
                    <a:p>
                      <a:pPr algn="ctr"/>
                      <a:r>
                        <a:rPr lang="en-US" sz="1200">
                          <a:latin typeface="Calibri Light" panose="020F0302020204030204" pitchFamily="34" charset="0"/>
                          <a:cs typeface="Calibri Light" panose="020F0302020204030204" pitchFamily="34" charset="0"/>
                        </a:rPr>
                        <a:t>male</a:t>
                      </a:r>
                      <a:endParaRPr lang="en-CH" sz="1200">
                        <a:latin typeface="Calibri Light" panose="020F0302020204030204" pitchFamily="34" charset="0"/>
                        <a:cs typeface="Calibri Light" panose="020F0302020204030204" pitchFamily="34" charset="0"/>
                      </a:endParaRPr>
                    </a:p>
                  </a:txBody>
                  <a:tcPr anchor="ctr">
                    <a:lnB w="12700" cap="flat" cmpd="sng" algn="ctr">
                      <a:solidFill>
                        <a:schemeClr val="tx1"/>
                      </a:solidFill>
                      <a:prstDash val="solid"/>
                      <a:round/>
                      <a:headEnd type="none" w="med" len="med"/>
                      <a:tailEnd type="none" w="med" len="med"/>
                    </a:lnB>
                  </a:tcPr>
                </a:tc>
                <a:tc>
                  <a:txBody>
                    <a:bodyPr/>
                    <a:lstStyle/>
                    <a:p>
                      <a:pPr algn="r"/>
                      <a:r>
                        <a:rPr lang="en-US" sz="1200">
                          <a:latin typeface="Calibri Light" panose="020F0302020204030204" pitchFamily="34" charset="0"/>
                          <a:cs typeface="Calibri Light" panose="020F0302020204030204" pitchFamily="34" charset="0"/>
                        </a:rPr>
                        <a:t>29.00</a:t>
                      </a:r>
                      <a:endParaRPr lang="en-CH" sz="1200">
                        <a:latin typeface="Calibri Light" panose="020F0302020204030204" pitchFamily="34" charset="0"/>
                        <a:cs typeface="Calibri Light" panose="020F0302020204030204" pitchFamily="34" charset="0"/>
                      </a:endParaRPr>
                    </a:p>
                  </a:txBody>
                  <a:tcPr anchor="ctr">
                    <a:lnB w="12700" cap="flat" cmpd="sng" algn="ctr">
                      <a:solidFill>
                        <a:schemeClr val="tx1"/>
                      </a:solidFill>
                      <a:prstDash val="solid"/>
                      <a:round/>
                      <a:headEnd type="none" w="med" len="med"/>
                      <a:tailEnd type="none" w="med" len="med"/>
                    </a:lnB>
                  </a:tcPr>
                </a:tc>
                <a:tc>
                  <a:txBody>
                    <a:bodyPr/>
                    <a:lstStyle/>
                    <a:p>
                      <a:pPr algn="ctr"/>
                      <a:r>
                        <a:rPr lang="en-US" sz="1200">
                          <a:latin typeface="Calibri Light" panose="020F0302020204030204" pitchFamily="34" charset="0"/>
                          <a:cs typeface="Calibri Light" panose="020F0302020204030204" pitchFamily="34" charset="0"/>
                        </a:rPr>
                        <a:t>0</a:t>
                      </a:r>
                      <a:endParaRPr lang="en-CH" sz="1200">
                        <a:latin typeface="Calibri Light" panose="020F0302020204030204" pitchFamily="34" charset="0"/>
                        <a:cs typeface="Calibri Light" panose="020F0302020204030204" pitchFamily="34" charset="0"/>
                      </a:endParaRPr>
                    </a:p>
                  </a:txBody>
                  <a:tcPr anchor="ctr">
                    <a:lnB w="12700" cap="flat" cmpd="sng" algn="ctr">
                      <a:solidFill>
                        <a:schemeClr val="tx1"/>
                      </a:solidFill>
                      <a:prstDash val="solid"/>
                      <a:round/>
                      <a:headEnd type="none" w="med" len="med"/>
                      <a:tailEnd type="none" w="med" len="med"/>
                    </a:lnB>
                  </a:tcPr>
                </a:tc>
                <a:tc>
                  <a:txBody>
                    <a:bodyPr/>
                    <a:lstStyle/>
                    <a:p>
                      <a:pPr algn="ctr"/>
                      <a:r>
                        <a:rPr lang="en-US" sz="1200">
                          <a:latin typeface="Calibri Light" panose="020F0302020204030204" pitchFamily="34" charset="0"/>
                          <a:cs typeface="Calibri Light" panose="020F0302020204030204" pitchFamily="34" charset="0"/>
                        </a:rPr>
                        <a:t>0</a:t>
                      </a:r>
                      <a:endParaRPr lang="en-CH" sz="1200">
                        <a:latin typeface="Calibri Light" panose="020F0302020204030204" pitchFamily="34" charset="0"/>
                        <a:cs typeface="Calibri Light" panose="020F0302020204030204" pitchFamily="34" charset="0"/>
                      </a:endParaRPr>
                    </a:p>
                  </a:txBody>
                  <a:tcPr anchor="ctr">
                    <a:lnB w="12700" cap="flat" cmpd="sng" algn="ctr">
                      <a:solidFill>
                        <a:schemeClr val="tx1"/>
                      </a:solidFill>
                      <a:prstDash val="solid"/>
                      <a:round/>
                      <a:headEnd type="none" w="med" len="med"/>
                      <a:tailEnd type="none" w="med" len="med"/>
                    </a:lnB>
                  </a:tcPr>
                </a:tc>
                <a:tc>
                  <a:txBody>
                    <a:bodyPr/>
                    <a:lstStyle/>
                    <a:p>
                      <a:pPr algn="r"/>
                      <a:r>
                        <a:rPr lang="en-US" sz="1200">
                          <a:latin typeface="Calibri Light" panose="020F0302020204030204" pitchFamily="34" charset="0"/>
                          <a:cs typeface="Calibri Light" panose="020F0302020204030204" pitchFamily="34" charset="0"/>
                        </a:rPr>
                        <a:t>0.9123</a:t>
                      </a:r>
                      <a:endParaRPr lang="en-CH" sz="1200">
                        <a:latin typeface="Calibri Light" panose="020F0302020204030204" pitchFamily="34" charset="0"/>
                        <a:cs typeface="Calibri Light" panose="020F0302020204030204" pitchFamily="34" charset="0"/>
                      </a:endParaRPr>
                    </a:p>
                  </a:txBody>
                  <a:tcPr anchor="ctr">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r"/>
                      <a:r>
                        <a:rPr lang="en-US" sz="1200">
                          <a:latin typeface="Calibri Light" panose="020F0302020204030204" pitchFamily="34" charset="0"/>
                          <a:cs typeface="Calibri Light" panose="020F0302020204030204" pitchFamily="34" charset="0"/>
                        </a:rPr>
                        <a:t>-0.3864</a:t>
                      </a:r>
                      <a:endParaRPr lang="en-CH" sz="1200">
                        <a:latin typeface="Calibri Light" panose="020F0302020204030204" pitchFamily="34" charset="0"/>
                        <a:cs typeface="Calibri Light" panose="020F0302020204030204" pitchFamily="34" charset="0"/>
                      </a:endParaRPr>
                    </a:p>
                  </a:txBody>
                  <a:tcPr anchor="ctr">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r"/>
                      <a:r>
                        <a:rPr lang="en-US" sz="1200">
                          <a:latin typeface="Calibri Light" panose="020F0302020204030204" pitchFamily="34" charset="0"/>
                          <a:cs typeface="Calibri Light" panose="020F0302020204030204" pitchFamily="34" charset="0"/>
                        </a:rPr>
                        <a:t>1</a:t>
                      </a:r>
                      <a:endParaRPr lang="en-CH" sz="1200">
                        <a:latin typeface="Calibri Light" panose="020F0302020204030204" pitchFamily="34" charset="0"/>
                        <a:cs typeface="Calibri Light" panose="020F0302020204030204" pitchFamily="34" charset="0"/>
                      </a:endParaRPr>
                    </a:p>
                  </a:txBody>
                  <a:tcPr anchor="ctr">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494149"/>
                  </a:ext>
                </a:extLst>
              </a:tr>
              <a:tr h="378315">
                <a:tc>
                  <a:txBody>
                    <a:bodyPr/>
                    <a:lstStyle/>
                    <a:p>
                      <a:r>
                        <a:rPr lang="en-US" sz="1200" b="1">
                          <a:latin typeface="Calibri Light" panose="020F0302020204030204" pitchFamily="34" charset="0"/>
                          <a:cs typeface="Calibri Light" panose="020F0302020204030204" pitchFamily="34" charset="0"/>
                        </a:rPr>
                        <a:t>Index</a:t>
                      </a:r>
                      <a:endParaRPr lang="en-CH" sz="1200" b="1">
                        <a:latin typeface="Calibri Light" panose="020F0302020204030204" pitchFamily="34" charset="0"/>
                        <a:cs typeface="Calibri Light" panose="020F0302020204030204" pitchFamily="34"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sz="1200" b="1">
                          <a:latin typeface="Calibri Light" panose="020F0302020204030204" pitchFamily="34" charset="0"/>
                          <a:cs typeface="Calibri Light" panose="020F0302020204030204" pitchFamily="34" charset="0"/>
                        </a:rPr>
                        <a:t>DV</a:t>
                      </a:r>
                      <a:endParaRPr lang="en-CH" sz="1200" b="1">
                        <a:latin typeface="Calibri Light" panose="020F0302020204030204" pitchFamily="34" charset="0"/>
                        <a:cs typeface="Calibri Light" panose="020F0302020204030204" pitchFamily="34"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gridSpan="5">
                  <a:txBody>
                    <a:bodyPr/>
                    <a:lstStyle/>
                    <a:p>
                      <a:pPr algn="ctr"/>
                      <a:r>
                        <a:rPr lang="en-US" sz="1200" b="1">
                          <a:latin typeface="Calibri Light" panose="020F0302020204030204" pitchFamily="34" charset="0"/>
                          <a:cs typeface="Calibri Light" panose="020F0302020204030204" pitchFamily="34" charset="0"/>
                        </a:rPr>
                        <a:t>IVs</a:t>
                      </a:r>
                      <a:endParaRPr lang="en-CH" sz="1200" b="1">
                        <a:latin typeface="Calibri Light" panose="020F0302020204030204" pitchFamily="34" charset="0"/>
                        <a:cs typeface="Calibri Light" panose="020F0302020204030204" pitchFamily="34"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en-CH" sz="1200">
                        <a:latin typeface="Calibri Light" panose="020F0302020204030204" pitchFamily="34" charset="0"/>
                        <a:cs typeface="Calibri Light" panose="020F0302020204030204" pitchFamily="34"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r"/>
                      <a:endParaRPr lang="en-CH" sz="1200">
                        <a:latin typeface="Calibri Light" panose="020F0302020204030204" pitchFamily="34" charset="0"/>
                        <a:cs typeface="Calibri Light" panose="020F0302020204030204" pitchFamily="34"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en-CH" sz="1200">
                        <a:latin typeface="Calibri Light" panose="020F0302020204030204" pitchFamily="34" charset="0"/>
                        <a:cs typeface="Calibri Light" panose="020F0302020204030204" pitchFamily="34"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en-CH" sz="1200">
                        <a:latin typeface="Calibri Light" panose="020F0302020204030204" pitchFamily="34" charset="0"/>
                        <a:cs typeface="Calibri Light" panose="020F0302020204030204" pitchFamily="34"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3">
                  <a:txBody>
                    <a:bodyPr/>
                    <a:lstStyle/>
                    <a:p>
                      <a:pPr algn="ctr"/>
                      <a:r>
                        <a:rPr lang="en-US" sz="1200" b="1" dirty="0">
                          <a:latin typeface="Calibri Light" panose="020F0302020204030204" pitchFamily="34" charset="0"/>
                          <a:cs typeface="Calibri Light" panose="020F0302020204030204" pitchFamily="34" charset="0"/>
                        </a:rPr>
                        <a:t>Noise IVs</a:t>
                      </a:r>
                      <a:endParaRPr lang="en-CH" sz="1200" b="1" dirty="0">
                        <a:latin typeface="Calibri Light" panose="020F0302020204030204" pitchFamily="34" charset="0"/>
                        <a:cs typeface="Calibri Light" panose="020F0302020204030204" pitchFamily="34"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hMerge="1">
                  <a:txBody>
                    <a:bodyPr/>
                    <a:lstStyle/>
                    <a:p>
                      <a:pPr algn="r"/>
                      <a:endParaRPr lang="en-CH" sz="1200">
                        <a:latin typeface="Calibri Light" panose="020F0302020204030204" pitchFamily="34" charset="0"/>
                        <a:cs typeface="Calibri Light" panose="020F0302020204030204" pitchFamily="34"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hMerge="1">
                  <a:txBody>
                    <a:bodyPr/>
                    <a:lstStyle/>
                    <a:p>
                      <a:pPr algn="r"/>
                      <a:endParaRPr lang="en-CH" sz="1200">
                        <a:latin typeface="Calibri Light" panose="020F0302020204030204" pitchFamily="34" charset="0"/>
                        <a:cs typeface="Calibri Light" panose="020F0302020204030204" pitchFamily="34"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4197310845"/>
                  </a:ext>
                </a:extLst>
              </a:tr>
            </a:tbl>
          </a:graphicData>
        </a:graphic>
      </p:graphicFrame>
      <p:pic>
        <p:nvPicPr>
          <p:cNvPr id="8" name="Picture 7">
            <a:extLst>
              <a:ext uri="{FF2B5EF4-FFF2-40B4-BE49-F238E27FC236}">
                <a16:creationId xmlns:a16="http://schemas.microsoft.com/office/drawing/2014/main" id="{E38861BF-1055-456F-B16D-652A0DEDB75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60232" y="156834"/>
            <a:ext cx="2327920" cy="1593170"/>
          </a:xfrm>
          <a:prstGeom prst="rect">
            <a:avLst/>
          </a:prstGeom>
        </p:spPr>
      </p:pic>
    </p:spTree>
    <p:extLst>
      <p:ext uri="{BB962C8B-B14F-4D97-AF65-F5344CB8AC3E}">
        <p14:creationId xmlns:p14="http://schemas.microsoft.com/office/powerpoint/2010/main" val="241758679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00200"/>
            <a:ext cx="8229600" cy="4925144"/>
          </a:xfrm>
        </p:spPr>
        <p:txBody>
          <a:bodyPr>
            <a:normAutofit/>
          </a:bodyPr>
          <a:lstStyle/>
          <a:p>
            <a:r>
              <a:rPr lang="fr-CH" sz="1800">
                <a:latin typeface="Times New Roman" panose="02020603050405020304" pitchFamily="18" charset="0"/>
                <a:cs typeface="Times New Roman" panose="02020603050405020304" pitchFamily="18" charset="0"/>
              </a:rPr>
              <a:t>We want to predict/model the </a:t>
            </a:r>
            <a:r>
              <a:rPr lang="fr-CH" sz="1800">
                <a:solidFill>
                  <a:srgbClr val="0070C0"/>
                </a:solidFill>
                <a:latin typeface="Times New Roman" panose="02020603050405020304" pitchFamily="18" charset="0"/>
                <a:cs typeface="Times New Roman" panose="02020603050405020304" pitchFamily="18" charset="0"/>
              </a:rPr>
              <a:t>probability of survival </a:t>
            </a:r>
            <a:r>
              <a:rPr lang="fr-CH" sz="1800">
                <a:latin typeface="Times New Roman" panose="02020603050405020304" pitchFamily="18" charset="0"/>
                <a:cs typeface="Times New Roman" panose="02020603050405020304" pitchFamily="18" charset="0"/>
              </a:rPr>
              <a:t>(0=no, 1=yes) based on the passenger information. We want to select the best predictors for this, their interactions (if any), and any spline effects (if any).</a:t>
            </a:r>
          </a:p>
          <a:p>
            <a:endParaRPr lang="fr-CH" sz="1800">
              <a:latin typeface="Times New Roman" panose="02020603050405020304" pitchFamily="18" charset="0"/>
              <a:cs typeface="Times New Roman" panose="02020603050405020304" pitchFamily="18" charset="0"/>
            </a:endParaRPr>
          </a:p>
          <a:p>
            <a:r>
              <a:rPr lang="fr-CH" sz="1800">
                <a:latin typeface="Times New Roman" panose="02020603050405020304" pitchFamily="18" charset="0"/>
                <a:cs typeface="Times New Roman" panose="02020603050405020304" pitchFamily="18" charset="0"/>
              </a:rPr>
              <a:t>Since we have a binary dependent variable, the underlying model will be a </a:t>
            </a:r>
            <a:r>
              <a:rPr lang="fr-CH" sz="1800">
                <a:solidFill>
                  <a:srgbClr val="0070C0"/>
                </a:solidFill>
                <a:latin typeface="Times New Roman" panose="02020603050405020304" pitchFamily="18" charset="0"/>
                <a:cs typeface="Times New Roman" panose="02020603050405020304" pitchFamily="18" charset="0"/>
              </a:rPr>
              <a:t>logistic regression</a:t>
            </a:r>
            <a:r>
              <a:rPr lang="fr-CH" sz="1800">
                <a:latin typeface="Times New Roman" panose="02020603050405020304" pitchFamily="18" charset="0"/>
                <a:cs typeface="Times New Roman" panose="02020603050405020304" pitchFamily="18" charset="0"/>
              </a:rPr>
              <a:t>. However, MARS has no problem handling this scenario, and will apply its predictor and knot selection as before.</a:t>
            </a:r>
          </a:p>
          <a:p>
            <a:endParaRPr lang="fr-CH" sz="1800">
              <a:latin typeface="Times New Roman" panose="02020603050405020304" pitchFamily="18" charset="0"/>
              <a:cs typeface="Times New Roman" panose="02020603050405020304" pitchFamily="18" charset="0"/>
            </a:endParaRPr>
          </a:p>
          <a:p>
            <a:r>
              <a:rPr lang="fr-CH" sz="1800">
                <a:latin typeface="Times New Roman" panose="02020603050405020304" pitchFamily="18" charset="0"/>
                <a:cs typeface="Times New Roman" panose="02020603050405020304" pitchFamily="18" charset="0"/>
              </a:rPr>
              <a:t>To make the Titanic data slightly more challenging for the model, I added three </a:t>
            </a:r>
            <a:r>
              <a:rPr lang="fr-CH" sz="1800">
                <a:solidFill>
                  <a:srgbClr val="0070C0"/>
                </a:solidFill>
                <a:latin typeface="Times New Roman" panose="02020603050405020304" pitchFamily="18" charset="0"/>
                <a:cs typeface="Times New Roman" panose="02020603050405020304" pitchFamily="18" charset="0"/>
              </a:rPr>
              <a:t>random noise variables </a:t>
            </a:r>
            <a:r>
              <a:rPr lang="fr-CH" sz="1800">
                <a:latin typeface="Times New Roman" panose="02020603050405020304" pitchFamily="18" charset="0"/>
                <a:cs typeface="Times New Roman" panose="02020603050405020304" pitchFamily="18" charset="0"/>
              </a:rPr>
              <a:t>(Gaussian, uniform, and binomial noise).* Ideally, MARS's stepwise selection procedure should exclude these variables from the final model.</a:t>
            </a:r>
          </a:p>
          <a:p>
            <a:endParaRPr lang="fr-CH" sz="1800">
              <a:latin typeface="Times New Roman" panose="02020603050405020304" pitchFamily="18" charset="0"/>
              <a:cs typeface="Times New Roman" panose="02020603050405020304" pitchFamily="18" charset="0"/>
            </a:endParaRPr>
          </a:p>
          <a:p>
            <a:r>
              <a:rPr lang="fr-CH" sz="1800">
                <a:latin typeface="Times New Roman" panose="02020603050405020304" pitchFamily="18" charset="0"/>
                <a:cs typeface="Times New Roman" panose="02020603050405020304" pitchFamily="18" charset="0"/>
              </a:rPr>
              <a:t>Adding such variables to a dataset can be useful way of detecting problems with </a:t>
            </a:r>
            <a:r>
              <a:rPr lang="fr-CH" sz="1800">
                <a:solidFill>
                  <a:srgbClr val="0070C0"/>
                </a:solidFill>
                <a:latin typeface="Times New Roman" panose="02020603050405020304" pitchFamily="18" charset="0"/>
                <a:cs typeface="Times New Roman" panose="02020603050405020304" pitchFamily="18" charset="0"/>
              </a:rPr>
              <a:t>overfitting</a:t>
            </a:r>
            <a:r>
              <a:rPr lang="fr-CH" sz="1800">
                <a:latin typeface="Times New Roman" panose="02020603050405020304" pitchFamily="18" charset="0"/>
                <a:cs typeface="Times New Roman" panose="02020603050405020304" pitchFamily="18" charset="0"/>
              </a:rPr>
              <a:t>!</a:t>
            </a:r>
            <a:endParaRPr lang="fr-CH" sz="1400">
              <a:latin typeface="Times New Roman" panose="02020603050405020304" pitchFamily="18" charset="0"/>
              <a:cs typeface="Times New Roman" panose="02020603050405020304" pitchFamily="18" charset="0"/>
            </a:endParaRPr>
          </a:p>
          <a:p>
            <a:endParaRPr lang="fr-CH" sz="1800">
              <a:latin typeface="Times New Roman" panose="02020603050405020304" pitchFamily="18" charset="0"/>
              <a:cs typeface="Times New Roman" panose="02020603050405020304" pitchFamily="18" charset="0"/>
            </a:endParaRPr>
          </a:p>
          <a:p>
            <a:endParaRPr lang="fr-CH" sz="1800">
              <a:latin typeface="Times New Roman" panose="02020603050405020304" pitchFamily="18" charset="0"/>
              <a:cs typeface="Times New Roman" panose="02020603050405020304" pitchFamily="18" charset="0"/>
            </a:endParaRPr>
          </a:p>
          <a:p>
            <a:endParaRPr lang="fr-CH" sz="1800">
              <a:latin typeface="Times New Roman" panose="02020603050405020304" pitchFamily="18" charset="0"/>
              <a:cs typeface="Times New Roman" panose="02020603050405020304" pitchFamily="18" charset="0"/>
            </a:endParaRPr>
          </a:p>
        </p:txBody>
      </p:sp>
      <p:sp>
        <p:nvSpPr>
          <p:cNvPr id="4" name="TextBox 3"/>
          <p:cNvSpPr txBox="1"/>
          <p:nvPr/>
        </p:nvSpPr>
        <p:spPr>
          <a:xfrm>
            <a:off x="426129" y="188640"/>
            <a:ext cx="8178319" cy="584775"/>
          </a:xfrm>
          <a:prstGeom prst="rect">
            <a:avLst/>
          </a:prstGeom>
          <a:noFill/>
        </p:spPr>
        <p:txBody>
          <a:bodyPr wrap="square" rtlCol="0">
            <a:spAutoFit/>
          </a:bodyPr>
          <a:lstStyle/>
          <a:p>
            <a:r>
              <a:rPr lang="fr-CH" sz="3200">
                <a:solidFill>
                  <a:schemeClr val="tx2">
                    <a:lumMod val="75000"/>
                  </a:schemeClr>
                </a:solidFill>
                <a:latin typeface="Tw Cen MT" panose="020B0602020104020603" pitchFamily="34" charset="0"/>
              </a:rPr>
              <a:t>Survival on the Titanic</a:t>
            </a:r>
            <a:endParaRPr lang="en-GB" sz="3200">
              <a:solidFill>
                <a:schemeClr val="tx2">
                  <a:lumMod val="75000"/>
                </a:schemeClr>
              </a:solidFill>
              <a:latin typeface="Tw Cen MT" panose="020B0602020104020603" pitchFamily="34" charset="0"/>
            </a:endParaRPr>
          </a:p>
        </p:txBody>
      </p:sp>
      <p:cxnSp>
        <p:nvCxnSpPr>
          <p:cNvPr id="5" name="Straight Connector 4"/>
          <p:cNvCxnSpPr/>
          <p:nvPr/>
        </p:nvCxnSpPr>
        <p:spPr>
          <a:xfrm>
            <a:off x="395536" y="908720"/>
            <a:ext cx="8280920" cy="0"/>
          </a:xfrm>
          <a:prstGeom prst="line">
            <a:avLst/>
          </a:prstGeom>
          <a:ln w="28575">
            <a:solidFill>
              <a:schemeClr val="bg2">
                <a:lumMod val="25000"/>
              </a:schemeClr>
            </a:solidFill>
            <a:prstDash val="sysDot"/>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302053CE-423F-4F55-8D99-54A5AF8BC3C9}"/>
              </a:ext>
            </a:extLst>
          </p:cNvPr>
          <p:cNvSpPr txBox="1"/>
          <p:nvPr/>
        </p:nvSpPr>
        <p:spPr>
          <a:xfrm>
            <a:off x="5940152" y="6392361"/>
            <a:ext cx="2995051" cy="276999"/>
          </a:xfrm>
          <a:prstGeom prst="rect">
            <a:avLst/>
          </a:prstGeom>
          <a:noFill/>
        </p:spPr>
        <p:txBody>
          <a:bodyPr wrap="none" rtlCol="0">
            <a:spAutoFit/>
          </a:bodyPr>
          <a:lstStyle/>
          <a:p>
            <a:pPr algn="r"/>
            <a:r>
              <a:rPr lang="en-US" sz="1200">
                <a:latin typeface="Calibri Light" panose="020F0302020204030204" pitchFamily="34" charset="0"/>
                <a:cs typeface="Calibri Light" panose="020F0302020204030204" pitchFamily="34" charset="0"/>
              </a:rPr>
              <a:t>* Full R code for data preparation in appendix</a:t>
            </a:r>
            <a:endParaRPr lang="en-CH" sz="1200">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373199401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26129" y="188640"/>
            <a:ext cx="8178319" cy="584775"/>
          </a:xfrm>
          <a:prstGeom prst="rect">
            <a:avLst/>
          </a:prstGeom>
          <a:noFill/>
        </p:spPr>
        <p:txBody>
          <a:bodyPr wrap="square" rtlCol="0">
            <a:spAutoFit/>
          </a:bodyPr>
          <a:lstStyle/>
          <a:p>
            <a:r>
              <a:rPr lang="fr-CH" sz="3200">
                <a:solidFill>
                  <a:schemeClr val="tx2">
                    <a:lumMod val="75000"/>
                  </a:schemeClr>
                </a:solidFill>
                <a:latin typeface="Tw Cen MT" panose="020B0602020104020603" pitchFamily="34" charset="0"/>
              </a:rPr>
              <a:t>Survival on the Titanic</a:t>
            </a:r>
            <a:endParaRPr lang="en-GB" sz="3200">
              <a:solidFill>
                <a:schemeClr val="tx2">
                  <a:lumMod val="75000"/>
                </a:schemeClr>
              </a:solidFill>
              <a:latin typeface="Tw Cen MT" panose="020B0602020104020603" pitchFamily="34" charset="0"/>
            </a:endParaRPr>
          </a:p>
        </p:txBody>
      </p:sp>
      <p:cxnSp>
        <p:nvCxnSpPr>
          <p:cNvPr id="5" name="Straight Connector 4"/>
          <p:cNvCxnSpPr/>
          <p:nvPr/>
        </p:nvCxnSpPr>
        <p:spPr>
          <a:xfrm>
            <a:off x="395536" y="908720"/>
            <a:ext cx="8280920" cy="0"/>
          </a:xfrm>
          <a:prstGeom prst="line">
            <a:avLst/>
          </a:prstGeom>
          <a:ln w="28575">
            <a:solidFill>
              <a:schemeClr val="bg2">
                <a:lumMod val="25000"/>
              </a:schemeClr>
            </a:solidFill>
            <a:prstDash val="sysDot"/>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D60AE2EF-2DDC-4268-BC35-D2F5B12721A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58107" y="1021700"/>
            <a:ext cx="6114362" cy="5470745"/>
          </a:xfrm>
          <a:prstGeom prst="rect">
            <a:avLst/>
          </a:prstGeom>
        </p:spPr>
      </p:pic>
      <p:sp>
        <p:nvSpPr>
          <p:cNvPr id="9" name="TextBox 8">
            <a:extLst>
              <a:ext uri="{FF2B5EF4-FFF2-40B4-BE49-F238E27FC236}">
                <a16:creationId xmlns:a16="http://schemas.microsoft.com/office/drawing/2014/main" id="{6F23F9C4-F7F6-48CA-A1F9-9A7E267D9ABF}"/>
              </a:ext>
            </a:extLst>
          </p:cNvPr>
          <p:cNvSpPr txBox="1"/>
          <p:nvPr/>
        </p:nvSpPr>
        <p:spPr>
          <a:xfrm>
            <a:off x="179512" y="6456989"/>
            <a:ext cx="2005037" cy="276999"/>
          </a:xfrm>
          <a:prstGeom prst="rect">
            <a:avLst/>
          </a:prstGeom>
          <a:noFill/>
        </p:spPr>
        <p:txBody>
          <a:bodyPr wrap="none" rtlCol="0">
            <a:spAutoFit/>
          </a:bodyPr>
          <a:lstStyle/>
          <a:p>
            <a:pPr algn="r"/>
            <a:r>
              <a:rPr lang="en-US" sz="1200">
                <a:latin typeface="Calibri Light" panose="020F0302020204030204" pitchFamily="34" charset="0"/>
                <a:cs typeface="Calibri Light" panose="020F0302020204030204" pitchFamily="34" charset="0"/>
              </a:rPr>
              <a:t>requires </a:t>
            </a:r>
            <a:r>
              <a:rPr lang="en-US" sz="1200">
                <a:latin typeface="Courier New" panose="02070309020205020404" pitchFamily="49" charset="0"/>
                <a:cs typeface="Courier New" panose="02070309020205020404" pitchFamily="49" charset="0"/>
              </a:rPr>
              <a:t>corrplot</a:t>
            </a:r>
            <a:r>
              <a:rPr lang="en-US" sz="1200">
                <a:latin typeface="Calibri Light" panose="020F0302020204030204" pitchFamily="34" charset="0"/>
                <a:cs typeface="Calibri Light" panose="020F0302020204030204" pitchFamily="34" charset="0"/>
              </a:rPr>
              <a:t> package</a:t>
            </a:r>
            <a:endParaRPr lang="en-CH" sz="1200">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384013371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00199"/>
            <a:ext cx="8229600" cy="5069157"/>
          </a:xfrm>
        </p:spPr>
        <p:txBody>
          <a:bodyPr>
            <a:normAutofit/>
          </a:bodyPr>
          <a:lstStyle/>
          <a:p>
            <a:pPr marL="0" indent="0">
              <a:buNone/>
            </a:pPr>
            <a:r>
              <a:rPr lang="en-US" sz="1200" dirty="0">
                <a:latin typeface="Courier New" panose="02070309020205020404" pitchFamily="49" charset="0"/>
                <a:cs typeface="Courier New" panose="02070309020205020404" pitchFamily="49" charset="0"/>
              </a:rPr>
              <a:t>	mars &lt;- earth(</a:t>
            </a:r>
            <a:r>
              <a:rPr lang="en-US" sz="1200" dirty="0" err="1">
                <a:latin typeface="Courier New" panose="02070309020205020404" pitchFamily="49" charset="0"/>
                <a:cs typeface="Courier New" panose="02070309020205020404" pitchFamily="49" charset="0"/>
              </a:rPr>
              <a:t>survived~.,data</a:t>
            </a:r>
            <a:r>
              <a:rPr lang="en-US" sz="1200" dirty="0">
                <a:latin typeface="Courier New" panose="02070309020205020404" pitchFamily="49" charset="0"/>
                <a:cs typeface="Courier New" panose="02070309020205020404" pitchFamily="49" charset="0"/>
              </a:rPr>
              <a:t>=</a:t>
            </a:r>
            <a:r>
              <a:rPr lang="en-US" sz="1200" dirty="0" err="1">
                <a:latin typeface="Courier New" panose="02070309020205020404" pitchFamily="49" charset="0"/>
                <a:cs typeface="Courier New" panose="02070309020205020404" pitchFamily="49" charset="0"/>
              </a:rPr>
              <a:t>etitanic,</a:t>
            </a:r>
            <a:r>
              <a:rPr lang="en-US" sz="1200" b="1" dirty="0" err="1">
                <a:solidFill>
                  <a:srgbClr val="C00000"/>
                </a:solidFill>
                <a:latin typeface="Courier New" panose="02070309020205020404" pitchFamily="49" charset="0"/>
                <a:cs typeface="Courier New" panose="02070309020205020404" pitchFamily="49" charset="0"/>
              </a:rPr>
              <a:t>degree</a:t>
            </a:r>
            <a:r>
              <a:rPr lang="en-US" sz="1200" b="1" dirty="0">
                <a:solidFill>
                  <a:srgbClr val="C00000"/>
                </a:solidFill>
                <a:latin typeface="Courier New" panose="02070309020205020404" pitchFamily="49" charset="0"/>
                <a:cs typeface="Courier New" panose="02070309020205020404" pitchFamily="49" charset="0"/>
              </a:rPr>
              <a:t>=2</a:t>
            </a:r>
            <a:r>
              <a:rPr lang="en-US" sz="1200" dirty="0">
                <a:latin typeface="Courier New" panose="02070309020205020404" pitchFamily="49" charset="0"/>
                <a:cs typeface="Courier New" panose="02070309020205020404" pitchFamily="49" charset="0"/>
              </a:rPr>
              <a:t>,</a:t>
            </a:r>
            <a:r>
              <a:rPr lang="en-US" sz="1200" b="1" dirty="0">
                <a:solidFill>
                  <a:srgbClr val="C00000"/>
                </a:solidFill>
                <a:latin typeface="Courier New" panose="02070309020205020404" pitchFamily="49" charset="0"/>
                <a:cs typeface="Courier New" panose="02070309020205020404" pitchFamily="49" charset="0"/>
              </a:rPr>
              <a:t>pmethod="exhaustive"</a:t>
            </a:r>
            <a:r>
              <a:rPr lang="en-US" sz="1200" dirty="0">
                <a:latin typeface="Courier New" panose="02070309020205020404" pitchFamily="49" charset="0"/>
                <a:cs typeface="Courier New" panose="02070309020205020404" pitchFamily="49" charset="0"/>
              </a:rPr>
              <a:t>,</a:t>
            </a:r>
            <a:r>
              <a:rPr lang="en-US" sz="1200" b="1" dirty="0">
                <a:solidFill>
                  <a:srgbClr val="C00000"/>
                </a:solidFill>
                <a:latin typeface="Courier New" panose="02070309020205020404" pitchFamily="49" charset="0"/>
                <a:cs typeface="Courier New" panose="02070309020205020404" pitchFamily="49" charset="0"/>
              </a:rPr>
              <a:t> 	  </a:t>
            </a:r>
            <a:r>
              <a:rPr lang="en-US" sz="1200" dirty="0">
                <a:latin typeface="Courier New" panose="02070309020205020404" pitchFamily="49" charset="0"/>
                <a:cs typeface="Courier New" panose="02070309020205020404" pitchFamily="49" charset="0"/>
              </a:rPr>
              <a:t>,</a:t>
            </a:r>
            <a:r>
              <a:rPr lang="en-US" sz="1200" b="1" dirty="0" err="1">
                <a:solidFill>
                  <a:srgbClr val="C00000"/>
                </a:solidFill>
                <a:latin typeface="Courier New" panose="02070309020205020404" pitchFamily="49" charset="0"/>
                <a:cs typeface="Courier New" panose="02070309020205020404" pitchFamily="49" charset="0"/>
              </a:rPr>
              <a:t>glm</a:t>
            </a:r>
            <a:r>
              <a:rPr lang="en-US" sz="1200" b="1" dirty="0">
                <a:solidFill>
                  <a:srgbClr val="C00000"/>
                </a:solidFill>
                <a:latin typeface="Courier New" panose="02070309020205020404" pitchFamily="49" charset="0"/>
                <a:cs typeface="Courier New" panose="02070309020205020404" pitchFamily="49" charset="0"/>
              </a:rPr>
              <a:t>=list(family=binomial)</a:t>
            </a:r>
            <a:r>
              <a:rPr lang="en-US" sz="1200" dirty="0">
                <a:latin typeface="Courier New" panose="02070309020205020404" pitchFamily="49" charset="0"/>
                <a:cs typeface="Courier New" panose="02070309020205020404" pitchFamily="49" charset="0"/>
              </a:rPr>
              <a:t>)</a:t>
            </a:r>
          </a:p>
          <a:p>
            <a:pPr marL="0" indent="0">
              <a:buNone/>
            </a:pPr>
            <a:r>
              <a:rPr lang="en-US" sz="1200" dirty="0">
                <a:latin typeface="Courier New" panose="02070309020205020404" pitchFamily="49" charset="0"/>
                <a:cs typeface="Courier New" panose="02070309020205020404" pitchFamily="49" charset="0"/>
              </a:rPr>
              <a:t>	summary(mars)</a:t>
            </a:r>
          </a:p>
          <a:p>
            <a:pPr marL="0" indent="0">
              <a:buNone/>
            </a:pPr>
            <a:endParaRPr lang="en-US" sz="1200" dirty="0">
              <a:latin typeface="Courier New" panose="02070309020205020404" pitchFamily="49" charset="0"/>
              <a:cs typeface="Courier New" panose="02070309020205020404" pitchFamily="49" charset="0"/>
            </a:endParaRPr>
          </a:p>
          <a:p>
            <a:pPr marL="0" indent="0">
              <a:buNone/>
            </a:pPr>
            <a:r>
              <a:rPr lang="fr-CH" sz="1200" dirty="0">
                <a:latin typeface="Courier New" panose="02070309020205020404" pitchFamily="49" charset="0"/>
                <a:cs typeface="Courier New" panose="02070309020205020404" pitchFamily="49" charset="0"/>
              </a:rPr>
              <a:t>	                              GLM coefficients</a:t>
            </a:r>
          </a:p>
          <a:p>
            <a:pPr marL="0" indent="0">
              <a:buNone/>
            </a:pPr>
            <a:r>
              <a:rPr lang="fr-CH" sz="1200" dirty="0">
                <a:latin typeface="Courier New" panose="02070309020205020404" pitchFamily="49" charset="0"/>
                <a:cs typeface="Courier New" panose="02070309020205020404" pitchFamily="49" charset="0"/>
              </a:rPr>
              <a:t>	(Intercept)                          2.7189042</a:t>
            </a:r>
          </a:p>
          <a:p>
            <a:pPr marL="0" indent="0">
              <a:buNone/>
            </a:pPr>
            <a:r>
              <a:rPr lang="fr-CH" sz="1200" dirty="0">
                <a:latin typeface="Courier New" panose="02070309020205020404" pitchFamily="49" charset="0"/>
                <a:cs typeface="Courier New" panose="02070309020205020404" pitchFamily="49" charset="0"/>
              </a:rPr>
              <a:t>	pclass3rd                           -4.3236171</a:t>
            </a:r>
          </a:p>
          <a:p>
            <a:pPr marL="0" indent="0">
              <a:buNone/>
            </a:pPr>
            <a:r>
              <a:rPr lang="fr-CH" sz="1200" dirty="0">
                <a:latin typeface="Courier New" panose="02070309020205020404" pitchFamily="49" charset="0"/>
                <a:cs typeface="Courier New" panose="02070309020205020404" pitchFamily="49" charset="0"/>
              </a:rPr>
              <a:t>	</a:t>
            </a:r>
            <a:r>
              <a:rPr lang="fr-CH" sz="1200" dirty="0" err="1">
                <a:latin typeface="Courier New" panose="02070309020205020404" pitchFamily="49" charset="0"/>
                <a:cs typeface="Courier New" panose="02070309020205020404" pitchFamily="49" charset="0"/>
              </a:rPr>
              <a:t>sexmale</a:t>
            </a:r>
            <a:r>
              <a:rPr lang="fr-CH" sz="1200" dirty="0">
                <a:latin typeface="Courier New" panose="02070309020205020404" pitchFamily="49" charset="0"/>
                <a:cs typeface="Courier New" panose="02070309020205020404" pitchFamily="49" charset="0"/>
              </a:rPr>
              <a:t>                             -2.6807708</a:t>
            </a:r>
          </a:p>
          <a:p>
            <a:pPr marL="0" indent="0">
              <a:buNone/>
            </a:pPr>
            <a:r>
              <a:rPr lang="fr-CH" sz="1200" dirty="0">
                <a:latin typeface="Courier New" panose="02070309020205020404" pitchFamily="49" charset="0"/>
                <a:cs typeface="Courier New" panose="02070309020205020404" pitchFamily="49" charset="0"/>
              </a:rPr>
              <a:t>	pclass2nd * </a:t>
            </a:r>
            <a:r>
              <a:rPr lang="fr-CH" sz="1200" dirty="0" err="1">
                <a:latin typeface="Courier New" panose="02070309020205020404" pitchFamily="49" charset="0"/>
                <a:cs typeface="Courier New" panose="02070309020205020404" pitchFamily="49" charset="0"/>
              </a:rPr>
              <a:t>sexmale</a:t>
            </a:r>
            <a:r>
              <a:rPr lang="fr-CH" sz="1200" dirty="0">
                <a:latin typeface="Courier New" panose="02070309020205020404" pitchFamily="49" charset="0"/>
                <a:cs typeface="Courier New" panose="02070309020205020404" pitchFamily="49" charset="0"/>
              </a:rPr>
              <a:t>                 -1.7478078</a:t>
            </a:r>
          </a:p>
          <a:p>
            <a:pPr marL="0" indent="0">
              <a:buNone/>
            </a:pPr>
            <a:r>
              <a:rPr lang="fr-CH" sz="1200" dirty="0">
                <a:latin typeface="Courier New" panose="02070309020205020404" pitchFamily="49" charset="0"/>
                <a:cs typeface="Courier New" panose="02070309020205020404" pitchFamily="49" charset="0"/>
              </a:rPr>
              <a:t>	pclass3rd * </a:t>
            </a:r>
            <a:r>
              <a:rPr lang="fr-CH" sz="1200" dirty="0" err="1">
                <a:latin typeface="Courier New" panose="02070309020205020404" pitchFamily="49" charset="0"/>
                <a:cs typeface="Courier New" panose="02070309020205020404" pitchFamily="49" charset="0"/>
              </a:rPr>
              <a:t>sexmale</a:t>
            </a:r>
            <a:r>
              <a:rPr lang="fr-CH" sz="1200" dirty="0">
                <a:latin typeface="Courier New" panose="02070309020205020404" pitchFamily="49" charset="0"/>
                <a:cs typeface="Courier New" panose="02070309020205020404" pitchFamily="49" charset="0"/>
              </a:rPr>
              <a:t>                  0.9930032</a:t>
            </a:r>
          </a:p>
          <a:p>
            <a:pPr marL="0" indent="0">
              <a:buNone/>
            </a:pPr>
            <a:r>
              <a:rPr lang="fr-CH" sz="1200" dirty="0">
                <a:latin typeface="Courier New" panose="02070309020205020404" pitchFamily="49" charset="0"/>
                <a:cs typeface="Courier New" panose="02070309020205020404" pitchFamily="49" charset="0"/>
              </a:rPr>
              <a:t>	pclass3rd * h(3-sibsp)               0.7209374</a:t>
            </a:r>
          </a:p>
          <a:p>
            <a:pPr marL="0" indent="0">
              <a:buNone/>
            </a:pPr>
            <a:r>
              <a:rPr lang="fr-CH" sz="1200" dirty="0">
                <a:latin typeface="Courier New" panose="02070309020205020404" pitchFamily="49" charset="0"/>
                <a:cs typeface="Courier New" panose="02070309020205020404" pitchFamily="49" charset="0"/>
              </a:rPr>
              <a:t>	pclass3rd * h(0.0180345-noise.norm) -0.4315225</a:t>
            </a:r>
          </a:p>
          <a:p>
            <a:pPr marL="0" indent="0">
              <a:buNone/>
            </a:pPr>
            <a:r>
              <a:rPr lang="fr-CH" sz="1200" dirty="0">
                <a:latin typeface="Courier New" panose="02070309020205020404" pitchFamily="49" charset="0"/>
                <a:cs typeface="Courier New" panose="02070309020205020404" pitchFamily="49" charset="0"/>
              </a:rPr>
              <a:t>	</a:t>
            </a:r>
            <a:r>
              <a:rPr lang="fr-CH" sz="1200" dirty="0" err="1">
                <a:latin typeface="Courier New" panose="02070309020205020404" pitchFamily="49" charset="0"/>
                <a:cs typeface="Courier New" panose="02070309020205020404" pitchFamily="49" charset="0"/>
              </a:rPr>
              <a:t>sexmale</a:t>
            </a:r>
            <a:r>
              <a:rPr lang="fr-CH" sz="1200" dirty="0">
                <a:latin typeface="Courier New" panose="02070309020205020404" pitchFamily="49" charset="0"/>
                <a:cs typeface="Courier New" panose="02070309020205020404" pitchFamily="49" charset="0"/>
              </a:rPr>
              <a:t> * h(age-16)                 -0.0274905</a:t>
            </a:r>
          </a:p>
          <a:p>
            <a:pPr marL="0" indent="0">
              <a:buNone/>
            </a:pPr>
            <a:r>
              <a:rPr lang="fr-CH" sz="1200" dirty="0">
                <a:latin typeface="Courier New" panose="02070309020205020404" pitchFamily="49" charset="0"/>
                <a:cs typeface="Courier New" panose="02070309020205020404" pitchFamily="49" charset="0"/>
              </a:rPr>
              <a:t>	</a:t>
            </a:r>
            <a:r>
              <a:rPr lang="fr-CH" sz="1200" dirty="0" err="1">
                <a:latin typeface="Courier New" panose="02070309020205020404" pitchFamily="49" charset="0"/>
                <a:cs typeface="Courier New" panose="02070309020205020404" pitchFamily="49" charset="0"/>
              </a:rPr>
              <a:t>sexmale</a:t>
            </a:r>
            <a:r>
              <a:rPr lang="fr-CH" sz="1200" dirty="0">
                <a:latin typeface="Courier New" panose="02070309020205020404" pitchFamily="49" charset="0"/>
                <a:cs typeface="Courier New" panose="02070309020205020404" pitchFamily="49" charset="0"/>
              </a:rPr>
              <a:t> * h(16-age)                  0.2124101</a:t>
            </a:r>
          </a:p>
          <a:p>
            <a:pPr marL="0" indent="0">
              <a:buNone/>
            </a:pPr>
            <a:r>
              <a:rPr lang="fr-CH" sz="1200" dirty="0">
                <a:latin typeface="Courier New" panose="02070309020205020404" pitchFamily="49" charset="0"/>
                <a:cs typeface="Courier New" panose="02070309020205020404" pitchFamily="49" charset="0"/>
              </a:rPr>
              <a:t>	h(1-parch) * h(noise.unif-1.55032)  -4.5559464</a:t>
            </a:r>
          </a:p>
          <a:p>
            <a:pPr marL="0" indent="0">
              <a:buNone/>
            </a:pPr>
            <a:r>
              <a:rPr lang="fr-CH" sz="1200" dirty="0">
                <a:latin typeface="Courier New" panose="02070309020205020404" pitchFamily="49" charset="0"/>
                <a:cs typeface="Courier New" panose="02070309020205020404" pitchFamily="49" charset="0"/>
              </a:rPr>
              <a:t>	</a:t>
            </a:r>
          </a:p>
          <a:p>
            <a:pPr marL="0" indent="0">
              <a:buNone/>
            </a:pPr>
            <a:r>
              <a:rPr lang="fr-CH" sz="1200" dirty="0">
                <a:latin typeface="Courier New" panose="02070309020205020404" pitchFamily="49" charset="0"/>
                <a:cs typeface="Courier New" panose="02070309020205020404" pitchFamily="49" charset="0"/>
              </a:rPr>
              <a:t>	</a:t>
            </a:r>
            <a:r>
              <a:rPr lang="fr-CH" sz="1200" dirty="0" err="1">
                <a:latin typeface="Courier New" panose="02070309020205020404" pitchFamily="49" charset="0"/>
                <a:cs typeface="Courier New" panose="02070309020205020404" pitchFamily="49" charset="0"/>
              </a:rPr>
              <a:t>Earth</a:t>
            </a:r>
            <a:r>
              <a:rPr lang="fr-CH" sz="1200" dirty="0">
                <a:latin typeface="Courier New" panose="02070309020205020404" pitchFamily="49" charset="0"/>
                <a:cs typeface="Courier New" panose="02070309020205020404" pitchFamily="49" charset="0"/>
              </a:rPr>
              <a:t> </a:t>
            </a:r>
            <a:r>
              <a:rPr lang="fr-CH" sz="1200" dirty="0" err="1">
                <a:latin typeface="Courier New" panose="02070309020205020404" pitchFamily="49" charset="0"/>
                <a:cs typeface="Courier New" panose="02070309020205020404" pitchFamily="49" charset="0"/>
              </a:rPr>
              <a:t>selected</a:t>
            </a:r>
            <a:r>
              <a:rPr lang="fr-CH" sz="1200" dirty="0">
                <a:latin typeface="Courier New" panose="02070309020205020404" pitchFamily="49" charset="0"/>
                <a:cs typeface="Courier New" panose="02070309020205020404" pitchFamily="49" charset="0"/>
              </a:rPr>
              <a:t> 10 of 17 </a:t>
            </a:r>
            <a:r>
              <a:rPr lang="fr-CH" sz="1200" dirty="0" err="1">
                <a:latin typeface="Courier New" panose="02070309020205020404" pitchFamily="49" charset="0"/>
                <a:cs typeface="Courier New" panose="02070309020205020404" pitchFamily="49" charset="0"/>
              </a:rPr>
              <a:t>terms</a:t>
            </a:r>
            <a:r>
              <a:rPr lang="fr-CH" sz="1200" dirty="0">
                <a:latin typeface="Courier New" panose="02070309020205020404" pitchFamily="49" charset="0"/>
                <a:cs typeface="Courier New" panose="02070309020205020404" pitchFamily="49" charset="0"/>
              </a:rPr>
              <a:t>, and </a:t>
            </a:r>
            <a:r>
              <a:rPr lang="fr-CH" sz="1200" b="1" dirty="0">
                <a:solidFill>
                  <a:srgbClr val="C00000"/>
                </a:solidFill>
                <a:latin typeface="Courier New" panose="02070309020205020404" pitchFamily="49" charset="0"/>
                <a:cs typeface="Courier New" panose="02070309020205020404" pitchFamily="49" charset="0"/>
              </a:rPr>
              <a:t>8 of 9 </a:t>
            </a:r>
            <a:r>
              <a:rPr lang="fr-CH" sz="1200" b="1" dirty="0" err="1">
                <a:solidFill>
                  <a:srgbClr val="C00000"/>
                </a:solidFill>
                <a:latin typeface="Courier New" panose="02070309020205020404" pitchFamily="49" charset="0"/>
                <a:cs typeface="Courier New" panose="02070309020205020404" pitchFamily="49" charset="0"/>
              </a:rPr>
              <a:t>predictors</a:t>
            </a:r>
            <a:endParaRPr lang="fr-CH" sz="1200" b="1" dirty="0">
              <a:solidFill>
                <a:srgbClr val="C00000"/>
              </a:solidFill>
              <a:latin typeface="Courier New" panose="02070309020205020404" pitchFamily="49" charset="0"/>
              <a:cs typeface="Courier New" panose="02070309020205020404" pitchFamily="49" charset="0"/>
            </a:endParaRPr>
          </a:p>
          <a:p>
            <a:pPr marL="0" indent="0">
              <a:buNone/>
            </a:pPr>
            <a:r>
              <a:rPr lang="fr-CH" sz="1200" dirty="0">
                <a:latin typeface="Courier New" panose="02070309020205020404" pitchFamily="49" charset="0"/>
                <a:cs typeface="Courier New" panose="02070309020205020404" pitchFamily="49" charset="0"/>
              </a:rPr>
              <a:t>	</a:t>
            </a:r>
            <a:r>
              <a:rPr lang="fr-CH" sz="1200" dirty="0" err="1">
                <a:latin typeface="Courier New" panose="02070309020205020404" pitchFamily="49" charset="0"/>
                <a:cs typeface="Courier New" panose="02070309020205020404" pitchFamily="49" charset="0"/>
              </a:rPr>
              <a:t>Termination</a:t>
            </a:r>
            <a:r>
              <a:rPr lang="fr-CH" sz="1200" dirty="0">
                <a:latin typeface="Courier New" panose="02070309020205020404" pitchFamily="49" charset="0"/>
                <a:cs typeface="Courier New" panose="02070309020205020404" pitchFamily="49" charset="0"/>
              </a:rPr>
              <a:t> condition: </a:t>
            </a:r>
            <a:r>
              <a:rPr lang="fr-CH" sz="1200" dirty="0" err="1">
                <a:latin typeface="Courier New" panose="02070309020205020404" pitchFamily="49" charset="0"/>
                <a:cs typeface="Courier New" panose="02070309020205020404" pitchFamily="49" charset="0"/>
              </a:rPr>
              <a:t>Reached</a:t>
            </a:r>
            <a:r>
              <a:rPr lang="fr-CH" sz="1200" dirty="0">
                <a:latin typeface="Courier New" panose="02070309020205020404" pitchFamily="49" charset="0"/>
                <a:cs typeface="Courier New" panose="02070309020205020404" pitchFamily="49" charset="0"/>
              </a:rPr>
              <a:t> </a:t>
            </a:r>
            <a:r>
              <a:rPr lang="fr-CH" sz="1200" dirty="0" err="1">
                <a:latin typeface="Courier New" panose="02070309020205020404" pitchFamily="49" charset="0"/>
                <a:cs typeface="Courier New" panose="02070309020205020404" pitchFamily="49" charset="0"/>
              </a:rPr>
              <a:t>nk</a:t>
            </a:r>
            <a:r>
              <a:rPr lang="fr-CH" sz="1200" dirty="0">
                <a:latin typeface="Courier New" panose="02070309020205020404" pitchFamily="49" charset="0"/>
                <a:cs typeface="Courier New" panose="02070309020205020404" pitchFamily="49" charset="0"/>
              </a:rPr>
              <a:t> 21</a:t>
            </a:r>
          </a:p>
          <a:p>
            <a:pPr marL="0" indent="0">
              <a:buNone/>
            </a:pPr>
            <a:r>
              <a:rPr lang="fr-CH" sz="1200" dirty="0">
                <a:latin typeface="Courier New" panose="02070309020205020404" pitchFamily="49" charset="0"/>
                <a:cs typeface="Courier New" panose="02070309020205020404" pitchFamily="49" charset="0"/>
              </a:rPr>
              <a:t>	Importance: </a:t>
            </a:r>
            <a:r>
              <a:rPr lang="fr-CH" sz="1200" dirty="0" err="1">
                <a:latin typeface="Courier New" panose="02070309020205020404" pitchFamily="49" charset="0"/>
                <a:cs typeface="Courier New" panose="02070309020205020404" pitchFamily="49" charset="0"/>
              </a:rPr>
              <a:t>sexmale</a:t>
            </a:r>
            <a:r>
              <a:rPr lang="fr-CH" sz="1200" dirty="0">
                <a:latin typeface="Courier New" panose="02070309020205020404" pitchFamily="49" charset="0"/>
                <a:cs typeface="Courier New" panose="02070309020205020404" pitchFamily="49" charset="0"/>
              </a:rPr>
              <a:t>, pclass3rd, pclass2nd, </a:t>
            </a:r>
            <a:r>
              <a:rPr lang="fr-CH" sz="1200" dirty="0" err="1">
                <a:latin typeface="Courier New" panose="02070309020205020404" pitchFamily="49" charset="0"/>
                <a:cs typeface="Courier New" panose="02070309020205020404" pitchFamily="49" charset="0"/>
              </a:rPr>
              <a:t>age</a:t>
            </a:r>
            <a:r>
              <a:rPr lang="fr-CH" sz="1200" dirty="0">
                <a:latin typeface="Courier New" panose="02070309020205020404" pitchFamily="49" charset="0"/>
                <a:cs typeface="Courier New" panose="02070309020205020404" pitchFamily="49" charset="0"/>
              </a:rPr>
              <a:t>, </a:t>
            </a:r>
            <a:r>
              <a:rPr lang="fr-CH" sz="1200" dirty="0" err="1">
                <a:latin typeface="Courier New" panose="02070309020205020404" pitchFamily="49" charset="0"/>
                <a:cs typeface="Courier New" panose="02070309020205020404" pitchFamily="49" charset="0"/>
              </a:rPr>
              <a:t>sibsp</a:t>
            </a:r>
            <a:r>
              <a:rPr lang="fr-CH" sz="1200" dirty="0">
                <a:latin typeface="Courier New" panose="02070309020205020404" pitchFamily="49" charset="0"/>
                <a:cs typeface="Courier New" panose="02070309020205020404" pitchFamily="49" charset="0"/>
              </a:rPr>
              <a:t>, </a:t>
            </a:r>
            <a:r>
              <a:rPr lang="fr-CH" sz="1200" dirty="0" err="1">
                <a:latin typeface="Courier New" panose="02070309020205020404" pitchFamily="49" charset="0"/>
                <a:cs typeface="Courier New" panose="02070309020205020404" pitchFamily="49" charset="0"/>
              </a:rPr>
              <a:t>parch</a:t>
            </a:r>
            <a:r>
              <a:rPr lang="fr-CH" sz="1200" dirty="0">
                <a:latin typeface="Courier New" panose="02070309020205020404" pitchFamily="49" charset="0"/>
                <a:cs typeface="Courier New" panose="02070309020205020404" pitchFamily="49" charset="0"/>
              </a:rPr>
              <a:t>, 	</a:t>
            </a:r>
            <a:r>
              <a:rPr lang="fr-CH" sz="1200" dirty="0" err="1">
                <a:latin typeface="Courier New" panose="02070309020205020404" pitchFamily="49" charset="0"/>
                <a:cs typeface="Courier New" panose="02070309020205020404" pitchFamily="49" charset="0"/>
              </a:rPr>
              <a:t>noise.unif</a:t>
            </a:r>
            <a:r>
              <a:rPr lang="fr-CH" sz="1200" dirty="0">
                <a:latin typeface="Courier New" panose="02070309020205020404" pitchFamily="49" charset="0"/>
                <a:cs typeface="Courier New" panose="02070309020205020404" pitchFamily="49" charset="0"/>
              </a:rPr>
              <a:t>, </a:t>
            </a:r>
            <a:r>
              <a:rPr lang="fr-CH" sz="1200" dirty="0" err="1">
                <a:latin typeface="Courier New" panose="02070309020205020404" pitchFamily="49" charset="0"/>
                <a:cs typeface="Courier New" panose="02070309020205020404" pitchFamily="49" charset="0"/>
              </a:rPr>
              <a:t>noise.norm</a:t>
            </a:r>
            <a:r>
              <a:rPr lang="fr-CH" sz="1200" dirty="0">
                <a:latin typeface="Courier New" panose="02070309020205020404" pitchFamily="49" charset="0"/>
                <a:cs typeface="Courier New" panose="02070309020205020404" pitchFamily="49" charset="0"/>
              </a:rPr>
              <a:t>, </a:t>
            </a:r>
            <a:r>
              <a:rPr lang="fr-CH" sz="1200" b="1" dirty="0" err="1">
                <a:solidFill>
                  <a:srgbClr val="C00000"/>
                </a:solidFill>
                <a:latin typeface="Courier New" panose="02070309020205020404" pitchFamily="49" charset="0"/>
                <a:cs typeface="Courier New" panose="02070309020205020404" pitchFamily="49" charset="0"/>
              </a:rPr>
              <a:t>noise.binom-unused</a:t>
            </a:r>
            <a:endParaRPr lang="fr-CH" sz="1200" b="1" dirty="0">
              <a:solidFill>
                <a:srgbClr val="C00000"/>
              </a:solidFill>
              <a:latin typeface="Courier New" panose="02070309020205020404" pitchFamily="49" charset="0"/>
              <a:cs typeface="Courier New" panose="02070309020205020404" pitchFamily="49" charset="0"/>
            </a:endParaRPr>
          </a:p>
          <a:p>
            <a:pPr marL="0" indent="0">
              <a:buNone/>
            </a:pPr>
            <a:r>
              <a:rPr lang="fr-CH" sz="1200" dirty="0">
                <a:latin typeface="Courier New" panose="02070309020205020404" pitchFamily="49" charset="0"/>
                <a:cs typeface="Courier New" panose="02070309020205020404" pitchFamily="49" charset="0"/>
              </a:rPr>
              <a:t>	</a:t>
            </a:r>
            <a:r>
              <a:rPr lang="fr-CH" sz="1200" dirty="0" err="1">
                <a:latin typeface="Courier New" panose="02070309020205020404" pitchFamily="49" charset="0"/>
                <a:cs typeface="Courier New" panose="02070309020205020404" pitchFamily="49" charset="0"/>
              </a:rPr>
              <a:t>Number</a:t>
            </a:r>
            <a:r>
              <a:rPr lang="fr-CH" sz="1200" dirty="0">
                <a:latin typeface="Courier New" panose="02070309020205020404" pitchFamily="49" charset="0"/>
                <a:cs typeface="Courier New" panose="02070309020205020404" pitchFamily="49" charset="0"/>
              </a:rPr>
              <a:t> of </a:t>
            </a:r>
            <a:r>
              <a:rPr lang="fr-CH" sz="1200" dirty="0" err="1">
                <a:latin typeface="Courier New" panose="02070309020205020404" pitchFamily="49" charset="0"/>
                <a:cs typeface="Courier New" panose="02070309020205020404" pitchFamily="49" charset="0"/>
              </a:rPr>
              <a:t>terms</a:t>
            </a:r>
            <a:r>
              <a:rPr lang="fr-CH" sz="1200" dirty="0">
                <a:latin typeface="Courier New" panose="02070309020205020404" pitchFamily="49" charset="0"/>
                <a:cs typeface="Courier New" panose="02070309020205020404" pitchFamily="49" charset="0"/>
              </a:rPr>
              <a:t> at </a:t>
            </a:r>
            <a:r>
              <a:rPr lang="fr-CH" sz="1200" dirty="0" err="1">
                <a:latin typeface="Courier New" panose="02070309020205020404" pitchFamily="49" charset="0"/>
                <a:cs typeface="Courier New" panose="02070309020205020404" pitchFamily="49" charset="0"/>
              </a:rPr>
              <a:t>each</a:t>
            </a:r>
            <a:r>
              <a:rPr lang="fr-CH" sz="1200" dirty="0">
                <a:latin typeface="Courier New" panose="02070309020205020404" pitchFamily="49" charset="0"/>
                <a:cs typeface="Courier New" panose="02070309020205020404" pitchFamily="49" charset="0"/>
              </a:rPr>
              <a:t> </a:t>
            </a:r>
            <a:r>
              <a:rPr lang="fr-CH" sz="1200" dirty="0" err="1">
                <a:latin typeface="Courier New" panose="02070309020205020404" pitchFamily="49" charset="0"/>
                <a:cs typeface="Courier New" panose="02070309020205020404" pitchFamily="49" charset="0"/>
              </a:rPr>
              <a:t>degree</a:t>
            </a:r>
            <a:r>
              <a:rPr lang="fr-CH" sz="1200" dirty="0">
                <a:latin typeface="Courier New" panose="02070309020205020404" pitchFamily="49" charset="0"/>
                <a:cs typeface="Courier New" panose="02070309020205020404" pitchFamily="49" charset="0"/>
              </a:rPr>
              <a:t> of interaction: 1 2 7</a:t>
            </a:r>
          </a:p>
          <a:p>
            <a:pPr marL="0" indent="0">
              <a:buNone/>
            </a:pPr>
            <a:r>
              <a:rPr lang="fr-CH" sz="1200" dirty="0">
                <a:latin typeface="Courier New" panose="02070309020205020404" pitchFamily="49" charset="0"/>
                <a:cs typeface="Courier New" panose="02070309020205020404" pitchFamily="49" charset="0"/>
              </a:rPr>
              <a:t>	</a:t>
            </a:r>
            <a:r>
              <a:rPr lang="fr-CH" sz="1200" dirty="0" err="1">
                <a:latin typeface="Courier New" panose="02070309020205020404" pitchFamily="49" charset="0"/>
                <a:cs typeface="Courier New" panose="02070309020205020404" pitchFamily="49" charset="0"/>
              </a:rPr>
              <a:t>Earth</a:t>
            </a:r>
            <a:r>
              <a:rPr lang="fr-CH" sz="1200" dirty="0">
                <a:latin typeface="Courier New" panose="02070309020205020404" pitchFamily="49" charset="0"/>
                <a:cs typeface="Courier New" panose="02070309020205020404" pitchFamily="49" charset="0"/>
              </a:rPr>
              <a:t> GCV 0.140843    RSS 140.7765    </a:t>
            </a:r>
            <a:r>
              <a:rPr lang="fr-CH" sz="1200" b="1" dirty="0" err="1">
                <a:solidFill>
                  <a:srgbClr val="C00000"/>
                </a:solidFill>
                <a:latin typeface="Courier New" panose="02070309020205020404" pitchFamily="49" charset="0"/>
                <a:cs typeface="Courier New" panose="02070309020205020404" pitchFamily="49" charset="0"/>
              </a:rPr>
              <a:t>GRSq</a:t>
            </a:r>
            <a:r>
              <a:rPr lang="fr-CH" sz="1200" b="1" dirty="0">
                <a:solidFill>
                  <a:srgbClr val="C00000"/>
                </a:solidFill>
                <a:latin typeface="Courier New" panose="02070309020205020404" pitchFamily="49" charset="0"/>
                <a:cs typeface="Courier New" panose="02070309020205020404" pitchFamily="49" charset="0"/>
              </a:rPr>
              <a:t> 0.4180988</a:t>
            </a:r>
            <a:r>
              <a:rPr lang="fr-CH" sz="1200" dirty="0">
                <a:latin typeface="Courier New" panose="02070309020205020404" pitchFamily="49" charset="0"/>
                <a:cs typeface="Courier New" panose="02070309020205020404" pitchFamily="49" charset="0"/>
              </a:rPr>
              <a:t>    </a:t>
            </a:r>
            <a:r>
              <a:rPr lang="fr-CH" sz="1200" dirty="0" err="1">
                <a:latin typeface="Courier New" panose="02070309020205020404" pitchFamily="49" charset="0"/>
                <a:cs typeface="Courier New" panose="02070309020205020404" pitchFamily="49" charset="0"/>
              </a:rPr>
              <a:t>RSq</a:t>
            </a:r>
            <a:r>
              <a:rPr lang="fr-CH" sz="1200" dirty="0">
                <a:latin typeface="Courier New" panose="02070309020205020404" pitchFamily="49" charset="0"/>
                <a:cs typeface="Courier New" panose="02070309020205020404" pitchFamily="49" charset="0"/>
              </a:rPr>
              <a:t> 0.4428869</a:t>
            </a:r>
          </a:p>
        </p:txBody>
      </p:sp>
      <p:sp>
        <p:nvSpPr>
          <p:cNvPr id="4" name="TextBox 3"/>
          <p:cNvSpPr txBox="1"/>
          <p:nvPr/>
        </p:nvSpPr>
        <p:spPr>
          <a:xfrm>
            <a:off x="426129" y="188640"/>
            <a:ext cx="8178319" cy="584775"/>
          </a:xfrm>
          <a:prstGeom prst="rect">
            <a:avLst/>
          </a:prstGeom>
          <a:noFill/>
        </p:spPr>
        <p:txBody>
          <a:bodyPr wrap="square" rtlCol="0">
            <a:spAutoFit/>
          </a:bodyPr>
          <a:lstStyle/>
          <a:p>
            <a:r>
              <a:rPr lang="fr-CH" sz="3200">
                <a:solidFill>
                  <a:schemeClr val="tx2">
                    <a:lumMod val="75000"/>
                  </a:schemeClr>
                </a:solidFill>
                <a:latin typeface="Tw Cen MT" panose="020B0602020104020603" pitchFamily="34" charset="0"/>
              </a:rPr>
              <a:t>Survival on the Titanic</a:t>
            </a:r>
            <a:endParaRPr lang="en-GB" sz="3200">
              <a:solidFill>
                <a:schemeClr val="tx2">
                  <a:lumMod val="75000"/>
                </a:schemeClr>
              </a:solidFill>
              <a:latin typeface="Tw Cen MT" panose="020B0602020104020603" pitchFamily="34" charset="0"/>
            </a:endParaRPr>
          </a:p>
        </p:txBody>
      </p:sp>
      <p:cxnSp>
        <p:nvCxnSpPr>
          <p:cNvPr id="6" name="Straight Connector 5">
            <a:extLst>
              <a:ext uri="{FF2B5EF4-FFF2-40B4-BE49-F238E27FC236}">
                <a16:creationId xmlns:a16="http://schemas.microsoft.com/office/drawing/2014/main" id="{11C19E78-AD83-4DEA-9706-3B4C3CD62B62}"/>
              </a:ext>
            </a:extLst>
          </p:cNvPr>
          <p:cNvCxnSpPr/>
          <p:nvPr/>
        </p:nvCxnSpPr>
        <p:spPr>
          <a:xfrm>
            <a:off x="395536" y="908720"/>
            <a:ext cx="7416824" cy="0"/>
          </a:xfrm>
          <a:prstGeom prst="line">
            <a:avLst/>
          </a:prstGeom>
          <a:ln w="28575">
            <a:solidFill>
              <a:schemeClr val="bg2">
                <a:lumMod val="25000"/>
              </a:schemeClr>
            </a:solidFill>
            <a:prstDash val="sysDot"/>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5ADB7601-5FE3-4C91-A25D-7CCDB49DE777}"/>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956376" y="165820"/>
            <a:ext cx="912138" cy="912138"/>
          </a:xfrm>
          <a:prstGeom prst="rect">
            <a:avLst/>
          </a:prstGeom>
        </p:spPr>
      </p:pic>
    </p:spTree>
    <p:extLst>
      <p:ext uri="{BB962C8B-B14F-4D97-AF65-F5344CB8AC3E}">
        <p14:creationId xmlns:p14="http://schemas.microsoft.com/office/powerpoint/2010/main" val="21301093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26129" y="188640"/>
            <a:ext cx="8178319" cy="584775"/>
          </a:xfrm>
          <a:prstGeom prst="rect">
            <a:avLst/>
          </a:prstGeom>
          <a:noFill/>
        </p:spPr>
        <p:txBody>
          <a:bodyPr wrap="square" rtlCol="0">
            <a:spAutoFit/>
          </a:bodyPr>
          <a:lstStyle/>
          <a:p>
            <a:r>
              <a:rPr lang="fr-CH" sz="3200">
                <a:solidFill>
                  <a:schemeClr val="tx2">
                    <a:lumMod val="75000"/>
                  </a:schemeClr>
                </a:solidFill>
                <a:latin typeface="Tw Cen MT" panose="020B0602020104020603" pitchFamily="34" charset="0"/>
              </a:rPr>
              <a:t>Age × Gender interaction</a:t>
            </a:r>
            <a:endParaRPr lang="en-GB" sz="3200">
              <a:solidFill>
                <a:schemeClr val="tx2">
                  <a:lumMod val="75000"/>
                </a:schemeClr>
              </a:solidFill>
              <a:latin typeface="Tw Cen MT" panose="020B0602020104020603" pitchFamily="34" charset="0"/>
            </a:endParaRPr>
          </a:p>
        </p:txBody>
      </p:sp>
      <p:cxnSp>
        <p:nvCxnSpPr>
          <p:cNvPr id="5" name="Straight Connector 4"/>
          <p:cNvCxnSpPr/>
          <p:nvPr/>
        </p:nvCxnSpPr>
        <p:spPr>
          <a:xfrm>
            <a:off x="395536" y="908720"/>
            <a:ext cx="7416824" cy="0"/>
          </a:xfrm>
          <a:prstGeom prst="line">
            <a:avLst/>
          </a:prstGeom>
          <a:ln w="28575">
            <a:solidFill>
              <a:schemeClr val="bg2">
                <a:lumMod val="25000"/>
              </a:schemeClr>
            </a:solidFill>
            <a:prstDash val="sysDot"/>
          </a:ln>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956376" y="165820"/>
            <a:ext cx="912138" cy="912138"/>
          </a:xfrm>
          <a:prstGeom prst="rect">
            <a:avLst/>
          </a:prstGeom>
        </p:spPr>
      </p:pic>
      <p:pic>
        <p:nvPicPr>
          <p:cNvPr id="7" name="Picture 6">
            <a:extLst>
              <a:ext uri="{FF2B5EF4-FFF2-40B4-BE49-F238E27FC236}">
                <a16:creationId xmlns:a16="http://schemas.microsoft.com/office/drawing/2014/main" id="{B5EA8D16-0440-4C71-8615-AF605E37DDC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3588" y="1556792"/>
            <a:ext cx="7416824" cy="4454522"/>
          </a:xfrm>
          <a:prstGeom prst="rect">
            <a:avLst/>
          </a:prstGeom>
        </p:spPr>
      </p:pic>
      <p:sp>
        <p:nvSpPr>
          <p:cNvPr id="8" name="TextBox 7">
            <a:extLst>
              <a:ext uri="{FF2B5EF4-FFF2-40B4-BE49-F238E27FC236}">
                <a16:creationId xmlns:a16="http://schemas.microsoft.com/office/drawing/2014/main" id="{10007B16-8334-4E12-9093-5424F06877E3}"/>
              </a:ext>
            </a:extLst>
          </p:cNvPr>
          <p:cNvSpPr txBox="1"/>
          <p:nvPr/>
        </p:nvSpPr>
        <p:spPr>
          <a:xfrm>
            <a:off x="7217938" y="6392361"/>
            <a:ext cx="1717265" cy="276999"/>
          </a:xfrm>
          <a:prstGeom prst="rect">
            <a:avLst/>
          </a:prstGeom>
          <a:noFill/>
        </p:spPr>
        <p:txBody>
          <a:bodyPr wrap="none" rtlCol="0">
            <a:spAutoFit/>
          </a:bodyPr>
          <a:lstStyle/>
          <a:p>
            <a:pPr algn="r"/>
            <a:r>
              <a:rPr lang="en-US" sz="1200">
                <a:latin typeface="Calibri Light" panose="020F0302020204030204" pitchFamily="34" charset="0"/>
                <a:cs typeface="Calibri Light" panose="020F0302020204030204" pitchFamily="34" charset="0"/>
              </a:rPr>
              <a:t>* Full R code in appendix</a:t>
            </a:r>
            <a:endParaRPr lang="en-CH" sz="1200">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190329564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00200"/>
            <a:ext cx="8229600" cy="5069160"/>
          </a:xfrm>
        </p:spPr>
        <p:txBody>
          <a:bodyPr>
            <a:normAutofit/>
          </a:bodyPr>
          <a:lstStyle/>
          <a:p>
            <a:r>
              <a:rPr lang="en-GB" sz="1800">
                <a:latin typeface="Times New Roman" panose="02020603050405020304" pitchFamily="18" charset="0"/>
                <a:cs typeface="Times New Roman" panose="02020603050405020304" pitchFamily="18" charset="0"/>
              </a:rPr>
              <a:t>MARS returns multiple indexes of predictor importance in its final model. The most important is simply </a:t>
            </a:r>
            <a:r>
              <a:rPr lang="en-GB" sz="1800">
                <a:solidFill>
                  <a:srgbClr val="0070C0"/>
                </a:solidFill>
                <a:latin typeface="Times New Roman" panose="02020603050405020304" pitchFamily="18" charset="0"/>
                <a:cs typeface="Times New Roman" panose="02020603050405020304" pitchFamily="18" charset="0"/>
              </a:rPr>
              <a:t>which predictors were actually used</a:t>
            </a:r>
            <a:r>
              <a:rPr lang="en-GB" sz="1800">
                <a:latin typeface="Times New Roman" panose="02020603050405020304" pitchFamily="18" charset="0"/>
                <a:cs typeface="Times New Roman" panose="02020603050405020304" pitchFamily="18" charset="0"/>
              </a:rPr>
              <a:t>.</a:t>
            </a:r>
          </a:p>
          <a:p>
            <a:endParaRPr lang="en-GB" sz="1800">
              <a:latin typeface="Times New Roman" panose="02020603050405020304" pitchFamily="18" charset="0"/>
              <a:cs typeface="Times New Roman" panose="02020603050405020304" pitchFamily="18" charset="0"/>
            </a:endParaRPr>
          </a:p>
          <a:p>
            <a:r>
              <a:rPr lang="en-GB" sz="1800">
                <a:latin typeface="Times New Roman" panose="02020603050405020304" pitchFamily="18" charset="0"/>
                <a:cs typeface="Times New Roman" panose="02020603050405020304" pitchFamily="18" charset="0"/>
              </a:rPr>
              <a:t>In addition, MARS ranks their importance by their obtained </a:t>
            </a:r>
            <a:r>
              <a:rPr lang="en-GB" sz="1800">
                <a:solidFill>
                  <a:srgbClr val="0070C0"/>
                </a:solidFill>
                <a:latin typeface="Times New Roman" panose="02020603050405020304" pitchFamily="18" charset="0"/>
                <a:cs typeface="Times New Roman" panose="02020603050405020304" pitchFamily="18" charset="0"/>
              </a:rPr>
              <a:t>decrease in GCVE</a:t>
            </a:r>
            <a:r>
              <a:rPr lang="en-GB" sz="1800">
                <a:latin typeface="Times New Roman" panose="02020603050405020304" pitchFamily="18" charset="0"/>
                <a:cs typeface="Times New Roman" panose="02020603050405020304" pitchFamily="18" charset="0"/>
              </a:rPr>
              <a:t>, relative to the most important predictor (which is set to 100). This ranking can be accessed via the </a:t>
            </a:r>
            <a:r>
              <a:rPr lang="en-GB" sz="1800">
                <a:latin typeface="Courier New" panose="02070309020205020404" pitchFamily="49" charset="0"/>
                <a:cs typeface="Courier New" panose="02070309020205020404" pitchFamily="49" charset="0"/>
              </a:rPr>
              <a:t>evimp</a:t>
            </a:r>
            <a:r>
              <a:rPr lang="en-GB" sz="1800">
                <a:latin typeface="Times New Roman" panose="02020603050405020304" pitchFamily="18" charset="0"/>
                <a:cs typeface="Times New Roman" panose="02020603050405020304" pitchFamily="18" charset="0"/>
              </a:rPr>
              <a:t> function:</a:t>
            </a:r>
          </a:p>
          <a:p>
            <a:pPr marL="0" indent="0">
              <a:buNone/>
            </a:pPr>
            <a:endParaRPr lang="en-GB" sz="1800">
              <a:latin typeface="Times New Roman" panose="02020603050405020304" pitchFamily="18" charset="0"/>
              <a:cs typeface="Times New Roman" panose="02020603050405020304" pitchFamily="18" charset="0"/>
            </a:endParaRPr>
          </a:p>
          <a:p>
            <a:pPr marL="0" indent="0">
              <a:buNone/>
            </a:pPr>
            <a:r>
              <a:rPr lang="en-GB" sz="1200">
                <a:latin typeface="Courier New" panose="02070309020205020404" pitchFamily="49" charset="0"/>
                <a:cs typeface="Courier New" panose="02070309020205020404" pitchFamily="49" charset="0"/>
              </a:rPr>
              <a:t>	evimp(mars)</a:t>
            </a:r>
          </a:p>
          <a:p>
            <a:pPr marL="0" indent="0">
              <a:buNone/>
            </a:pPr>
            <a:r>
              <a:rPr lang="en-GB" sz="1200">
                <a:latin typeface="Courier New" panose="02070309020205020404" pitchFamily="49" charset="0"/>
                <a:cs typeface="Courier New" panose="02070309020205020404" pitchFamily="49" charset="0"/>
              </a:rPr>
              <a:t>	&gt;            nsubsets   gcv    rss</a:t>
            </a:r>
          </a:p>
          <a:p>
            <a:pPr marL="0" indent="0">
              <a:buNone/>
            </a:pPr>
            <a:r>
              <a:rPr lang="en-GB" sz="1200">
                <a:latin typeface="Courier New" panose="02070309020205020404" pitchFamily="49" charset="0"/>
                <a:cs typeface="Courier New" panose="02070309020205020404" pitchFamily="49" charset="0"/>
              </a:rPr>
              <a:t>	&gt; sexmale           9 100.0  100.0</a:t>
            </a:r>
          </a:p>
          <a:p>
            <a:pPr marL="0" indent="0">
              <a:buNone/>
            </a:pPr>
            <a:r>
              <a:rPr lang="en-GB" sz="1200">
                <a:latin typeface="Courier New" panose="02070309020205020404" pitchFamily="49" charset="0"/>
                <a:cs typeface="Courier New" panose="02070309020205020404" pitchFamily="49" charset="0"/>
              </a:rPr>
              <a:t>	&gt; pclass3rd         8  56.2   58.9</a:t>
            </a:r>
          </a:p>
          <a:p>
            <a:pPr marL="0" indent="0">
              <a:buNone/>
            </a:pPr>
            <a:r>
              <a:rPr lang="en-GB" sz="1200">
                <a:latin typeface="Courier New" panose="02070309020205020404" pitchFamily="49" charset="0"/>
                <a:cs typeface="Courier New" panose="02070309020205020404" pitchFamily="49" charset="0"/>
              </a:rPr>
              <a:t>	&gt; pclass2nd         6  36.9   40.5</a:t>
            </a:r>
          </a:p>
          <a:p>
            <a:pPr marL="0" indent="0">
              <a:buNone/>
            </a:pPr>
            <a:r>
              <a:rPr lang="en-GB" sz="1200">
                <a:latin typeface="Courier New" panose="02070309020205020404" pitchFamily="49" charset="0"/>
                <a:cs typeface="Courier New" panose="02070309020205020404" pitchFamily="49" charset="0"/>
              </a:rPr>
              <a:t>	&gt; age               6  36.9   40.5</a:t>
            </a:r>
          </a:p>
          <a:p>
            <a:pPr marL="0" indent="0">
              <a:buNone/>
            </a:pPr>
            <a:r>
              <a:rPr lang="en-GB" sz="1200">
                <a:latin typeface="Courier New" panose="02070309020205020404" pitchFamily="49" charset="0"/>
                <a:cs typeface="Courier New" panose="02070309020205020404" pitchFamily="49" charset="0"/>
              </a:rPr>
              <a:t>	&gt; sibsp             5  26.0   30.6</a:t>
            </a:r>
          </a:p>
          <a:p>
            <a:pPr marL="0" indent="0">
              <a:buNone/>
            </a:pPr>
            <a:r>
              <a:rPr lang="en-GB" sz="1200">
                <a:latin typeface="Courier New" panose="02070309020205020404" pitchFamily="49" charset="0"/>
                <a:cs typeface="Courier New" panose="02070309020205020404" pitchFamily="49" charset="0"/>
              </a:rPr>
              <a:t>	&gt; parch             2   4.8   12.0</a:t>
            </a:r>
          </a:p>
          <a:p>
            <a:pPr marL="0" indent="0">
              <a:buNone/>
            </a:pPr>
            <a:r>
              <a:rPr lang="en-GB" sz="1200">
                <a:latin typeface="Courier New" panose="02070309020205020404" pitchFamily="49" charset="0"/>
                <a:cs typeface="Courier New" panose="02070309020205020404" pitchFamily="49" charset="0"/>
              </a:rPr>
              <a:t>	&gt; noise.unif        2   4.8   12.0</a:t>
            </a:r>
          </a:p>
          <a:p>
            <a:pPr marL="0" indent="0">
              <a:buNone/>
            </a:pPr>
            <a:r>
              <a:rPr lang="en-GB" sz="1200">
                <a:latin typeface="Courier New" panose="02070309020205020404" pitchFamily="49" charset="0"/>
                <a:cs typeface="Courier New" panose="02070309020205020404" pitchFamily="49" charset="0"/>
              </a:rPr>
              <a:t>	&gt; noise.norm        1   1.5    8.0</a:t>
            </a:r>
          </a:p>
        </p:txBody>
      </p:sp>
      <p:sp>
        <p:nvSpPr>
          <p:cNvPr id="4" name="TextBox 3"/>
          <p:cNvSpPr txBox="1"/>
          <p:nvPr/>
        </p:nvSpPr>
        <p:spPr>
          <a:xfrm>
            <a:off x="426129" y="188640"/>
            <a:ext cx="8178319" cy="584775"/>
          </a:xfrm>
          <a:prstGeom prst="rect">
            <a:avLst/>
          </a:prstGeom>
          <a:noFill/>
        </p:spPr>
        <p:txBody>
          <a:bodyPr wrap="square" rtlCol="0">
            <a:spAutoFit/>
          </a:bodyPr>
          <a:lstStyle/>
          <a:p>
            <a:r>
              <a:rPr lang="fr-CH" sz="3200">
                <a:solidFill>
                  <a:schemeClr val="tx2">
                    <a:lumMod val="75000"/>
                  </a:schemeClr>
                </a:solidFill>
                <a:latin typeface="Tw Cen MT" panose="020B0602020104020603" pitchFamily="34" charset="0"/>
              </a:rPr>
              <a:t>Predictor relevance in MARS</a:t>
            </a:r>
            <a:endParaRPr lang="en-GB" sz="3200">
              <a:solidFill>
                <a:schemeClr val="tx2">
                  <a:lumMod val="75000"/>
                </a:schemeClr>
              </a:solidFill>
              <a:latin typeface="Tw Cen MT" panose="020B0602020104020603" pitchFamily="34" charset="0"/>
            </a:endParaRPr>
          </a:p>
        </p:txBody>
      </p:sp>
      <p:cxnSp>
        <p:nvCxnSpPr>
          <p:cNvPr id="5" name="Straight Connector 4"/>
          <p:cNvCxnSpPr/>
          <p:nvPr/>
        </p:nvCxnSpPr>
        <p:spPr>
          <a:xfrm>
            <a:off x="395536" y="908720"/>
            <a:ext cx="7416824" cy="0"/>
          </a:xfrm>
          <a:prstGeom prst="line">
            <a:avLst/>
          </a:prstGeom>
          <a:ln w="28575">
            <a:solidFill>
              <a:schemeClr val="bg2">
                <a:lumMod val="25000"/>
              </a:schemeClr>
            </a:solidFill>
            <a:prstDash val="sysDot"/>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6582E0CD-7882-470C-81E2-2446E46627E2}"/>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944017" y="116632"/>
            <a:ext cx="1032830" cy="946176"/>
          </a:xfrm>
          <a:prstGeom prst="rect">
            <a:avLst/>
          </a:prstGeom>
        </p:spPr>
      </p:pic>
    </p:spTree>
    <p:extLst>
      <p:ext uri="{BB962C8B-B14F-4D97-AF65-F5344CB8AC3E}">
        <p14:creationId xmlns:p14="http://schemas.microsoft.com/office/powerpoint/2010/main" val="416991269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00200"/>
            <a:ext cx="8229600" cy="5069160"/>
          </a:xfrm>
        </p:spPr>
        <p:txBody>
          <a:bodyPr>
            <a:normAutofit/>
          </a:bodyPr>
          <a:lstStyle/>
          <a:p>
            <a:r>
              <a:rPr lang="en-GB" sz="1800">
                <a:latin typeface="Times New Roman" panose="02020603050405020304" pitchFamily="18" charset="0"/>
                <a:cs typeface="Times New Roman" panose="02020603050405020304" pitchFamily="18" charset="0"/>
              </a:rPr>
              <a:t>For continuous predictors, another index of predictor relevance can be the </a:t>
            </a:r>
            <a:r>
              <a:rPr lang="en-GB" sz="1800">
                <a:solidFill>
                  <a:srgbClr val="0070C0"/>
                </a:solidFill>
                <a:latin typeface="Times New Roman" panose="02020603050405020304" pitchFamily="18" charset="0"/>
                <a:cs typeface="Times New Roman" panose="02020603050405020304" pitchFamily="18" charset="0"/>
              </a:rPr>
              <a:t>number of knots that were selected</a:t>
            </a:r>
            <a:r>
              <a:rPr lang="en-GB" sz="1800">
                <a:latin typeface="Times New Roman" panose="02020603050405020304" pitchFamily="18" charset="0"/>
                <a:cs typeface="Times New Roman" panose="02020603050405020304" pitchFamily="18" charset="0"/>
              </a:rPr>
              <a:t>, with more knots reflecting more nonlinearity in that predictor's relationship with the dependent.</a:t>
            </a:r>
          </a:p>
          <a:p>
            <a:endParaRPr lang="en-GB" sz="1800">
              <a:latin typeface="Times New Roman" panose="02020603050405020304" pitchFamily="18" charset="0"/>
              <a:cs typeface="Times New Roman" panose="02020603050405020304" pitchFamily="18" charset="0"/>
            </a:endParaRPr>
          </a:p>
          <a:p>
            <a:r>
              <a:rPr lang="en-GB" sz="1800">
                <a:latin typeface="Times New Roman" panose="02020603050405020304" pitchFamily="18" charset="0"/>
                <a:cs typeface="Times New Roman" panose="02020603050405020304" pitchFamily="18" charset="0"/>
              </a:rPr>
              <a:t>Here, only age really qualifies for inspection. For males, it appears there is a drastic increase in survival probability for passengers younger than 16. No further knot points were relevant.</a:t>
            </a:r>
          </a:p>
          <a:p>
            <a:endParaRPr lang="en-GB" sz="1800">
              <a:latin typeface="Times New Roman" panose="02020603050405020304" pitchFamily="18" charset="0"/>
              <a:cs typeface="Times New Roman" panose="02020603050405020304" pitchFamily="18" charset="0"/>
            </a:endParaRPr>
          </a:p>
          <a:p>
            <a:r>
              <a:rPr lang="en-GB" sz="1800">
                <a:latin typeface="Times New Roman" panose="02020603050405020304" pitchFamily="18" charset="0"/>
                <a:cs typeface="Times New Roman" panose="02020603050405020304" pitchFamily="18" charset="0"/>
              </a:rPr>
              <a:t>Disturbingly, </a:t>
            </a:r>
            <a:r>
              <a:rPr lang="en-GB" sz="1800">
                <a:solidFill>
                  <a:srgbClr val="C00000"/>
                </a:solidFill>
                <a:latin typeface="Times New Roman" panose="02020603050405020304" pitchFamily="18" charset="0"/>
                <a:cs typeface="Times New Roman" panose="02020603050405020304" pitchFamily="18" charset="0"/>
              </a:rPr>
              <a:t>two of the noise variables also appear in the final model!</a:t>
            </a:r>
            <a:r>
              <a:rPr lang="en-GB" sz="1800">
                <a:latin typeface="Times New Roman" panose="02020603050405020304" pitchFamily="18" charset="0"/>
                <a:cs typeface="Times New Roman" panose="02020603050405020304" pitchFamily="18" charset="0"/>
              </a:rPr>
              <a:t> While they are ranked as least important by the </a:t>
            </a:r>
            <a:r>
              <a:rPr lang="en-GB" sz="1800">
                <a:latin typeface="Courier New" panose="02070309020205020404" pitchFamily="49" charset="0"/>
                <a:cs typeface="Courier New" panose="02070309020205020404" pitchFamily="49" charset="0"/>
              </a:rPr>
              <a:t>evimp</a:t>
            </a:r>
            <a:r>
              <a:rPr lang="en-GB" sz="1800">
                <a:latin typeface="Times New Roman" panose="02020603050405020304" pitchFamily="18" charset="0"/>
                <a:cs typeface="Times New Roman" panose="02020603050405020304" pitchFamily="18" charset="0"/>
              </a:rPr>
              <a:t> ranking, their appearance is still highly undesirable.</a:t>
            </a:r>
          </a:p>
          <a:p>
            <a:endParaRPr lang="en-GB" sz="1800">
              <a:latin typeface="Times New Roman" panose="02020603050405020304" pitchFamily="18" charset="0"/>
              <a:cs typeface="Times New Roman" panose="02020603050405020304" pitchFamily="18" charset="0"/>
            </a:endParaRPr>
          </a:p>
          <a:p>
            <a:r>
              <a:rPr lang="en-GB" sz="1800">
                <a:latin typeface="Times New Roman" panose="02020603050405020304" pitchFamily="18" charset="0"/>
                <a:cs typeface="Times New Roman" panose="02020603050405020304" pitchFamily="18" charset="0"/>
              </a:rPr>
              <a:t>Perhaps we can tweak the basic model further to prevent this…?</a:t>
            </a:r>
          </a:p>
        </p:txBody>
      </p:sp>
      <p:sp>
        <p:nvSpPr>
          <p:cNvPr id="4" name="TextBox 3"/>
          <p:cNvSpPr txBox="1"/>
          <p:nvPr/>
        </p:nvSpPr>
        <p:spPr>
          <a:xfrm>
            <a:off x="426129" y="188640"/>
            <a:ext cx="8178319" cy="584775"/>
          </a:xfrm>
          <a:prstGeom prst="rect">
            <a:avLst/>
          </a:prstGeom>
          <a:noFill/>
        </p:spPr>
        <p:txBody>
          <a:bodyPr wrap="square" rtlCol="0">
            <a:spAutoFit/>
          </a:bodyPr>
          <a:lstStyle/>
          <a:p>
            <a:r>
              <a:rPr lang="fr-CH" sz="3200">
                <a:solidFill>
                  <a:schemeClr val="tx2">
                    <a:lumMod val="75000"/>
                  </a:schemeClr>
                </a:solidFill>
                <a:latin typeface="Tw Cen MT" panose="020B0602020104020603" pitchFamily="34" charset="0"/>
              </a:rPr>
              <a:t>Predictor relevance in MARS</a:t>
            </a:r>
            <a:endParaRPr lang="en-GB" sz="3200">
              <a:solidFill>
                <a:schemeClr val="tx2">
                  <a:lumMod val="75000"/>
                </a:schemeClr>
              </a:solidFill>
              <a:latin typeface="Tw Cen MT" panose="020B0602020104020603" pitchFamily="34" charset="0"/>
            </a:endParaRPr>
          </a:p>
        </p:txBody>
      </p:sp>
      <p:cxnSp>
        <p:nvCxnSpPr>
          <p:cNvPr id="5" name="Straight Connector 4"/>
          <p:cNvCxnSpPr/>
          <p:nvPr/>
        </p:nvCxnSpPr>
        <p:spPr>
          <a:xfrm>
            <a:off x="395536" y="908720"/>
            <a:ext cx="7416824" cy="0"/>
          </a:xfrm>
          <a:prstGeom prst="line">
            <a:avLst/>
          </a:prstGeom>
          <a:ln w="28575">
            <a:solidFill>
              <a:schemeClr val="bg2">
                <a:lumMod val="25000"/>
              </a:schemeClr>
            </a:solidFill>
            <a:prstDash val="sysDot"/>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6582E0CD-7882-470C-81E2-2446E46627E2}"/>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944017" y="116632"/>
            <a:ext cx="1032830" cy="946176"/>
          </a:xfrm>
          <a:prstGeom prst="rect">
            <a:avLst/>
          </a:prstGeom>
        </p:spPr>
      </p:pic>
    </p:spTree>
    <p:extLst>
      <p:ext uri="{BB962C8B-B14F-4D97-AF65-F5344CB8AC3E}">
        <p14:creationId xmlns:p14="http://schemas.microsoft.com/office/powerpoint/2010/main" val="126084867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00199"/>
            <a:ext cx="8229600" cy="5069147"/>
          </a:xfrm>
        </p:spPr>
        <p:txBody>
          <a:bodyPr>
            <a:normAutofit/>
          </a:bodyPr>
          <a:lstStyle/>
          <a:p>
            <a:r>
              <a:rPr lang="fr-CH" sz="1600">
                <a:latin typeface="Times New Roman" panose="02020603050405020304" pitchFamily="18" charset="0"/>
                <a:cs typeface="Times New Roman" panose="02020603050405020304" pitchFamily="18" charset="0"/>
              </a:rPr>
              <a:t>The earth implementation of MARS has a rather large number of different control options and tuning parameters (see its help pages for explanations). Some of the important ones include:</a:t>
            </a:r>
          </a:p>
          <a:p>
            <a:endParaRPr lang="fr-CH" sz="1600">
              <a:latin typeface="Times New Roman" panose="02020603050405020304" pitchFamily="18" charset="0"/>
              <a:cs typeface="Times New Roman" panose="02020603050405020304" pitchFamily="18" charset="0"/>
            </a:endParaRPr>
          </a:p>
          <a:p>
            <a:endParaRPr lang="fr-CH" sz="1600">
              <a:latin typeface="Times New Roman" panose="02020603050405020304" pitchFamily="18" charset="0"/>
              <a:cs typeface="Times New Roman" panose="02020603050405020304" pitchFamily="18" charset="0"/>
            </a:endParaRPr>
          </a:p>
          <a:p>
            <a:endParaRPr lang="fr-CH" sz="1600">
              <a:latin typeface="Times New Roman" panose="02020603050405020304" pitchFamily="18" charset="0"/>
              <a:cs typeface="Times New Roman" panose="02020603050405020304" pitchFamily="18" charset="0"/>
            </a:endParaRPr>
          </a:p>
          <a:p>
            <a:endParaRPr lang="fr-CH" sz="1600">
              <a:latin typeface="Times New Roman" panose="02020603050405020304" pitchFamily="18" charset="0"/>
              <a:cs typeface="Times New Roman" panose="02020603050405020304" pitchFamily="18" charset="0"/>
            </a:endParaRPr>
          </a:p>
          <a:p>
            <a:endParaRPr lang="fr-CH" sz="1600">
              <a:latin typeface="Times New Roman" panose="02020603050405020304" pitchFamily="18" charset="0"/>
              <a:cs typeface="Times New Roman" panose="02020603050405020304" pitchFamily="18" charset="0"/>
            </a:endParaRPr>
          </a:p>
          <a:p>
            <a:endParaRPr lang="fr-CH" sz="1600">
              <a:latin typeface="Times New Roman" panose="02020603050405020304" pitchFamily="18" charset="0"/>
              <a:cs typeface="Times New Roman" panose="02020603050405020304" pitchFamily="18" charset="0"/>
            </a:endParaRPr>
          </a:p>
          <a:p>
            <a:endParaRPr lang="fr-CH" sz="1600">
              <a:latin typeface="Times New Roman" panose="02020603050405020304" pitchFamily="18" charset="0"/>
              <a:cs typeface="Times New Roman" panose="02020603050405020304" pitchFamily="18" charset="0"/>
            </a:endParaRPr>
          </a:p>
          <a:p>
            <a:endParaRPr lang="fr-CH" sz="1600">
              <a:latin typeface="Times New Roman" panose="02020603050405020304" pitchFamily="18" charset="0"/>
              <a:cs typeface="Times New Roman" panose="02020603050405020304" pitchFamily="18" charset="0"/>
            </a:endParaRPr>
          </a:p>
          <a:p>
            <a:endParaRPr lang="fr-CH" sz="1600">
              <a:latin typeface="Times New Roman" panose="02020603050405020304" pitchFamily="18" charset="0"/>
              <a:cs typeface="Times New Roman" panose="02020603050405020304" pitchFamily="18" charset="0"/>
            </a:endParaRPr>
          </a:p>
          <a:p>
            <a:endParaRPr lang="fr-CH" sz="1600">
              <a:latin typeface="Times New Roman" panose="02020603050405020304" pitchFamily="18" charset="0"/>
              <a:cs typeface="Times New Roman" panose="02020603050405020304" pitchFamily="18" charset="0"/>
            </a:endParaRPr>
          </a:p>
          <a:p>
            <a:endParaRPr lang="fr-CH" sz="1600">
              <a:latin typeface="Times New Roman" panose="02020603050405020304" pitchFamily="18" charset="0"/>
              <a:cs typeface="Times New Roman" panose="02020603050405020304" pitchFamily="18" charset="0"/>
            </a:endParaRPr>
          </a:p>
          <a:p>
            <a:endParaRPr lang="fr-CH" sz="1600">
              <a:latin typeface="Times New Roman" panose="02020603050405020304" pitchFamily="18" charset="0"/>
              <a:cs typeface="Times New Roman" panose="02020603050405020304" pitchFamily="18" charset="0"/>
            </a:endParaRPr>
          </a:p>
          <a:p>
            <a:r>
              <a:rPr lang="fr-CH" sz="1600">
                <a:latin typeface="Times New Roman" panose="02020603050405020304" pitchFamily="18" charset="0"/>
                <a:cs typeface="Times New Roman" panose="02020603050405020304" pitchFamily="18" charset="0"/>
              </a:rPr>
              <a:t>In addition, the user has custom control over which variables are allowed to (a) be dropped, (b) interact, and (c) have spline effects.</a:t>
            </a:r>
            <a:endParaRPr lang="fr-CH" sz="1600" dirty="0">
              <a:latin typeface="Times New Roman" panose="02020603050405020304" pitchFamily="18" charset="0"/>
              <a:cs typeface="Times New Roman" panose="02020603050405020304" pitchFamily="18" charset="0"/>
            </a:endParaRPr>
          </a:p>
          <a:p>
            <a:endParaRPr lang="fr-CH" sz="1800"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B7BC1C79-0E15-4EE1-8A90-3F584679143A}"/>
              </a:ext>
            </a:extLst>
          </p:cNvPr>
          <p:cNvSpPr txBox="1"/>
          <p:nvPr/>
        </p:nvSpPr>
        <p:spPr>
          <a:xfrm>
            <a:off x="426129" y="188640"/>
            <a:ext cx="7098199" cy="584775"/>
          </a:xfrm>
          <a:prstGeom prst="rect">
            <a:avLst/>
          </a:prstGeom>
          <a:noFill/>
        </p:spPr>
        <p:txBody>
          <a:bodyPr wrap="square" rtlCol="0">
            <a:spAutoFit/>
          </a:bodyPr>
          <a:lstStyle/>
          <a:p>
            <a:r>
              <a:rPr lang="fr-CH" sz="3200">
                <a:solidFill>
                  <a:schemeClr val="tx2">
                    <a:lumMod val="75000"/>
                  </a:schemeClr>
                </a:solidFill>
                <a:latin typeface="Tw Cen MT" panose="020B0602020104020603" pitchFamily="34" charset="0"/>
              </a:rPr>
              <a:t>Control parameters</a:t>
            </a:r>
            <a:endParaRPr lang="en-GB" sz="3200">
              <a:solidFill>
                <a:schemeClr val="tx2">
                  <a:lumMod val="75000"/>
                </a:schemeClr>
              </a:solidFill>
              <a:latin typeface="Tw Cen MT" panose="020B0602020104020603" pitchFamily="34" charset="0"/>
            </a:endParaRPr>
          </a:p>
        </p:txBody>
      </p:sp>
      <p:cxnSp>
        <p:nvCxnSpPr>
          <p:cNvPr id="7" name="Straight Connector 6">
            <a:extLst>
              <a:ext uri="{FF2B5EF4-FFF2-40B4-BE49-F238E27FC236}">
                <a16:creationId xmlns:a16="http://schemas.microsoft.com/office/drawing/2014/main" id="{A3C2586C-B2BE-4E4C-A85A-DF89E1153D77}"/>
              </a:ext>
            </a:extLst>
          </p:cNvPr>
          <p:cNvCxnSpPr/>
          <p:nvPr/>
        </p:nvCxnSpPr>
        <p:spPr>
          <a:xfrm>
            <a:off x="395536" y="908720"/>
            <a:ext cx="7200800" cy="0"/>
          </a:xfrm>
          <a:prstGeom prst="line">
            <a:avLst/>
          </a:prstGeom>
          <a:ln w="28575">
            <a:solidFill>
              <a:schemeClr val="bg2">
                <a:lumMod val="25000"/>
              </a:schemeClr>
            </a:solidFill>
            <a:prstDash val="sysDot"/>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56643E2F-0B05-4D49-A607-B4955639784E}"/>
              </a:ext>
            </a:extLst>
          </p:cNvPr>
          <p:cNvPicPr>
            <a:picLocks noChangeAspect="1"/>
          </p:cNvPicPr>
          <p:nvPr/>
        </p:nvPicPr>
        <p:blipFill>
          <a:blip r:embed="rId2">
            <a:duotone>
              <a:prstClr val="black"/>
              <a:schemeClr val="accent5">
                <a:tint val="45000"/>
                <a:satMod val="400000"/>
              </a:schemeClr>
            </a:duotone>
            <a:extLst>
              <a:ext uri="{BEBA8EAE-BF5A-486C-A8C5-ECC9F3942E4B}">
                <a14:imgProps xmlns:a14="http://schemas.microsoft.com/office/drawing/2010/main">
                  <a14:imgLayer r:embed="rId3">
                    <a14:imgEffect>
                      <a14:colorTemperature colorTemp="11200"/>
                    </a14:imgEffect>
                  </a14:imgLayer>
                </a14:imgProps>
              </a:ext>
              <a:ext uri="{28A0092B-C50C-407E-A947-70E740481C1C}">
                <a14:useLocalDpi xmlns:a14="http://schemas.microsoft.com/office/drawing/2010/main"/>
              </a:ext>
            </a:extLst>
          </a:blip>
          <a:stretch>
            <a:fillRect/>
          </a:stretch>
        </p:blipFill>
        <p:spPr>
          <a:xfrm>
            <a:off x="7740352" y="116632"/>
            <a:ext cx="1173334" cy="1058647"/>
          </a:xfrm>
          <a:prstGeom prst="rect">
            <a:avLst/>
          </a:prstGeom>
        </p:spPr>
      </p:pic>
      <p:graphicFrame>
        <p:nvGraphicFramePr>
          <p:cNvPr id="9" name="Table 8">
            <a:extLst>
              <a:ext uri="{FF2B5EF4-FFF2-40B4-BE49-F238E27FC236}">
                <a16:creationId xmlns:a16="http://schemas.microsoft.com/office/drawing/2014/main" id="{3E727725-9982-4A61-92A2-DE5CDD915EBD}"/>
              </a:ext>
            </a:extLst>
          </p:cNvPr>
          <p:cNvGraphicFramePr>
            <a:graphicFrameLocks noGrp="1"/>
          </p:cNvGraphicFramePr>
          <p:nvPr>
            <p:extLst>
              <p:ext uri="{D42A27DB-BD31-4B8C-83A1-F6EECF244321}">
                <p14:modId xmlns:p14="http://schemas.microsoft.com/office/powerpoint/2010/main" val="3420943134"/>
              </p:ext>
            </p:extLst>
          </p:nvPr>
        </p:nvGraphicFramePr>
        <p:xfrm>
          <a:off x="1547664" y="2492896"/>
          <a:ext cx="6480719" cy="2855328"/>
        </p:xfrm>
        <a:graphic>
          <a:graphicData uri="http://schemas.openxmlformats.org/drawingml/2006/table">
            <a:tbl>
              <a:tblPr firstRow="1" bandRow="1">
                <a:tableStyleId>{5C22544A-7EE6-4342-B048-85BDC9FD1C3A}</a:tableStyleId>
              </a:tblPr>
              <a:tblGrid>
                <a:gridCol w="1597186">
                  <a:extLst>
                    <a:ext uri="{9D8B030D-6E8A-4147-A177-3AD203B41FA5}">
                      <a16:colId xmlns:a16="http://schemas.microsoft.com/office/drawing/2014/main" val="20000"/>
                    </a:ext>
                  </a:extLst>
                </a:gridCol>
                <a:gridCol w="4883533">
                  <a:extLst>
                    <a:ext uri="{9D8B030D-6E8A-4147-A177-3AD203B41FA5}">
                      <a16:colId xmlns:a16="http://schemas.microsoft.com/office/drawing/2014/main" val="20001"/>
                    </a:ext>
                  </a:extLst>
                </a:gridCol>
              </a:tblGrid>
              <a:tr h="552857">
                <a:tc>
                  <a:txBody>
                    <a:bodyPr/>
                    <a:lstStyle/>
                    <a:p>
                      <a:pPr algn="ctr"/>
                      <a:r>
                        <a:rPr lang="en-GB" sz="1400">
                          <a:latin typeface="Calibri Light" panose="020F0302020204030204" pitchFamily="34" charset="0"/>
                          <a:cs typeface="Calibri Light" panose="020F0302020204030204" pitchFamily="34" charset="0"/>
                        </a:rPr>
                        <a:t>Argument</a:t>
                      </a:r>
                    </a:p>
                  </a:txBody>
                  <a:tcPr anchor="ctr">
                    <a:solidFill>
                      <a:schemeClr val="accent1">
                        <a:lumMod val="50000"/>
                      </a:schemeClr>
                    </a:solidFill>
                  </a:tcPr>
                </a:tc>
                <a:tc>
                  <a:txBody>
                    <a:bodyPr/>
                    <a:lstStyle/>
                    <a:p>
                      <a:pPr algn="l"/>
                      <a:r>
                        <a:rPr lang="en-GB" sz="1400">
                          <a:latin typeface="Calibri Light" panose="020F0302020204030204" pitchFamily="34" charset="0"/>
                          <a:cs typeface="Calibri Light" panose="020F0302020204030204" pitchFamily="34" charset="0"/>
                        </a:rPr>
                        <a:t>Details</a:t>
                      </a:r>
                    </a:p>
                  </a:txBody>
                  <a:tcPr anchor="ctr">
                    <a:solidFill>
                      <a:schemeClr val="accent1">
                        <a:lumMod val="50000"/>
                      </a:schemeClr>
                    </a:solidFill>
                  </a:tcPr>
                </a:tc>
                <a:extLst>
                  <a:ext uri="{0D108BD9-81ED-4DB2-BD59-A6C34878D82A}">
                    <a16:rowId xmlns:a16="http://schemas.microsoft.com/office/drawing/2014/main" val="10000"/>
                  </a:ext>
                </a:extLst>
              </a:tr>
              <a:tr h="531568">
                <a:tc>
                  <a:txBody>
                    <a:bodyPr/>
                    <a:lstStyle/>
                    <a:p>
                      <a:pPr algn="ctr"/>
                      <a:r>
                        <a:rPr lang="en-GB" sz="1400">
                          <a:latin typeface="Courier New" panose="02070309020205020404" pitchFamily="49" charset="0"/>
                          <a:cs typeface="Courier New" panose="02070309020205020404" pitchFamily="49" charset="0"/>
                        </a:rPr>
                        <a:t>degree</a:t>
                      </a:r>
                    </a:p>
                  </a:txBody>
                  <a:tcPr anchor="ctr">
                    <a:solidFill>
                      <a:schemeClr val="bg1">
                        <a:lumMod val="95000"/>
                      </a:schemeClr>
                    </a:solidFill>
                  </a:tcPr>
                </a:tc>
                <a:tc>
                  <a:txBody>
                    <a:bodyPr/>
                    <a:lstStyle/>
                    <a:p>
                      <a:pPr algn="l"/>
                      <a:r>
                        <a:rPr lang="en-US" sz="1200">
                          <a:latin typeface="Calibri Light" panose="020F0302020204030204" pitchFamily="34" charset="0"/>
                          <a:cs typeface="Calibri Light" panose="020F0302020204030204" pitchFamily="34" charset="0"/>
                        </a:rPr>
                        <a:t>The order of interactions among predictor variables that you allowed. Typically values between 2 and 4 make the most sense</a:t>
                      </a:r>
                      <a:endParaRPr lang="en-GB" sz="1200">
                        <a:latin typeface="Calibri Light" panose="020F0302020204030204" pitchFamily="34" charset="0"/>
                        <a:cs typeface="Calibri Light" panose="020F0302020204030204" pitchFamily="34" charset="0"/>
                      </a:endParaRPr>
                    </a:p>
                  </a:txBody>
                  <a:tcPr anchor="ctr">
                    <a:solidFill>
                      <a:schemeClr val="bg1">
                        <a:lumMod val="95000"/>
                      </a:schemeClr>
                    </a:solidFill>
                  </a:tcPr>
                </a:tc>
                <a:extLst>
                  <a:ext uri="{0D108BD9-81ED-4DB2-BD59-A6C34878D82A}">
                    <a16:rowId xmlns:a16="http://schemas.microsoft.com/office/drawing/2014/main" val="10001"/>
                  </a:ext>
                </a:extLst>
              </a:tr>
              <a:tr h="531568">
                <a:tc>
                  <a:txBody>
                    <a:bodyPr/>
                    <a:lstStyle/>
                    <a:p>
                      <a:pPr algn="ctr"/>
                      <a:r>
                        <a:rPr lang="en-GB" sz="1400">
                          <a:latin typeface="Courier New" panose="02070309020205020404" pitchFamily="49" charset="0"/>
                          <a:cs typeface="Courier New" panose="02070309020205020404" pitchFamily="49" charset="0"/>
                        </a:rPr>
                        <a:t>pmethod</a:t>
                      </a:r>
                    </a:p>
                  </a:txBody>
                  <a:tcPr anchor="ctr">
                    <a:solidFill>
                      <a:schemeClr val="bg1">
                        <a:lumMod val="95000"/>
                      </a:schemeClr>
                    </a:solidFill>
                  </a:tcPr>
                </a:tc>
                <a:tc>
                  <a:txBody>
                    <a:bodyPr/>
                    <a:lstStyle/>
                    <a:p>
                      <a:pPr algn="l"/>
                      <a:r>
                        <a:rPr lang="en-US" sz="1200">
                          <a:latin typeface="Calibri Light" panose="020F0302020204030204" pitchFamily="34" charset="0"/>
                          <a:cs typeface="Calibri Light" panose="020F0302020204030204" pitchFamily="34" charset="0"/>
                        </a:rPr>
                        <a:t>The procedure for stepwise selection, which can be forward, backward, exhaustive, or fully cross-validated</a:t>
                      </a:r>
                    </a:p>
                  </a:txBody>
                  <a:tcPr anchor="ctr">
                    <a:solidFill>
                      <a:schemeClr val="bg1">
                        <a:lumMod val="95000"/>
                      </a:schemeClr>
                    </a:solidFill>
                  </a:tcPr>
                </a:tc>
                <a:extLst>
                  <a:ext uri="{0D108BD9-81ED-4DB2-BD59-A6C34878D82A}">
                    <a16:rowId xmlns:a16="http://schemas.microsoft.com/office/drawing/2014/main" val="10002"/>
                  </a:ext>
                </a:extLst>
              </a:tr>
              <a:tr h="531568">
                <a:tc>
                  <a:txBody>
                    <a:bodyPr/>
                    <a:lstStyle/>
                    <a:p>
                      <a:pPr algn="ctr"/>
                      <a:r>
                        <a:rPr lang="en-GB" sz="1400">
                          <a:latin typeface="Courier New" panose="02070309020205020404" pitchFamily="49" charset="0"/>
                          <a:cs typeface="Courier New" panose="02070309020205020404" pitchFamily="49" charset="0"/>
                        </a:rPr>
                        <a:t>nfold</a:t>
                      </a:r>
                    </a:p>
                  </a:txBody>
                  <a:tcPr anchor="ctr">
                    <a:solidFill>
                      <a:schemeClr val="bg1">
                        <a:lumMod val="95000"/>
                      </a:schemeClr>
                    </a:solidFill>
                  </a:tcPr>
                </a:tc>
                <a:tc>
                  <a:txBody>
                    <a:bodyPr/>
                    <a:lstStyle/>
                    <a:p>
                      <a:pPr algn="l"/>
                      <a:r>
                        <a:rPr lang="en-US" sz="1200">
                          <a:latin typeface="Calibri Light" panose="020F0302020204030204" pitchFamily="34" charset="0"/>
                          <a:cs typeface="Calibri Light" panose="020F0302020204030204" pitchFamily="34" charset="0"/>
                        </a:rPr>
                        <a:t>The number of cross-validation folds to consider when pmethod="cv"</a:t>
                      </a:r>
                      <a:endParaRPr lang="en-GB" sz="1200">
                        <a:latin typeface="Calibri Light" panose="020F0302020204030204" pitchFamily="34" charset="0"/>
                        <a:cs typeface="Calibri Light" panose="020F0302020204030204" pitchFamily="34" charset="0"/>
                      </a:endParaRPr>
                    </a:p>
                  </a:txBody>
                  <a:tcPr anchor="ctr">
                    <a:solidFill>
                      <a:schemeClr val="bg1">
                        <a:lumMod val="95000"/>
                      </a:schemeClr>
                    </a:solidFill>
                  </a:tcPr>
                </a:tc>
                <a:extLst>
                  <a:ext uri="{0D108BD9-81ED-4DB2-BD59-A6C34878D82A}">
                    <a16:rowId xmlns:a16="http://schemas.microsoft.com/office/drawing/2014/main" val="10003"/>
                  </a:ext>
                </a:extLst>
              </a:tr>
              <a:tr h="707767">
                <a:tc>
                  <a:txBody>
                    <a:bodyPr/>
                    <a:lstStyle/>
                    <a:p>
                      <a:pPr algn="ctr"/>
                      <a:r>
                        <a:rPr lang="en-GB" sz="1400">
                          <a:latin typeface="Courier New" panose="02070309020205020404" pitchFamily="49" charset="0"/>
                          <a:cs typeface="Courier New" panose="02070309020205020404" pitchFamily="49" charset="0"/>
                        </a:rPr>
                        <a:t>penalty</a:t>
                      </a:r>
                    </a:p>
                  </a:txBody>
                  <a:tcPr anchor="ctr">
                    <a:solidFill>
                      <a:schemeClr val="bg1">
                        <a:lumMod val="95000"/>
                      </a:schemeClr>
                    </a:solidFill>
                  </a:tcPr>
                </a:tc>
                <a:tc>
                  <a:txBody>
                    <a:bodyPr/>
                    <a:lstStyle/>
                    <a:p>
                      <a:pPr algn="l"/>
                      <a:r>
                        <a:rPr lang="en-US" sz="1200">
                          <a:latin typeface="Calibri Light" panose="020F0302020204030204" pitchFamily="34" charset="0"/>
                          <a:cs typeface="Calibri Light" panose="020F0302020204030204" pitchFamily="34" charset="0"/>
                        </a:rPr>
                        <a:t>A penalty value for adding knots to the model. Larger values will reduce the number of knots MARS includes in the final model. Simulation studies suggest values in the range of about 2 to 4. 0 means no splines.</a:t>
                      </a:r>
                    </a:p>
                  </a:txBody>
                  <a:tcPr anchor="ctr">
                    <a:solidFill>
                      <a:schemeClr val="bg1">
                        <a:lumMod val="95000"/>
                      </a:schemeClr>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3030695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00200"/>
            <a:ext cx="8229600" cy="4925144"/>
          </a:xfrm>
        </p:spPr>
        <p:txBody>
          <a:bodyPr>
            <a:normAutofit/>
          </a:bodyPr>
          <a:lstStyle/>
          <a:p>
            <a:r>
              <a:rPr lang="en-GB" sz="1800" dirty="0">
                <a:latin typeface="Times New Roman" panose="02020603050405020304" pitchFamily="18" charset="0"/>
                <a:cs typeface="Times New Roman" panose="02020603050405020304" pitchFamily="18" charset="0"/>
              </a:rPr>
              <a:t>Today I will introduce to you some </a:t>
            </a:r>
            <a:r>
              <a:rPr lang="en-GB" sz="1800" dirty="0">
                <a:solidFill>
                  <a:srgbClr val="0070C0"/>
                </a:solidFill>
                <a:latin typeface="Times New Roman" panose="02020603050405020304" pitchFamily="18" charset="0"/>
                <a:cs typeface="Times New Roman" panose="02020603050405020304" pitchFamily="18" charset="0"/>
              </a:rPr>
              <a:t>basic concepts about machine learning</a:t>
            </a:r>
            <a:r>
              <a:rPr lang="en-GB" sz="1800" dirty="0">
                <a:latin typeface="Times New Roman" panose="02020603050405020304" pitchFamily="18" charset="0"/>
                <a:cs typeface="Times New Roman" panose="02020603050405020304" pitchFamily="18" charset="0"/>
              </a:rPr>
              <a:t>, as </a:t>
            </a:r>
            <a:r>
              <a:rPr lang="en-GB" sz="1800">
                <a:latin typeface="Times New Roman" panose="02020603050405020304" pitchFamily="18" charset="0"/>
                <a:cs typeface="Times New Roman" panose="02020603050405020304" pitchFamily="18" charset="0"/>
              </a:rPr>
              <a:t>a primer</a:t>
            </a:r>
            <a:r>
              <a:rPr lang="en-GB" sz="1800" dirty="0">
                <a:latin typeface="Times New Roman" panose="02020603050405020304" pitchFamily="18" charset="0"/>
                <a:cs typeface="Times New Roman" panose="02020603050405020304" pitchFamily="18" charset="0"/>
              </a:rPr>
              <a:t>. Following this, I will discuss a specific type of </a:t>
            </a:r>
            <a:r>
              <a:rPr lang="en-GB" sz="1800">
                <a:latin typeface="Times New Roman" panose="02020603050405020304" pitchFamily="18" charset="0"/>
                <a:cs typeface="Times New Roman" panose="02020603050405020304" pitchFamily="18" charset="0"/>
              </a:rPr>
              <a:t>machine learner. </a:t>
            </a:r>
            <a:r>
              <a:rPr lang="fr-CH" sz="1800" dirty="0">
                <a:latin typeface="Times New Roman" panose="02020603050405020304" pitchFamily="18" charset="0"/>
                <a:cs typeface="Times New Roman" panose="02020603050405020304" pitchFamily="18" charset="0"/>
              </a:rPr>
              <a:t>At the end of </a:t>
            </a:r>
            <a:r>
              <a:rPr lang="fr-CH" sz="1800" dirty="0" err="1">
                <a:latin typeface="Times New Roman" panose="02020603050405020304" pitchFamily="18" charset="0"/>
                <a:cs typeface="Times New Roman" panose="02020603050405020304" pitchFamily="18" charset="0"/>
              </a:rPr>
              <a:t>this</a:t>
            </a:r>
            <a:r>
              <a:rPr lang="fr-CH" sz="1800" dirty="0">
                <a:latin typeface="Times New Roman" panose="02020603050405020304" pitchFamily="18" charset="0"/>
                <a:cs typeface="Times New Roman" panose="02020603050405020304" pitchFamily="18" charset="0"/>
              </a:rPr>
              <a:t> </a:t>
            </a:r>
            <a:r>
              <a:rPr lang="fr-CH" sz="1800" dirty="0" err="1">
                <a:latin typeface="Times New Roman" panose="02020603050405020304" pitchFamily="18" charset="0"/>
                <a:cs typeface="Times New Roman" panose="02020603050405020304" pitchFamily="18" charset="0"/>
              </a:rPr>
              <a:t>presentation</a:t>
            </a:r>
            <a:r>
              <a:rPr lang="fr-CH" sz="1800" dirty="0">
                <a:latin typeface="Times New Roman" panose="02020603050405020304" pitchFamily="18" charset="0"/>
                <a:cs typeface="Times New Roman" panose="02020603050405020304" pitchFamily="18" charset="0"/>
              </a:rPr>
              <a:t> </a:t>
            </a:r>
            <a:r>
              <a:rPr lang="fr-CH" sz="1800" dirty="0" err="1">
                <a:latin typeface="Times New Roman" panose="02020603050405020304" pitchFamily="18" charset="0"/>
                <a:cs typeface="Times New Roman" panose="02020603050405020304" pitchFamily="18" charset="0"/>
              </a:rPr>
              <a:t>you</a:t>
            </a:r>
            <a:r>
              <a:rPr lang="fr-CH" sz="1800" dirty="0">
                <a:latin typeface="Times New Roman" panose="02020603050405020304" pitchFamily="18" charset="0"/>
                <a:cs typeface="Times New Roman" panose="02020603050405020304" pitchFamily="18" charset="0"/>
              </a:rPr>
              <a:t> </a:t>
            </a:r>
            <a:r>
              <a:rPr lang="fr-CH" sz="1800" dirty="0" err="1">
                <a:latin typeface="Times New Roman" panose="02020603050405020304" pitchFamily="18" charset="0"/>
                <a:cs typeface="Times New Roman" panose="02020603050405020304" pitchFamily="18" charset="0"/>
              </a:rPr>
              <a:t>should</a:t>
            </a:r>
            <a:r>
              <a:rPr lang="fr-CH" sz="1800" dirty="0">
                <a:latin typeface="Times New Roman" panose="02020603050405020304" pitchFamily="18" charset="0"/>
                <a:cs typeface="Times New Roman" panose="02020603050405020304" pitchFamily="18" charset="0"/>
              </a:rPr>
              <a:t> </a:t>
            </a:r>
            <a:r>
              <a:rPr lang="fr-CH" sz="1800" dirty="0" err="1">
                <a:latin typeface="Times New Roman" panose="02020603050405020304" pitchFamily="18" charset="0"/>
                <a:cs typeface="Times New Roman" panose="02020603050405020304" pitchFamily="18" charset="0"/>
              </a:rPr>
              <a:t>be</a:t>
            </a:r>
            <a:r>
              <a:rPr lang="fr-CH" sz="1800" dirty="0">
                <a:latin typeface="Times New Roman" panose="02020603050405020304" pitchFamily="18" charset="0"/>
                <a:cs typeface="Times New Roman" panose="02020603050405020304" pitchFamily="18" charset="0"/>
              </a:rPr>
              <a:t> able to </a:t>
            </a:r>
            <a:r>
              <a:rPr lang="fr-CH" sz="1800" dirty="0" err="1">
                <a:latin typeface="Times New Roman" panose="02020603050405020304" pitchFamily="18" charset="0"/>
                <a:cs typeface="Times New Roman" panose="02020603050405020304" pitchFamily="18" charset="0"/>
              </a:rPr>
              <a:t>understand</a:t>
            </a:r>
            <a:r>
              <a:rPr lang="fr-CH" sz="1800" dirty="0">
                <a:latin typeface="Times New Roman" panose="02020603050405020304" pitchFamily="18" charset="0"/>
                <a:cs typeface="Times New Roman" panose="02020603050405020304" pitchFamily="18" charset="0"/>
              </a:rPr>
              <a:t> the </a:t>
            </a:r>
            <a:r>
              <a:rPr lang="fr-CH" sz="1800" dirty="0" err="1">
                <a:latin typeface="Times New Roman" panose="02020603050405020304" pitchFamily="18" charset="0"/>
                <a:cs typeface="Times New Roman" panose="02020603050405020304" pitchFamily="18" charset="0"/>
              </a:rPr>
              <a:t>following</a:t>
            </a:r>
            <a:r>
              <a:rPr lang="fr-CH" sz="1800" dirty="0">
                <a:latin typeface="Times New Roman" panose="02020603050405020304" pitchFamily="18" charset="0"/>
                <a:cs typeface="Times New Roman" panose="02020603050405020304" pitchFamily="18" charset="0"/>
              </a:rPr>
              <a:t>:</a:t>
            </a:r>
          </a:p>
          <a:p>
            <a:endParaRPr lang="fr-CH" sz="1800" dirty="0">
              <a:latin typeface="Times New Roman" panose="02020603050405020304" pitchFamily="18" charset="0"/>
              <a:cs typeface="Times New Roman" panose="02020603050405020304" pitchFamily="18" charset="0"/>
            </a:endParaRPr>
          </a:p>
          <a:p>
            <a:pPr lvl="1">
              <a:buFont typeface="+mj-lt"/>
              <a:buAutoNum type="arabicPeriod"/>
            </a:pPr>
            <a:r>
              <a:rPr lang="fr-CH" sz="1800" dirty="0">
                <a:latin typeface="Times New Roman" panose="02020603050405020304" pitchFamily="18" charset="0"/>
                <a:cs typeface="Times New Roman" panose="02020603050405020304" pitchFamily="18" charset="0"/>
              </a:rPr>
              <a:t>That machine </a:t>
            </a:r>
            <a:r>
              <a:rPr lang="fr-CH" sz="1800" dirty="0" err="1">
                <a:latin typeface="Times New Roman" panose="02020603050405020304" pitchFamily="18" charset="0"/>
                <a:cs typeface="Times New Roman" panose="02020603050405020304" pitchFamily="18" charset="0"/>
              </a:rPr>
              <a:t>learning</a:t>
            </a:r>
            <a:r>
              <a:rPr lang="fr-CH" sz="1800" dirty="0">
                <a:latin typeface="Times New Roman" panose="02020603050405020304" pitchFamily="18" charset="0"/>
                <a:cs typeface="Times New Roman" panose="02020603050405020304" pitchFamily="18" charset="0"/>
              </a:rPr>
              <a:t> </a:t>
            </a:r>
            <a:r>
              <a:rPr lang="fr-CH" sz="1800" dirty="0" err="1">
                <a:latin typeface="Times New Roman" panose="02020603050405020304" pitchFamily="18" charset="0"/>
                <a:cs typeface="Times New Roman" panose="02020603050405020304" pitchFamily="18" charset="0"/>
              </a:rPr>
              <a:t>is</a:t>
            </a:r>
            <a:r>
              <a:rPr lang="fr-CH" sz="1800" dirty="0">
                <a:latin typeface="Times New Roman" panose="02020603050405020304" pitchFamily="18" charset="0"/>
                <a:cs typeface="Times New Roman" panose="02020603050405020304" pitchFamily="18" charset="0"/>
              </a:rPr>
              <a:t> </a:t>
            </a:r>
            <a:r>
              <a:rPr lang="fr-CH" sz="1800" dirty="0" err="1">
                <a:latin typeface="Times New Roman" panose="02020603050405020304" pitchFamily="18" charset="0"/>
                <a:cs typeface="Times New Roman" panose="02020603050405020304" pitchFamily="18" charset="0"/>
              </a:rPr>
              <a:t>just</a:t>
            </a:r>
            <a:r>
              <a:rPr lang="fr-CH" sz="1800" dirty="0">
                <a:latin typeface="Times New Roman" panose="02020603050405020304" pitchFamily="18" charset="0"/>
                <a:cs typeface="Times New Roman" panose="02020603050405020304" pitchFamily="18" charset="0"/>
              </a:rPr>
              <a:t> </a:t>
            </a:r>
            <a:r>
              <a:rPr lang="fr-CH" sz="1800" dirty="0" err="1">
                <a:latin typeface="Times New Roman" panose="02020603050405020304" pitchFamily="18" charset="0"/>
                <a:cs typeface="Times New Roman" panose="02020603050405020304" pitchFamily="18" charset="0"/>
              </a:rPr>
              <a:t>another</a:t>
            </a:r>
            <a:r>
              <a:rPr lang="fr-CH" sz="1800" dirty="0">
                <a:latin typeface="Times New Roman" panose="02020603050405020304" pitchFamily="18" charset="0"/>
                <a:cs typeface="Times New Roman" panose="02020603050405020304" pitchFamily="18" charset="0"/>
              </a:rPr>
              <a:t> type of </a:t>
            </a:r>
            <a:r>
              <a:rPr lang="fr-CH" sz="1800" dirty="0" err="1">
                <a:latin typeface="Times New Roman" panose="02020603050405020304" pitchFamily="18" charset="0"/>
                <a:cs typeface="Times New Roman" panose="02020603050405020304" pitchFamily="18" charset="0"/>
              </a:rPr>
              <a:t>statistical</a:t>
            </a:r>
            <a:r>
              <a:rPr lang="fr-CH" sz="1800" dirty="0">
                <a:latin typeface="Times New Roman" panose="02020603050405020304" pitchFamily="18" charset="0"/>
                <a:cs typeface="Times New Roman" panose="02020603050405020304" pitchFamily="18" charset="0"/>
              </a:rPr>
              <a:t> </a:t>
            </a:r>
            <a:r>
              <a:rPr lang="fr-CH" sz="1800" dirty="0" err="1">
                <a:latin typeface="Times New Roman" panose="02020603050405020304" pitchFamily="18" charset="0"/>
                <a:cs typeface="Times New Roman" panose="02020603050405020304" pitchFamily="18" charset="0"/>
              </a:rPr>
              <a:t>modelling</a:t>
            </a:r>
            <a:endParaRPr lang="fr-CH" sz="1800" dirty="0">
              <a:latin typeface="Times New Roman" panose="02020603050405020304" pitchFamily="18" charset="0"/>
              <a:cs typeface="Times New Roman" panose="02020603050405020304" pitchFamily="18" charset="0"/>
            </a:endParaRPr>
          </a:p>
          <a:p>
            <a:pPr lvl="1">
              <a:buFont typeface="+mj-lt"/>
              <a:buAutoNum type="arabicPeriod"/>
            </a:pPr>
            <a:endParaRPr lang="fr-CH" sz="1800" dirty="0">
              <a:latin typeface="Times New Roman" panose="02020603050405020304" pitchFamily="18" charset="0"/>
              <a:cs typeface="Times New Roman" panose="02020603050405020304" pitchFamily="18" charset="0"/>
            </a:endParaRPr>
          </a:p>
          <a:p>
            <a:pPr lvl="1">
              <a:buFont typeface="+mj-lt"/>
              <a:buAutoNum type="arabicPeriod"/>
            </a:pPr>
            <a:r>
              <a:rPr lang="fr-CH" sz="1800" dirty="0">
                <a:latin typeface="Times New Roman" panose="02020603050405020304" pitchFamily="18" charset="0"/>
                <a:cs typeface="Times New Roman" panose="02020603050405020304" pitchFamily="18" charset="0"/>
              </a:rPr>
              <a:t>That machine </a:t>
            </a:r>
            <a:r>
              <a:rPr lang="fr-CH" sz="1800" dirty="0" err="1">
                <a:latin typeface="Times New Roman" panose="02020603050405020304" pitchFamily="18" charset="0"/>
                <a:cs typeface="Times New Roman" panose="02020603050405020304" pitchFamily="18" charset="0"/>
              </a:rPr>
              <a:t>learning</a:t>
            </a:r>
            <a:r>
              <a:rPr lang="fr-CH" sz="1800" dirty="0">
                <a:latin typeface="Times New Roman" panose="02020603050405020304" pitchFamily="18" charset="0"/>
                <a:cs typeface="Times New Roman" panose="02020603050405020304" pitchFamily="18" charset="0"/>
              </a:rPr>
              <a:t> </a:t>
            </a:r>
            <a:r>
              <a:rPr lang="fr-CH" sz="1800" dirty="0" err="1">
                <a:latin typeface="Times New Roman" panose="02020603050405020304" pitchFamily="18" charset="0"/>
                <a:cs typeface="Times New Roman" panose="02020603050405020304" pitchFamily="18" charset="0"/>
              </a:rPr>
              <a:t>is</a:t>
            </a:r>
            <a:r>
              <a:rPr lang="fr-CH" sz="1800" dirty="0">
                <a:latin typeface="Times New Roman" panose="02020603050405020304" pitchFamily="18" charset="0"/>
                <a:cs typeface="Times New Roman" panose="02020603050405020304" pitchFamily="18" charset="0"/>
              </a:rPr>
              <a:t> </a:t>
            </a:r>
            <a:r>
              <a:rPr lang="fr-CH" sz="1800" dirty="0" err="1">
                <a:latin typeface="Times New Roman" panose="02020603050405020304" pitchFamily="18" charset="0"/>
                <a:cs typeface="Times New Roman" panose="02020603050405020304" pitchFamily="18" charset="0"/>
              </a:rPr>
              <a:t>connected</a:t>
            </a:r>
            <a:r>
              <a:rPr lang="fr-CH" sz="1800" dirty="0">
                <a:latin typeface="Times New Roman" panose="02020603050405020304" pitchFamily="18" charset="0"/>
                <a:cs typeface="Times New Roman" panose="02020603050405020304" pitchFamily="18" charset="0"/>
              </a:rPr>
              <a:t> to </a:t>
            </a:r>
            <a:r>
              <a:rPr lang="fr-CH" sz="1800" dirty="0" err="1">
                <a:latin typeface="Times New Roman" panose="02020603050405020304" pitchFamily="18" charset="0"/>
                <a:cs typeface="Times New Roman" panose="02020603050405020304" pitchFamily="18" charset="0"/>
              </a:rPr>
              <a:t>linear</a:t>
            </a:r>
            <a:r>
              <a:rPr lang="fr-CH" sz="1800" dirty="0">
                <a:latin typeface="Times New Roman" panose="02020603050405020304" pitchFamily="18" charset="0"/>
                <a:cs typeface="Times New Roman" panose="02020603050405020304" pitchFamily="18" charset="0"/>
              </a:rPr>
              <a:t> </a:t>
            </a:r>
            <a:r>
              <a:rPr lang="fr-CH" sz="1800" dirty="0" err="1">
                <a:latin typeface="Times New Roman" panose="02020603050405020304" pitchFamily="18" charset="0"/>
                <a:cs typeface="Times New Roman" panose="02020603050405020304" pitchFamily="18" charset="0"/>
              </a:rPr>
              <a:t>regression</a:t>
            </a:r>
            <a:endParaRPr lang="fr-CH" sz="1800" dirty="0">
              <a:latin typeface="Times New Roman" panose="02020603050405020304" pitchFamily="18" charset="0"/>
              <a:cs typeface="Times New Roman" panose="02020603050405020304" pitchFamily="18" charset="0"/>
            </a:endParaRPr>
          </a:p>
          <a:p>
            <a:pPr lvl="1">
              <a:buFont typeface="+mj-lt"/>
              <a:buAutoNum type="arabicPeriod"/>
            </a:pPr>
            <a:endParaRPr lang="fr-CH" sz="1800" dirty="0">
              <a:latin typeface="Times New Roman" panose="02020603050405020304" pitchFamily="18" charset="0"/>
              <a:cs typeface="Times New Roman" panose="02020603050405020304" pitchFamily="18" charset="0"/>
            </a:endParaRPr>
          </a:p>
          <a:p>
            <a:pPr lvl="1">
              <a:buFont typeface="+mj-lt"/>
              <a:buAutoNum type="arabicPeriod"/>
            </a:pPr>
            <a:r>
              <a:rPr lang="fr-CH" sz="1800" dirty="0">
                <a:latin typeface="Times New Roman" panose="02020603050405020304" pitchFamily="18" charset="0"/>
                <a:cs typeface="Times New Roman" panose="02020603050405020304" pitchFamily="18" charset="0"/>
              </a:rPr>
              <a:t>That </a:t>
            </a:r>
            <a:r>
              <a:rPr lang="fr-CH" sz="1800" dirty="0" err="1">
                <a:latin typeface="Times New Roman" panose="02020603050405020304" pitchFamily="18" charset="0"/>
                <a:cs typeface="Times New Roman" panose="02020603050405020304" pitchFamily="18" charset="0"/>
              </a:rPr>
              <a:t>we</a:t>
            </a:r>
            <a:r>
              <a:rPr lang="fr-CH" sz="1800" dirty="0">
                <a:latin typeface="Times New Roman" panose="02020603050405020304" pitchFamily="18" charset="0"/>
                <a:cs typeface="Times New Roman" panose="02020603050405020304" pitchFamily="18" charset="0"/>
              </a:rPr>
              <a:t> can </a:t>
            </a:r>
            <a:r>
              <a:rPr lang="fr-CH" sz="1800" dirty="0" err="1">
                <a:latin typeface="Times New Roman" panose="02020603050405020304" pitchFamily="18" charset="0"/>
                <a:cs typeface="Times New Roman" panose="02020603050405020304" pitchFamily="18" charset="0"/>
              </a:rPr>
              <a:t>introduce</a:t>
            </a:r>
            <a:r>
              <a:rPr lang="fr-CH" sz="1800" dirty="0">
                <a:latin typeface="Times New Roman" panose="02020603050405020304" pitchFamily="18" charset="0"/>
                <a:cs typeface="Times New Roman" panose="02020603050405020304" pitchFamily="18" charset="0"/>
              </a:rPr>
              <a:t> </a:t>
            </a:r>
            <a:r>
              <a:rPr lang="fr-CH" sz="1800" dirty="0" err="1">
                <a:latin typeface="Times New Roman" panose="02020603050405020304" pitchFamily="18" charset="0"/>
                <a:cs typeface="Times New Roman" panose="02020603050405020304" pitchFamily="18" charset="0"/>
              </a:rPr>
              <a:t>flexibility</a:t>
            </a:r>
            <a:r>
              <a:rPr lang="fr-CH" sz="1800" dirty="0">
                <a:latin typeface="Times New Roman" panose="02020603050405020304" pitchFamily="18" charset="0"/>
                <a:cs typeface="Times New Roman" panose="02020603050405020304" pitchFamily="18" charset="0"/>
              </a:rPr>
              <a:t>/</a:t>
            </a:r>
            <a:r>
              <a:rPr lang="fr-CH" sz="1800" dirty="0" err="1">
                <a:latin typeface="Times New Roman" panose="02020603050405020304" pitchFamily="18" charset="0"/>
                <a:cs typeface="Times New Roman" panose="02020603050405020304" pitchFamily="18" charset="0"/>
              </a:rPr>
              <a:t>nonlinearity</a:t>
            </a:r>
            <a:r>
              <a:rPr lang="fr-CH" sz="1800" dirty="0">
                <a:latin typeface="Times New Roman" panose="02020603050405020304" pitchFamily="18" charset="0"/>
                <a:cs typeface="Times New Roman" panose="02020603050405020304" pitchFamily="18" charset="0"/>
              </a:rPr>
              <a:t> in </a:t>
            </a:r>
            <a:r>
              <a:rPr lang="fr-CH" sz="1800" dirty="0" err="1">
                <a:latin typeface="Times New Roman" panose="02020603050405020304" pitchFamily="18" charset="0"/>
                <a:cs typeface="Times New Roman" panose="02020603050405020304" pitchFamily="18" charset="0"/>
              </a:rPr>
              <a:t>our</a:t>
            </a:r>
            <a:r>
              <a:rPr lang="fr-CH" sz="1800" dirty="0">
                <a:latin typeface="Times New Roman" panose="02020603050405020304" pitchFamily="18" charset="0"/>
                <a:cs typeface="Times New Roman" panose="02020603050405020304" pitchFamily="18" charset="0"/>
              </a:rPr>
              <a:t> basic </a:t>
            </a:r>
            <a:r>
              <a:rPr lang="fr-CH" sz="1800" dirty="0" err="1">
                <a:latin typeface="Times New Roman" panose="02020603050405020304" pitchFamily="18" charset="0"/>
                <a:cs typeface="Times New Roman" panose="02020603050405020304" pitchFamily="18" charset="0"/>
              </a:rPr>
              <a:t>regression</a:t>
            </a:r>
            <a:r>
              <a:rPr lang="fr-CH" sz="1800" dirty="0">
                <a:latin typeface="Times New Roman" panose="02020603050405020304" pitchFamily="18" charset="0"/>
                <a:cs typeface="Times New Roman" panose="02020603050405020304" pitchFamily="18" charset="0"/>
              </a:rPr>
              <a:t> model, </a:t>
            </a:r>
            <a:r>
              <a:rPr lang="fr-CH" sz="1800" dirty="0" err="1">
                <a:latin typeface="Times New Roman" panose="02020603050405020304" pitchFamily="18" charset="0"/>
                <a:cs typeface="Times New Roman" panose="02020603050405020304" pitchFamily="18" charset="0"/>
              </a:rPr>
              <a:t>without</a:t>
            </a:r>
            <a:r>
              <a:rPr lang="fr-CH" sz="1800" dirty="0">
                <a:latin typeface="Times New Roman" panose="02020603050405020304" pitchFamily="18" charset="0"/>
                <a:cs typeface="Times New Roman" panose="02020603050405020304" pitchFamily="18" charset="0"/>
              </a:rPr>
              <a:t> </a:t>
            </a:r>
            <a:r>
              <a:rPr lang="fr-CH" sz="1800" dirty="0" err="1">
                <a:latin typeface="Times New Roman" panose="02020603050405020304" pitchFamily="18" charset="0"/>
                <a:cs typeface="Times New Roman" panose="02020603050405020304" pitchFamily="18" charset="0"/>
              </a:rPr>
              <a:t>sacrificing</a:t>
            </a:r>
            <a:r>
              <a:rPr lang="fr-CH" sz="1800" dirty="0">
                <a:latin typeface="Times New Roman" panose="02020603050405020304" pitchFamily="18" charset="0"/>
                <a:cs typeface="Times New Roman" panose="02020603050405020304" pitchFamily="18" charset="0"/>
              </a:rPr>
              <a:t> </a:t>
            </a:r>
            <a:r>
              <a:rPr lang="fr-CH" sz="1800" dirty="0" err="1">
                <a:latin typeface="Times New Roman" panose="02020603050405020304" pitchFamily="18" charset="0"/>
                <a:cs typeface="Times New Roman" panose="02020603050405020304" pitchFamily="18" charset="0"/>
              </a:rPr>
              <a:t>interpretability</a:t>
            </a:r>
            <a:endParaRPr lang="fr-CH" sz="1800" dirty="0">
              <a:latin typeface="Times New Roman" panose="02020603050405020304" pitchFamily="18" charset="0"/>
              <a:cs typeface="Times New Roman" panose="02020603050405020304" pitchFamily="18" charset="0"/>
            </a:endParaRPr>
          </a:p>
          <a:p>
            <a:pPr lvl="1">
              <a:buFont typeface="+mj-lt"/>
              <a:buAutoNum type="arabicPeriod"/>
            </a:pPr>
            <a:endParaRPr lang="fr-CH" sz="1800" dirty="0">
              <a:latin typeface="Times New Roman" panose="02020603050405020304" pitchFamily="18" charset="0"/>
              <a:cs typeface="Times New Roman" panose="02020603050405020304" pitchFamily="18" charset="0"/>
            </a:endParaRPr>
          </a:p>
          <a:p>
            <a:endParaRPr lang="fr-CH" sz="1800" dirty="0">
              <a:latin typeface="Times New Roman" panose="02020603050405020304" pitchFamily="18" charset="0"/>
              <a:cs typeface="Times New Roman" panose="02020603050405020304" pitchFamily="18" charset="0"/>
            </a:endParaRPr>
          </a:p>
          <a:p>
            <a:r>
              <a:rPr lang="fr-CH" sz="1800" dirty="0">
                <a:latin typeface="Times New Roman" panose="02020603050405020304" pitchFamily="18" charset="0"/>
                <a:cs typeface="Times New Roman" panose="02020603050405020304" pitchFamily="18" charset="0"/>
              </a:rPr>
              <a:t>The </a:t>
            </a:r>
            <a:r>
              <a:rPr lang="fr-CH" sz="1800" dirty="0" err="1">
                <a:latin typeface="Times New Roman" panose="02020603050405020304" pitchFamily="18" charset="0"/>
                <a:cs typeface="Times New Roman" panose="02020603050405020304" pitchFamily="18" charset="0"/>
              </a:rPr>
              <a:t>present</a:t>
            </a:r>
            <a:r>
              <a:rPr lang="fr-CH" sz="1800" dirty="0">
                <a:latin typeface="Times New Roman" panose="02020603050405020304" pitchFamily="18" charset="0"/>
                <a:cs typeface="Times New Roman" panose="02020603050405020304" pitchFamily="18" charset="0"/>
              </a:rPr>
              <a:t> </a:t>
            </a:r>
            <a:r>
              <a:rPr lang="fr-CH" sz="1800" dirty="0" err="1">
                <a:latin typeface="Times New Roman" panose="02020603050405020304" pitchFamily="18" charset="0"/>
                <a:cs typeface="Times New Roman" panose="02020603050405020304" pitchFamily="18" charset="0"/>
              </a:rPr>
              <a:t>material</a:t>
            </a:r>
            <a:r>
              <a:rPr lang="fr-CH" sz="1800" dirty="0">
                <a:latin typeface="Times New Roman" panose="02020603050405020304" pitchFamily="18" charset="0"/>
                <a:cs typeface="Times New Roman" panose="02020603050405020304" pitchFamily="18" charset="0"/>
              </a:rPr>
              <a:t> </a:t>
            </a:r>
            <a:r>
              <a:rPr lang="fr-CH" sz="1800" dirty="0" err="1">
                <a:latin typeface="Times New Roman" panose="02020603050405020304" pitchFamily="18" charset="0"/>
                <a:cs typeface="Times New Roman" panose="02020603050405020304" pitchFamily="18" charset="0"/>
              </a:rPr>
              <a:t>is</a:t>
            </a:r>
            <a:r>
              <a:rPr lang="fr-CH" sz="1800" dirty="0">
                <a:latin typeface="Times New Roman" panose="02020603050405020304" pitchFamily="18" charset="0"/>
                <a:cs typeface="Times New Roman" panose="02020603050405020304" pitchFamily="18" charset="0"/>
              </a:rPr>
              <a:t> </a:t>
            </a:r>
            <a:r>
              <a:rPr lang="fr-CH" sz="1800" dirty="0" err="1">
                <a:latin typeface="Times New Roman" panose="02020603050405020304" pitchFamily="18" charset="0"/>
                <a:cs typeface="Times New Roman" panose="02020603050405020304" pitchFamily="18" charset="0"/>
              </a:rPr>
              <a:t>adapted</a:t>
            </a:r>
            <a:r>
              <a:rPr lang="fr-CH" sz="1800" dirty="0">
                <a:latin typeface="Times New Roman" panose="02020603050405020304" pitchFamily="18" charset="0"/>
                <a:cs typeface="Times New Roman" panose="02020603050405020304" pitchFamily="18" charset="0"/>
              </a:rPr>
              <a:t> </a:t>
            </a:r>
            <a:r>
              <a:rPr lang="fr-CH" sz="1800" dirty="0" err="1">
                <a:latin typeface="Times New Roman" panose="02020603050405020304" pitchFamily="18" charset="0"/>
                <a:cs typeface="Times New Roman" panose="02020603050405020304" pitchFamily="18" charset="0"/>
              </a:rPr>
              <a:t>from</a:t>
            </a:r>
            <a:r>
              <a:rPr lang="fr-CH" sz="1800" dirty="0">
                <a:latin typeface="Times New Roman" panose="02020603050405020304" pitchFamily="18" charset="0"/>
                <a:cs typeface="Times New Roman" panose="02020603050405020304" pitchFamily="18" charset="0"/>
              </a:rPr>
              <a:t> a full 5-hour workshop on machine </a:t>
            </a:r>
            <a:r>
              <a:rPr lang="fr-CH" sz="1800" dirty="0" err="1">
                <a:latin typeface="Times New Roman" panose="02020603050405020304" pitchFamily="18" charset="0"/>
                <a:cs typeface="Times New Roman" panose="02020603050405020304" pitchFamily="18" charset="0"/>
              </a:rPr>
              <a:t>learning</a:t>
            </a:r>
            <a:r>
              <a:rPr lang="fr-CH" sz="1800" dirty="0">
                <a:latin typeface="Times New Roman" panose="02020603050405020304" pitchFamily="18" charset="0"/>
                <a:cs typeface="Times New Roman" panose="02020603050405020304" pitchFamily="18" charset="0"/>
              </a:rPr>
              <a:t>! </a:t>
            </a:r>
            <a:r>
              <a:rPr lang="fr-CH" sz="1800" dirty="0" err="1">
                <a:latin typeface="Times New Roman" panose="02020603050405020304" pitchFamily="18" charset="0"/>
                <a:cs typeface="Times New Roman" panose="02020603050405020304" pitchFamily="18" charset="0"/>
              </a:rPr>
              <a:t>We</a:t>
            </a:r>
            <a:r>
              <a:rPr lang="fr-CH" sz="1800" dirty="0">
                <a:latin typeface="Times New Roman" panose="02020603050405020304" pitchFamily="18" charset="0"/>
                <a:cs typeface="Times New Roman" panose="02020603050405020304" pitchFamily="18" charset="0"/>
              </a:rPr>
              <a:t> </a:t>
            </a:r>
            <a:r>
              <a:rPr lang="fr-CH" sz="1800" dirty="0" err="1">
                <a:latin typeface="Times New Roman" panose="02020603050405020304" pitchFamily="18" charset="0"/>
                <a:cs typeface="Times New Roman" panose="02020603050405020304" pitchFamily="18" charset="0"/>
              </a:rPr>
              <a:t>will</a:t>
            </a:r>
            <a:r>
              <a:rPr lang="fr-CH" sz="1800" dirty="0">
                <a:latin typeface="Times New Roman" panose="02020603050405020304" pitchFamily="18" charset="0"/>
                <a:cs typeface="Times New Roman" panose="02020603050405020304" pitchFamily="18" charset="0"/>
              </a:rPr>
              <a:t> not have time to go </a:t>
            </a:r>
            <a:r>
              <a:rPr lang="fr-CH" sz="1800" dirty="0" err="1">
                <a:latin typeface="Times New Roman" panose="02020603050405020304" pitchFamily="18" charset="0"/>
                <a:cs typeface="Times New Roman" panose="02020603050405020304" pitchFamily="18" charset="0"/>
              </a:rPr>
              <a:t>into</a:t>
            </a:r>
            <a:r>
              <a:rPr lang="fr-CH" sz="1800" dirty="0">
                <a:latin typeface="Times New Roman" panose="02020603050405020304" pitchFamily="18" charset="0"/>
                <a:cs typeface="Times New Roman" panose="02020603050405020304" pitchFamily="18" charset="0"/>
              </a:rPr>
              <a:t> </a:t>
            </a:r>
            <a:r>
              <a:rPr lang="fr-CH" sz="1800" dirty="0" err="1">
                <a:latin typeface="Times New Roman" panose="02020603050405020304" pitchFamily="18" charset="0"/>
                <a:cs typeface="Times New Roman" panose="02020603050405020304" pitchFamily="18" charset="0"/>
              </a:rPr>
              <a:t>many</a:t>
            </a:r>
            <a:r>
              <a:rPr lang="fr-CH" sz="1800" dirty="0">
                <a:latin typeface="Times New Roman" panose="02020603050405020304" pitchFamily="18" charset="0"/>
                <a:cs typeface="Times New Roman" panose="02020603050405020304" pitchFamily="18" charset="0"/>
              </a:rPr>
              <a:t> important ML topics </a:t>
            </a:r>
            <a:r>
              <a:rPr lang="fr-CH" sz="1800" dirty="0" err="1">
                <a:latin typeface="Times New Roman" panose="02020603050405020304" pitchFamily="18" charset="0"/>
                <a:cs typeface="Times New Roman" panose="02020603050405020304" pitchFamily="18" charset="0"/>
              </a:rPr>
              <a:t>today</a:t>
            </a:r>
            <a:r>
              <a:rPr lang="fr-CH" sz="1800" dirty="0">
                <a:latin typeface="Times New Roman" panose="02020603050405020304" pitchFamily="18" charset="0"/>
                <a:cs typeface="Times New Roman" panose="02020603050405020304" pitchFamily="18" charset="0"/>
              </a:rPr>
              <a:t>…</a:t>
            </a:r>
          </a:p>
          <a:p>
            <a:endParaRPr lang="fr-CH" sz="1800" dirty="0">
              <a:latin typeface="Times New Roman" panose="02020603050405020304" pitchFamily="18" charset="0"/>
              <a:cs typeface="Times New Roman" panose="02020603050405020304" pitchFamily="18" charset="0"/>
            </a:endParaRPr>
          </a:p>
          <a:p>
            <a:endParaRPr lang="fr-CH" sz="1800" dirty="0">
              <a:latin typeface="Times New Roman" panose="02020603050405020304" pitchFamily="18" charset="0"/>
              <a:cs typeface="Times New Roman" panose="02020603050405020304" pitchFamily="18" charset="0"/>
            </a:endParaRPr>
          </a:p>
          <a:p>
            <a:endParaRPr lang="fr-CH" sz="1800" dirty="0">
              <a:latin typeface="Times New Roman" panose="02020603050405020304" pitchFamily="18" charset="0"/>
              <a:cs typeface="Times New Roman" panose="02020603050405020304" pitchFamily="18" charset="0"/>
            </a:endParaRPr>
          </a:p>
          <a:p>
            <a:endParaRPr lang="fr-CH" sz="1800" dirty="0">
              <a:latin typeface="Times New Roman" panose="02020603050405020304" pitchFamily="18" charset="0"/>
              <a:cs typeface="Times New Roman" panose="02020603050405020304" pitchFamily="18" charset="0"/>
            </a:endParaRPr>
          </a:p>
          <a:p>
            <a:endParaRPr lang="fr-CH" sz="1800" dirty="0">
              <a:latin typeface="Times New Roman" panose="02020603050405020304" pitchFamily="18" charset="0"/>
              <a:cs typeface="Times New Roman" panose="02020603050405020304" pitchFamily="18" charset="0"/>
            </a:endParaRPr>
          </a:p>
          <a:p>
            <a:endParaRPr lang="fr-CH" sz="1800" dirty="0">
              <a:latin typeface="Times New Roman" panose="02020603050405020304" pitchFamily="18" charset="0"/>
              <a:cs typeface="Times New Roman" panose="02020603050405020304" pitchFamily="18" charset="0"/>
            </a:endParaRPr>
          </a:p>
          <a:p>
            <a:endParaRPr lang="fr-CH" sz="1800" dirty="0">
              <a:latin typeface="Times New Roman" panose="02020603050405020304" pitchFamily="18" charset="0"/>
              <a:cs typeface="Times New Roman" panose="02020603050405020304" pitchFamily="18" charset="0"/>
            </a:endParaRPr>
          </a:p>
          <a:p>
            <a:endParaRPr lang="fr-CH" sz="1800" dirty="0">
              <a:latin typeface="Times New Roman" panose="02020603050405020304" pitchFamily="18" charset="0"/>
              <a:cs typeface="Times New Roman" panose="02020603050405020304" pitchFamily="18" charset="0"/>
            </a:endParaRPr>
          </a:p>
          <a:p>
            <a:pPr marL="0" indent="0">
              <a:buNone/>
            </a:pPr>
            <a:endParaRPr lang="fr-CH" sz="1800" dirty="0">
              <a:latin typeface="Times New Roman" panose="02020603050405020304" pitchFamily="18" charset="0"/>
              <a:cs typeface="Times New Roman" panose="02020603050405020304" pitchFamily="18" charset="0"/>
            </a:endParaRPr>
          </a:p>
          <a:p>
            <a:endParaRPr lang="fr-CH" sz="1800" dirty="0">
              <a:latin typeface="Times New Roman" panose="02020603050405020304" pitchFamily="18" charset="0"/>
              <a:cs typeface="Times New Roman" panose="02020603050405020304" pitchFamily="18" charset="0"/>
            </a:endParaRPr>
          </a:p>
          <a:p>
            <a:endParaRPr lang="fr-CH" sz="1800" dirty="0">
              <a:latin typeface="Times New Roman" panose="02020603050405020304" pitchFamily="18" charset="0"/>
              <a:cs typeface="Times New Roman" panose="02020603050405020304" pitchFamily="18" charset="0"/>
            </a:endParaRPr>
          </a:p>
          <a:p>
            <a:endParaRPr lang="fr-CH" sz="1800" dirty="0">
              <a:latin typeface="Times New Roman" panose="02020603050405020304" pitchFamily="18" charset="0"/>
              <a:cs typeface="Times New Roman" panose="02020603050405020304" pitchFamily="18" charset="0"/>
            </a:endParaRPr>
          </a:p>
        </p:txBody>
      </p:sp>
      <p:sp>
        <p:nvSpPr>
          <p:cNvPr id="4" name="TextBox 3"/>
          <p:cNvSpPr txBox="1"/>
          <p:nvPr/>
        </p:nvSpPr>
        <p:spPr>
          <a:xfrm>
            <a:off x="426129" y="188640"/>
            <a:ext cx="8178319" cy="584775"/>
          </a:xfrm>
          <a:prstGeom prst="rect">
            <a:avLst/>
          </a:prstGeom>
          <a:noFill/>
        </p:spPr>
        <p:txBody>
          <a:bodyPr wrap="square" rtlCol="0">
            <a:spAutoFit/>
          </a:bodyPr>
          <a:lstStyle/>
          <a:p>
            <a:r>
              <a:rPr lang="fr-CH" sz="3200">
                <a:solidFill>
                  <a:schemeClr val="tx2">
                    <a:lumMod val="75000"/>
                  </a:schemeClr>
                </a:solidFill>
                <a:latin typeface="Tw Cen MT" panose="020B0602020104020603" pitchFamily="34" charset="0"/>
              </a:rPr>
              <a:t>Today's goals</a:t>
            </a:r>
            <a:endParaRPr lang="en-GB" sz="3200">
              <a:solidFill>
                <a:schemeClr val="tx2">
                  <a:lumMod val="75000"/>
                </a:schemeClr>
              </a:solidFill>
              <a:latin typeface="Tw Cen MT" panose="020B0602020104020603" pitchFamily="34" charset="0"/>
            </a:endParaRPr>
          </a:p>
        </p:txBody>
      </p:sp>
      <p:cxnSp>
        <p:nvCxnSpPr>
          <p:cNvPr id="5" name="Straight Connector 4"/>
          <p:cNvCxnSpPr/>
          <p:nvPr/>
        </p:nvCxnSpPr>
        <p:spPr>
          <a:xfrm>
            <a:off x="395536" y="908720"/>
            <a:ext cx="8280920" cy="0"/>
          </a:xfrm>
          <a:prstGeom prst="line">
            <a:avLst/>
          </a:prstGeom>
          <a:ln w="28575">
            <a:solidFill>
              <a:schemeClr val="bg2">
                <a:lumMod val="25000"/>
              </a:schemeClr>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229204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24744"/>
            <a:ext cx="8229600" cy="5400597"/>
          </a:xfrm>
        </p:spPr>
        <p:txBody>
          <a:bodyPr>
            <a:noAutofit/>
          </a:bodyPr>
          <a:lstStyle/>
          <a:p>
            <a:pPr marL="0" indent="0">
              <a:buNone/>
            </a:pPr>
            <a:r>
              <a:rPr lang="en-US" sz="1100">
                <a:latin typeface="Courier New" panose="02070309020205020404" pitchFamily="49" charset="0"/>
                <a:cs typeface="Courier New" panose="02070309020205020404" pitchFamily="49" charset="0"/>
              </a:rPr>
              <a:t>	set.seed(1846)</a:t>
            </a:r>
          </a:p>
          <a:p>
            <a:pPr marL="0" indent="0">
              <a:buNone/>
            </a:pPr>
            <a:r>
              <a:rPr lang="en-US" sz="1100">
                <a:latin typeface="Courier New" panose="02070309020205020404" pitchFamily="49" charset="0"/>
                <a:cs typeface="Courier New" panose="02070309020205020404" pitchFamily="49" charset="0"/>
              </a:rPr>
              <a:t>	mars &lt;- earth(survived~.,data=etitanic,</a:t>
            </a:r>
            <a:r>
              <a:rPr lang="en-US" sz="1100" b="1">
                <a:solidFill>
                  <a:srgbClr val="C00000"/>
                </a:solidFill>
                <a:latin typeface="Courier New" panose="02070309020205020404" pitchFamily="49" charset="0"/>
                <a:cs typeface="Courier New" panose="02070309020205020404" pitchFamily="49" charset="0"/>
              </a:rPr>
              <a:t>degree=3</a:t>
            </a:r>
            <a:r>
              <a:rPr lang="en-US" sz="1100">
                <a:latin typeface="Courier New" panose="02070309020205020404" pitchFamily="49" charset="0"/>
                <a:cs typeface="Courier New" panose="02070309020205020404" pitchFamily="49" charset="0"/>
              </a:rPr>
              <a:t>,</a:t>
            </a:r>
            <a:r>
              <a:rPr lang="en-US" sz="1100" b="1">
                <a:solidFill>
                  <a:srgbClr val="C00000"/>
                </a:solidFill>
                <a:latin typeface="Courier New" panose="02070309020205020404" pitchFamily="49" charset="0"/>
                <a:cs typeface="Courier New" panose="02070309020205020404" pitchFamily="49" charset="0"/>
              </a:rPr>
              <a:t>pmethod="cv"</a:t>
            </a:r>
            <a:r>
              <a:rPr lang="en-US" sz="1100">
                <a:latin typeface="Courier New" panose="02070309020205020404" pitchFamily="49" charset="0"/>
                <a:cs typeface="Courier New" panose="02070309020205020404" pitchFamily="49" charset="0"/>
              </a:rPr>
              <a:t>,</a:t>
            </a:r>
          </a:p>
          <a:p>
            <a:pPr marL="0" indent="0">
              <a:buNone/>
            </a:pPr>
            <a:r>
              <a:rPr lang="en-US" sz="1100">
                <a:latin typeface="Courier New" panose="02070309020205020404" pitchFamily="49" charset="0"/>
                <a:cs typeface="Courier New" panose="02070309020205020404" pitchFamily="49" charset="0"/>
              </a:rPr>
              <a:t>	  glm=list(family=binomial),</a:t>
            </a:r>
            <a:r>
              <a:rPr lang="en-US" sz="1100" b="1">
                <a:solidFill>
                  <a:srgbClr val="C00000"/>
                </a:solidFill>
                <a:latin typeface="Courier New" panose="02070309020205020404" pitchFamily="49" charset="0"/>
                <a:cs typeface="Courier New" panose="02070309020205020404" pitchFamily="49" charset="0"/>
              </a:rPr>
              <a:t>nfold=5</a:t>
            </a:r>
            <a:r>
              <a:rPr lang="en-US" sz="1100">
                <a:latin typeface="Courier New" panose="02070309020205020404" pitchFamily="49" charset="0"/>
                <a:cs typeface="Courier New" panose="02070309020205020404" pitchFamily="49" charset="0"/>
              </a:rPr>
              <a:t>) </a:t>
            </a:r>
          </a:p>
          <a:p>
            <a:pPr marL="0" indent="0">
              <a:buNone/>
            </a:pPr>
            <a:endParaRPr lang="en-US" sz="1100">
              <a:latin typeface="Courier New" panose="02070309020205020404" pitchFamily="49" charset="0"/>
              <a:cs typeface="Courier New" panose="02070309020205020404" pitchFamily="49" charset="0"/>
            </a:endParaRPr>
          </a:p>
          <a:p>
            <a:pPr marL="0" indent="0">
              <a:buNone/>
            </a:pPr>
            <a:r>
              <a:rPr lang="fr-CH" sz="1100">
                <a:latin typeface="Courier New" panose="02070309020205020404" pitchFamily="49" charset="0"/>
                <a:cs typeface="Courier New" panose="02070309020205020404" pitchFamily="49" charset="0"/>
              </a:rPr>
              <a:t>	(Intercept)                          2.6210388</a:t>
            </a:r>
          </a:p>
          <a:p>
            <a:pPr marL="0" indent="0">
              <a:buNone/>
            </a:pPr>
            <a:r>
              <a:rPr lang="fr-CH" sz="1100">
                <a:latin typeface="Courier New" panose="02070309020205020404" pitchFamily="49" charset="0"/>
                <a:cs typeface="Courier New" panose="02070309020205020404" pitchFamily="49" charset="0"/>
              </a:rPr>
              <a:t>	pclass3rd                           -3.6762798</a:t>
            </a:r>
          </a:p>
          <a:p>
            <a:pPr marL="0" indent="0">
              <a:buNone/>
            </a:pPr>
            <a:r>
              <a:rPr lang="fr-CH" sz="1100">
                <a:latin typeface="Courier New" panose="02070309020205020404" pitchFamily="49" charset="0"/>
                <a:cs typeface="Courier New" panose="02070309020205020404" pitchFamily="49" charset="0"/>
              </a:rPr>
              <a:t>	sexmale                             16.5330822</a:t>
            </a:r>
          </a:p>
          <a:p>
            <a:pPr marL="0" indent="0">
              <a:buNone/>
            </a:pPr>
            <a:r>
              <a:rPr lang="fr-CH" sz="1100">
                <a:latin typeface="Courier New" panose="02070309020205020404" pitchFamily="49" charset="0"/>
                <a:cs typeface="Courier New" panose="02070309020205020404" pitchFamily="49" charset="0"/>
              </a:rPr>
              <a:t>	pclass2nd * sexmale                 -2.1665179</a:t>
            </a:r>
          </a:p>
          <a:p>
            <a:pPr marL="0" indent="0">
              <a:buNone/>
            </a:pPr>
            <a:r>
              <a:rPr lang="fr-CH" sz="1100">
                <a:latin typeface="Courier New" panose="02070309020205020404" pitchFamily="49" charset="0"/>
                <a:cs typeface="Courier New" panose="02070309020205020404" pitchFamily="49" charset="0"/>
              </a:rPr>
              <a:t>	pclass3rd * sexmale                  1.1304006</a:t>
            </a:r>
          </a:p>
          <a:p>
            <a:pPr marL="0" indent="0">
              <a:buNone/>
            </a:pPr>
            <a:r>
              <a:rPr lang="fr-CH" sz="1100">
                <a:latin typeface="Courier New" panose="02070309020205020404" pitchFamily="49" charset="0"/>
                <a:cs typeface="Courier New" panose="02070309020205020404" pitchFamily="49" charset="0"/>
              </a:rPr>
              <a:t>	pclass3rd * h(sibsp-3)              -0.3812213</a:t>
            </a:r>
          </a:p>
          <a:p>
            <a:pPr marL="0" indent="0">
              <a:buNone/>
            </a:pPr>
            <a:r>
              <a:rPr lang="fr-CH" sz="1100">
                <a:latin typeface="Courier New" panose="02070309020205020404" pitchFamily="49" charset="0"/>
                <a:cs typeface="Courier New" panose="02070309020205020404" pitchFamily="49" charset="0"/>
              </a:rPr>
              <a:t>	pclass3rd * h(3-sibsp)               0.6411103</a:t>
            </a:r>
          </a:p>
          <a:p>
            <a:pPr marL="0" indent="0">
              <a:buNone/>
            </a:pPr>
            <a:r>
              <a:rPr lang="fr-CH" sz="1100">
                <a:latin typeface="Courier New" panose="02070309020205020404" pitchFamily="49" charset="0"/>
                <a:cs typeface="Courier New" panose="02070309020205020404" pitchFamily="49" charset="0"/>
              </a:rPr>
              <a:t>	sexmale * h(age-16)                  1.4505704</a:t>
            </a:r>
          </a:p>
          <a:p>
            <a:pPr marL="0" indent="0">
              <a:buNone/>
            </a:pPr>
            <a:r>
              <a:rPr lang="fr-CH" sz="1100">
                <a:latin typeface="Courier New" panose="02070309020205020404" pitchFamily="49" charset="0"/>
                <a:cs typeface="Courier New" panose="02070309020205020404" pitchFamily="49" charset="0"/>
              </a:rPr>
              <a:t>	sexmale * h(16-age)                 -1.1718619</a:t>
            </a:r>
          </a:p>
          <a:p>
            <a:pPr marL="0" indent="0">
              <a:buNone/>
            </a:pPr>
            <a:r>
              <a:rPr lang="fr-CH" sz="1100">
                <a:latin typeface="Courier New" panose="02070309020205020404" pitchFamily="49" charset="0"/>
                <a:cs typeface="Courier New" panose="02070309020205020404" pitchFamily="49" charset="0"/>
              </a:rPr>
              <a:t>	sexmale * h(age-3)                  -1.4762406</a:t>
            </a:r>
          </a:p>
          <a:p>
            <a:pPr marL="0" indent="0">
              <a:buNone/>
            </a:pPr>
            <a:r>
              <a:rPr lang="fr-CH" sz="1100">
                <a:latin typeface="Courier New" panose="02070309020205020404" pitchFamily="49" charset="0"/>
                <a:cs typeface="Courier New" panose="02070309020205020404" pitchFamily="49" charset="0"/>
              </a:rPr>
              <a:t>	pclass2nd * sexmale * h(age-16)      0.0111782</a:t>
            </a:r>
          </a:p>
          <a:p>
            <a:pPr marL="0" indent="0">
              <a:buNone/>
            </a:pPr>
            <a:r>
              <a:rPr lang="fr-CH" sz="1100">
                <a:latin typeface="Courier New" panose="02070309020205020404" pitchFamily="49" charset="0"/>
                <a:cs typeface="Courier New" panose="02070309020205020404" pitchFamily="49" charset="0"/>
              </a:rPr>
              <a:t>	pclass2nd * sexmale * h(16-age)      0.4326142</a:t>
            </a:r>
          </a:p>
          <a:p>
            <a:pPr marL="0" indent="0">
              <a:buNone/>
            </a:pPr>
            <a:r>
              <a:rPr lang="fr-CH" sz="1100">
                <a:latin typeface="Courier New" panose="02070309020205020404" pitchFamily="49" charset="0"/>
                <a:cs typeface="Courier New" panose="02070309020205020404" pitchFamily="49" charset="0"/>
              </a:rPr>
              <a:t>	pclass3rd * h(3-sibsp) * h(parch-1) -0.2300371</a:t>
            </a:r>
          </a:p>
          <a:p>
            <a:pPr marL="0" indent="0">
              <a:buNone/>
            </a:pPr>
            <a:r>
              <a:rPr lang="fr-CH" sz="1100">
                <a:latin typeface="Courier New" panose="02070309020205020404" pitchFamily="49" charset="0"/>
                <a:cs typeface="Courier New" panose="02070309020205020404" pitchFamily="49" charset="0"/>
              </a:rPr>
              <a:t>	pclass3rd * h(3-sibsp) * h(1-parch) -0.2478007</a:t>
            </a:r>
          </a:p>
          <a:p>
            <a:pPr marL="0" indent="0">
              <a:buNone/>
            </a:pPr>
            <a:r>
              <a:rPr lang="fr-CH" sz="1100">
                <a:latin typeface="Courier New" panose="02070309020205020404" pitchFamily="49" charset="0"/>
                <a:cs typeface="Courier New" panose="02070309020205020404" pitchFamily="49" charset="0"/>
              </a:rPr>
              <a:t>	sexmale * h(16-age) * h(sibsp-1)    -0.0858618</a:t>
            </a:r>
          </a:p>
          <a:p>
            <a:pPr marL="0" indent="0">
              <a:buNone/>
            </a:pPr>
            <a:r>
              <a:rPr lang="fr-CH" sz="1100">
                <a:latin typeface="Courier New" panose="02070309020205020404" pitchFamily="49" charset="0"/>
                <a:cs typeface="Courier New" panose="02070309020205020404" pitchFamily="49" charset="0"/>
              </a:rPr>
              <a:t>	sexmale * h(16-age) * h(1-sibsp)     0.0398533</a:t>
            </a:r>
          </a:p>
          <a:p>
            <a:pPr marL="0" indent="0">
              <a:buNone/>
            </a:pPr>
            <a:endParaRPr lang="fr-CH" sz="1100">
              <a:latin typeface="Courier New" panose="02070309020205020404" pitchFamily="49" charset="0"/>
              <a:cs typeface="Courier New" panose="02070309020205020404" pitchFamily="49" charset="0"/>
            </a:endParaRPr>
          </a:p>
          <a:p>
            <a:pPr marL="0" indent="0">
              <a:buNone/>
            </a:pPr>
            <a:r>
              <a:rPr lang="fr-CH" sz="1100">
                <a:latin typeface="Courier New" panose="02070309020205020404" pitchFamily="49" charset="0"/>
                <a:cs typeface="Courier New" panose="02070309020205020404" pitchFamily="49" charset="0"/>
              </a:rPr>
              <a:t>	Earth selected 16 of 16 terms, and 6 of 9 predictors using pmethod="cv"</a:t>
            </a:r>
          </a:p>
          <a:p>
            <a:pPr marL="0" indent="0">
              <a:buNone/>
            </a:pPr>
            <a:r>
              <a:rPr lang="fr-CH" sz="1100">
                <a:latin typeface="Courier New" panose="02070309020205020404" pitchFamily="49" charset="0"/>
                <a:cs typeface="Courier New" panose="02070309020205020404" pitchFamily="49" charset="0"/>
              </a:rPr>
              <a:t>	Termination condition: Reached nk 21</a:t>
            </a:r>
          </a:p>
          <a:p>
            <a:pPr marL="0" indent="0">
              <a:buNone/>
            </a:pPr>
            <a:r>
              <a:rPr lang="fr-CH" sz="1100">
                <a:latin typeface="Courier New" panose="02070309020205020404" pitchFamily="49" charset="0"/>
                <a:cs typeface="Courier New" panose="02070309020205020404" pitchFamily="49" charset="0"/>
              </a:rPr>
              <a:t>	Importance: sexmale, pclass3rd, pclass2nd, age, sibsp, parch, </a:t>
            </a:r>
            <a:r>
              <a:rPr lang="fr-CH" sz="1100" b="1">
                <a:solidFill>
                  <a:srgbClr val="C00000"/>
                </a:solidFill>
                <a:latin typeface="Courier New" panose="02070309020205020404" pitchFamily="49" charset="0"/>
                <a:cs typeface="Courier New" panose="02070309020205020404" pitchFamily="49" charset="0"/>
              </a:rPr>
              <a:t>noise.norm-unused, 	noise.unif-unused, noise.binom-unused</a:t>
            </a:r>
          </a:p>
          <a:p>
            <a:pPr marL="0" indent="0">
              <a:buNone/>
            </a:pPr>
            <a:r>
              <a:rPr lang="fr-CH" sz="1100">
                <a:latin typeface="Courier New" panose="02070309020205020404" pitchFamily="49" charset="0"/>
                <a:cs typeface="Courier New" panose="02070309020205020404" pitchFamily="49" charset="0"/>
              </a:rPr>
              <a:t>	Number of terms at each degree of interaction: 1 2 7 6</a:t>
            </a:r>
          </a:p>
          <a:p>
            <a:pPr marL="0" indent="0">
              <a:buNone/>
            </a:pPr>
            <a:r>
              <a:rPr lang="fr-CH" sz="1100">
                <a:latin typeface="Courier New" panose="02070309020205020404" pitchFamily="49" charset="0"/>
                <a:cs typeface="Courier New" panose="02070309020205020404" pitchFamily="49" charset="0"/>
              </a:rPr>
              <a:t>	Earth </a:t>
            </a:r>
            <a:r>
              <a:rPr lang="fr-CH" sz="1100" b="1">
                <a:solidFill>
                  <a:srgbClr val="C00000"/>
                </a:solidFill>
                <a:latin typeface="Courier New" panose="02070309020205020404" pitchFamily="49" charset="0"/>
                <a:cs typeface="Courier New" panose="02070309020205020404" pitchFamily="49" charset="0"/>
              </a:rPr>
              <a:t>GRSq 0.4143498</a:t>
            </a:r>
            <a:r>
              <a:rPr lang="fr-CH" sz="1100">
                <a:latin typeface="Courier New" panose="02070309020205020404" pitchFamily="49" charset="0"/>
                <a:cs typeface="Courier New" panose="02070309020205020404" pitchFamily="49" charset="0"/>
              </a:rPr>
              <a:t>  RSq 0.4556279  mean.oof.RSq 0.4211055 (sd 0.0423)</a:t>
            </a:r>
          </a:p>
        </p:txBody>
      </p:sp>
      <p:sp>
        <p:nvSpPr>
          <p:cNvPr id="4" name="TextBox 3"/>
          <p:cNvSpPr txBox="1"/>
          <p:nvPr/>
        </p:nvSpPr>
        <p:spPr>
          <a:xfrm>
            <a:off x="426129" y="188640"/>
            <a:ext cx="8178319" cy="584775"/>
          </a:xfrm>
          <a:prstGeom prst="rect">
            <a:avLst/>
          </a:prstGeom>
          <a:noFill/>
        </p:spPr>
        <p:txBody>
          <a:bodyPr wrap="square" rtlCol="0">
            <a:spAutoFit/>
          </a:bodyPr>
          <a:lstStyle/>
          <a:p>
            <a:r>
              <a:rPr lang="fr-CH" sz="3200">
                <a:solidFill>
                  <a:schemeClr val="tx2">
                    <a:lumMod val="75000"/>
                  </a:schemeClr>
                </a:solidFill>
                <a:latin typeface="Tw Cen MT" panose="020B0602020104020603" pitchFamily="34" charset="0"/>
              </a:rPr>
              <a:t>Cross-validated selection</a:t>
            </a:r>
            <a:endParaRPr lang="en-GB" sz="3200">
              <a:solidFill>
                <a:schemeClr val="tx2">
                  <a:lumMod val="75000"/>
                </a:schemeClr>
              </a:solidFill>
              <a:latin typeface="Tw Cen MT" panose="020B0602020104020603" pitchFamily="34" charset="0"/>
            </a:endParaRPr>
          </a:p>
        </p:txBody>
      </p:sp>
      <p:cxnSp>
        <p:nvCxnSpPr>
          <p:cNvPr id="6" name="Straight Connector 5">
            <a:extLst>
              <a:ext uri="{FF2B5EF4-FFF2-40B4-BE49-F238E27FC236}">
                <a16:creationId xmlns:a16="http://schemas.microsoft.com/office/drawing/2014/main" id="{11C19E78-AD83-4DEA-9706-3B4C3CD62B62}"/>
              </a:ext>
            </a:extLst>
          </p:cNvPr>
          <p:cNvCxnSpPr/>
          <p:nvPr/>
        </p:nvCxnSpPr>
        <p:spPr>
          <a:xfrm>
            <a:off x="395536" y="908720"/>
            <a:ext cx="7416824" cy="0"/>
          </a:xfrm>
          <a:prstGeom prst="line">
            <a:avLst/>
          </a:prstGeom>
          <a:ln w="28575">
            <a:solidFill>
              <a:schemeClr val="bg2">
                <a:lumMod val="25000"/>
              </a:schemeClr>
            </a:solidFill>
            <a:prstDash val="sysDot"/>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5ADB7601-5FE3-4C91-A25D-7CCDB49DE777}"/>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956376" y="165820"/>
            <a:ext cx="912138" cy="912138"/>
          </a:xfrm>
          <a:prstGeom prst="rect">
            <a:avLst/>
          </a:prstGeom>
        </p:spPr>
      </p:pic>
    </p:spTree>
    <p:extLst>
      <p:ext uri="{BB962C8B-B14F-4D97-AF65-F5344CB8AC3E}">
        <p14:creationId xmlns:p14="http://schemas.microsoft.com/office/powerpoint/2010/main" val="166877738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26129" y="188640"/>
            <a:ext cx="8178319" cy="584775"/>
          </a:xfrm>
          <a:prstGeom prst="rect">
            <a:avLst/>
          </a:prstGeom>
          <a:noFill/>
        </p:spPr>
        <p:txBody>
          <a:bodyPr wrap="square" rtlCol="0">
            <a:spAutoFit/>
          </a:bodyPr>
          <a:lstStyle/>
          <a:p>
            <a:r>
              <a:rPr lang="fr-CH" sz="3200">
                <a:solidFill>
                  <a:schemeClr val="tx2">
                    <a:lumMod val="75000"/>
                  </a:schemeClr>
                </a:solidFill>
                <a:latin typeface="Tw Cen MT" panose="020B0602020104020603" pitchFamily="34" charset="0"/>
              </a:rPr>
              <a:t>Age × Gender × Class interaction</a:t>
            </a:r>
            <a:endParaRPr lang="en-GB" sz="3200">
              <a:solidFill>
                <a:schemeClr val="tx2">
                  <a:lumMod val="75000"/>
                </a:schemeClr>
              </a:solidFill>
              <a:latin typeface="Tw Cen MT" panose="020B0602020104020603" pitchFamily="34" charset="0"/>
            </a:endParaRPr>
          </a:p>
        </p:txBody>
      </p:sp>
      <p:cxnSp>
        <p:nvCxnSpPr>
          <p:cNvPr id="5" name="Straight Connector 4"/>
          <p:cNvCxnSpPr/>
          <p:nvPr/>
        </p:nvCxnSpPr>
        <p:spPr>
          <a:xfrm>
            <a:off x="395536" y="908720"/>
            <a:ext cx="7416824" cy="0"/>
          </a:xfrm>
          <a:prstGeom prst="line">
            <a:avLst/>
          </a:prstGeom>
          <a:ln w="28575">
            <a:solidFill>
              <a:schemeClr val="bg2">
                <a:lumMod val="25000"/>
              </a:schemeClr>
            </a:solidFill>
            <a:prstDash val="sysDot"/>
          </a:ln>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956376" y="165820"/>
            <a:ext cx="912138" cy="912138"/>
          </a:xfrm>
          <a:prstGeom prst="rect">
            <a:avLst/>
          </a:prstGeom>
        </p:spPr>
      </p:pic>
      <p:pic>
        <p:nvPicPr>
          <p:cNvPr id="10" name="Picture 9">
            <a:extLst>
              <a:ext uri="{FF2B5EF4-FFF2-40B4-BE49-F238E27FC236}">
                <a16:creationId xmlns:a16="http://schemas.microsoft.com/office/drawing/2014/main" id="{1F21FFEF-6FCE-4672-9C00-304E3C26715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2989" y="1387650"/>
            <a:ext cx="7244598" cy="5270175"/>
          </a:xfrm>
          <a:prstGeom prst="rect">
            <a:avLst/>
          </a:prstGeom>
        </p:spPr>
      </p:pic>
    </p:spTree>
    <p:extLst>
      <p:ext uri="{BB962C8B-B14F-4D97-AF65-F5344CB8AC3E}">
        <p14:creationId xmlns:p14="http://schemas.microsoft.com/office/powerpoint/2010/main" val="18866529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00200"/>
            <a:ext cx="8229600" cy="4925144"/>
          </a:xfrm>
        </p:spPr>
        <p:txBody>
          <a:bodyPr>
            <a:normAutofit/>
          </a:bodyPr>
          <a:lstStyle/>
          <a:p>
            <a:r>
              <a:rPr lang="fr-CH" sz="1800" dirty="0">
                <a:solidFill>
                  <a:srgbClr val="0070C0"/>
                </a:solidFill>
                <a:latin typeface="Times New Roman" panose="02020603050405020304" pitchFamily="18" charset="0"/>
                <a:cs typeface="Times New Roman" panose="02020603050405020304" pitchFamily="18" charset="0"/>
              </a:rPr>
              <a:t>MARS </a:t>
            </a:r>
            <a:r>
              <a:rPr lang="fr-CH" sz="1800" dirty="0" err="1">
                <a:solidFill>
                  <a:srgbClr val="0070C0"/>
                </a:solidFill>
                <a:latin typeface="Times New Roman" panose="02020603050405020304" pitchFamily="18" charset="0"/>
                <a:cs typeface="Times New Roman" panose="02020603050405020304" pitchFamily="18" charset="0"/>
              </a:rPr>
              <a:t>does</a:t>
            </a:r>
            <a:r>
              <a:rPr lang="fr-CH" sz="1800" dirty="0">
                <a:solidFill>
                  <a:srgbClr val="0070C0"/>
                </a:solidFill>
                <a:latin typeface="Times New Roman" panose="02020603050405020304" pitchFamily="18" charset="0"/>
                <a:cs typeface="Times New Roman" panose="02020603050405020304" pitchFamily="18" charset="0"/>
              </a:rPr>
              <a:t> not output </a:t>
            </a:r>
            <a:r>
              <a:rPr lang="fr-CH" sz="1800" dirty="0" err="1">
                <a:solidFill>
                  <a:srgbClr val="0070C0"/>
                </a:solidFill>
                <a:latin typeface="Times New Roman" panose="02020603050405020304" pitchFamily="18" charset="0"/>
                <a:cs typeface="Times New Roman" panose="02020603050405020304" pitchFamily="18" charset="0"/>
              </a:rPr>
              <a:t>significance</a:t>
            </a:r>
            <a:r>
              <a:rPr lang="fr-CH" sz="1800" dirty="0">
                <a:solidFill>
                  <a:srgbClr val="0070C0"/>
                </a:solidFill>
                <a:latin typeface="Times New Roman" panose="02020603050405020304" pitchFamily="18" charset="0"/>
                <a:cs typeface="Times New Roman" panose="02020603050405020304" pitchFamily="18" charset="0"/>
              </a:rPr>
              <a:t> tests </a:t>
            </a:r>
            <a:r>
              <a:rPr lang="fr-CH" sz="1800" dirty="0">
                <a:latin typeface="Times New Roman" panose="02020603050405020304" pitchFamily="18" charset="0"/>
                <a:cs typeface="Times New Roman" panose="02020603050405020304" pitchFamily="18" charset="0"/>
              </a:rPr>
              <a:t>for </a:t>
            </a:r>
            <a:r>
              <a:rPr lang="fr-CH" sz="1800" dirty="0" err="1">
                <a:latin typeface="Times New Roman" panose="02020603050405020304" pitchFamily="18" charset="0"/>
                <a:cs typeface="Times New Roman" panose="02020603050405020304" pitchFamily="18" charset="0"/>
              </a:rPr>
              <a:t>its</a:t>
            </a:r>
            <a:r>
              <a:rPr lang="fr-CH" sz="1800" dirty="0">
                <a:latin typeface="Times New Roman" panose="02020603050405020304" pitchFamily="18" charset="0"/>
                <a:cs typeface="Times New Roman" panose="02020603050405020304" pitchFamily="18" charset="0"/>
              </a:rPr>
              <a:t> </a:t>
            </a:r>
            <a:r>
              <a:rPr lang="fr-CH" sz="1800" dirty="0" err="1">
                <a:latin typeface="Times New Roman" panose="02020603050405020304" pitchFamily="18" charset="0"/>
                <a:cs typeface="Times New Roman" panose="02020603050405020304" pitchFamily="18" charset="0"/>
              </a:rPr>
              <a:t>selected</a:t>
            </a:r>
            <a:r>
              <a:rPr lang="fr-CH" sz="1800" dirty="0">
                <a:latin typeface="Times New Roman" panose="02020603050405020304" pitchFamily="18" charset="0"/>
                <a:cs typeface="Times New Roman" panose="02020603050405020304" pitchFamily="18" charset="0"/>
              </a:rPr>
              <a:t> </a:t>
            </a:r>
            <a:r>
              <a:rPr lang="fr-CH" sz="1800" dirty="0" err="1">
                <a:latin typeface="Times New Roman" panose="02020603050405020304" pitchFamily="18" charset="0"/>
                <a:cs typeface="Times New Roman" panose="02020603050405020304" pitchFamily="18" charset="0"/>
              </a:rPr>
              <a:t>effects</a:t>
            </a:r>
            <a:r>
              <a:rPr lang="fr-CH" sz="1800" dirty="0">
                <a:latin typeface="Times New Roman" panose="02020603050405020304" pitchFamily="18" charset="0"/>
                <a:cs typeface="Times New Roman" panose="02020603050405020304" pitchFamily="18" charset="0"/>
              </a:rPr>
              <a:t>. </a:t>
            </a:r>
            <a:r>
              <a:rPr lang="fr-CH" sz="1800" dirty="0" err="1">
                <a:latin typeface="Times New Roman" panose="02020603050405020304" pitchFamily="18" charset="0"/>
                <a:cs typeface="Times New Roman" panose="02020603050405020304" pitchFamily="18" charset="0"/>
              </a:rPr>
              <a:t>Whether</a:t>
            </a:r>
            <a:r>
              <a:rPr lang="fr-CH" sz="1800" dirty="0">
                <a:latin typeface="Times New Roman" panose="02020603050405020304" pitchFamily="18" charset="0"/>
                <a:cs typeface="Times New Roman" panose="02020603050405020304" pitchFamily="18" charset="0"/>
              </a:rPr>
              <a:t> or not an </a:t>
            </a:r>
            <a:r>
              <a:rPr lang="fr-CH" sz="1800" dirty="0" err="1">
                <a:latin typeface="Times New Roman" panose="02020603050405020304" pitchFamily="18" charset="0"/>
                <a:cs typeface="Times New Roman" panose="02020603050405020304" pitchFamily="18" charset="0"/>
              </a:rPr>
              <a:t>effect</a:t>
            </a:r>
            <a:r>
              <a:rPr lang="fr-CH" sz="1800" dirty="0">
                <a:latin typeface="Times New Roman" panose="02020603050405020304" pitchFamily="18" charset="0"/>
                <a:cs typeface="Times New Roman" panose="02020603050405020304" pitchFamily="18" charset="0"/>
              </a:rPr>
              <a:t> (a </a:t>
            </a:r>
            <a:r>
              <a:rPr lang="fr-CH" sz="1800" dirty="0" err="1">
                <a:latin typeface="Times New Roman" panose="02020603050405020304" pitchFamily="18" charset="0"/>
                <a:cs typeface="Times New Roman" panose="02020603050405020304" pitchFamily="18" charset="0"/>
              </a:rPr>
              <a:t>knot</a:t>
            </a:r>
            <a:r>
              <a:rPr lang="fr-CH" sz="1800" dirty="0">
                <a:latin typeface="Times New Roman" panose="02020603050405020304" pitchFamily="18" charset="0"/>
                <a:cs typeface="Times New Roman" panose="02020603050405020304" pitchFamily="18" charset="0"/>
              </a:rPr>
              <a:t>, an interaction) </a:t>
            </a:r>
            <a:r>
              <a:rPr lang="fr-CH" sz="1800" dirty="0" err="1">
                <a:latin typeface="Times New Roman" panose="02020603050405020304" pitchFamily="18" charset="0"/>
                <a:cs typeface="Times New Roman" panose="02020603050405020304" pitchFamily="18" charset="0"/>
              </a:rPr>
              <a:t>is</a:t>
            </a:r>
            <a:r>
              <a:rPr lang="fr-CH" sz="1800" dirty="0">
                <a:latin typeface="Times New Roman" panose="02020603050405020304" pitchFamily="18" charset="0"/>
                <a:cs typeface="Times New Roman" panose="02020603050405020304" pitchFamily="18" charset="0"/>
              </a:rPr>
              <a:t> </a:t>
            </a:r>
            <a:r>
              <a:rPr lang="fr-CH" sz="1800" dirty="0" err="1">
                <a:latin typeface="Times New Roman" panose="02020603050405020304" pitchFamily="18" charset="0"/>
                <a:cs typeface="Times New Roman" panose="02020603050405020304" pitchFamily="18" charset="0"/>
              </a:rPr>
              <a:t>meaningful</a:t>
            </a:r>
            <a:r>
              <a:rPr lang="fr-CH" sz="1800" dirty="0">
                <a:latin typeface="Times New Roman" panose="02020603050405020304" pitchFamily="18" charset="0"/>
                <a:cs typeface="Times New Roman" panose="02020603050405020304" pitchFamily="18" charset="0"/>
              </a:rPr>
              <a:t> </a:t>
            </a:r>
            <a:r>
              <a:rPr lang="fr-CH" sz="1800" dirty="0" err="1">
                <a:latin typeface="Times New Roman" panose="02020603050405020304" pitchFamily="18" charset="0"/>
                <a:cs typeface="Times New Roman" panose="02020603050405020304" pitchFamily="18" charset="0"/>
              </a:rPr>
              <a:t>is</a:t>
            </a:r>
            <a:r>
              <a:rPr lang="fr-CH" sz="1800" dirty="0">
                <a:latin typeface="Times New Roman" panose="02020603050405020304" pitchFamily="18" charset="0"/>
                <a:cs typeface="Times New Roman" panose="02020603050405020304" pitchFamily="18" charset="0"/>
              </a:rPr>
              <a:t> </a:t>
            </a:r>
            <a:r>
              <a:rPr lang="fr-CH" sz="1800" dirty="0" err="1">
                <a:latin typeface="Times New Roman" panose="02020603050405020304" pitchFamily="18" charset="0"/>
                <a:cs typeface="Times New Roman" panose="02020603050405020304" pitchFamily="18" charset="0"/>
              </a:rPr>
              <a:t>determined</a:t>
            </a:r>
            <a:r>
              <a:rPr lang="fr-CH" sz="1800" dirty="0">
                <a:latin typeface="Times New Roman" panose="02020603050405020304" pitchFamily="18" charset="0"/>
                <a:cs typeface="Times New Roman" panose="02020603050405020304" pitchFamily="18" charset="0"/>
              </a:rPr>
              <a:t> by the </a:t>
            </a:r>
            <a:r>
              <a:rPr lang="fr-CH" sz="1800" dirty="0" err="1">
                <a:latin typeface="Times New Roman" panose="02020603050405020304" pitchFamily="18" charset="0"/>
                <a:cs typeface="Times New Roman" panose="02020603050405020304" pitchFamily="18" charset="0"/>
              </a:rPr>
              <a:t>stepwise</a:t>
            </a:r>
            <a:r>
              <a:rPr lang="fr-CH" sz="1800" dirty="0">
                <a:latin typeface="Times New Roman" panose="02020603050405020304" pitchFamily="18" charset="0"/>
                <a:cs typeface="Times New Roman" panose="02020603050405020304" pitchFamily="18" charset="0"/>
              </a:rPr>
              <a:t> </a:t>
            </a:r>
            <a:r>
              <a:rPr lang="fr-CH" sz="1800" dirty="0" err="1">
                <a:latin typeface="Times New Roman" panose="02020603050405020304" pitchFamily="18" charset="0"/>
                <a:cs typeface="Times New Roman" panose="02020603050405020304" pitchFamily="18" charset="0"/>
              </a:rPr>
              <a:t>selection</a:t>
            </a:r>
            <a:r>
              <a:rPr lang="fr-CH" sz="1800" dirty="0">
                <a:latin typeface="Times New Roman" panose="02020603050405020304" pitchFamily="18" charset="0"/>
                <a:cs typeface="Times New Roman" panose="02020603050405020304" pitchFamily="18" charset="0"/>
              </a:rPr>
              <a:t> </a:t>
            </a:r>
            <a:r>
              <a:rPr lang="fr-CH" sz="1800" dirty="0" err="1">
                <a:latin typeface="Times New Roman" panose="02020603050405020304" pitchFamily="18" charset="0"/>
                <a:cs typeface="Times New Roman" panose="02020603050405020304" pitchFamily="18" charset="0"/>
              </a:rPr>
              <a:t>with</a:t>
            </a:r>
            <a:r>
              <a:rPr lang="fr-CH" sz="1800" dirty="0">
                <a:latin typeface="Times New Roman" panose="02020603050405020304" pitchFamily="18" charset="0"/>
                <a:cs typeface="Times New Roman" panose="02020603050405020304" pitchFamily="18" charset="0"/>
              </a:rPr>
              <a:t> GCVE.</a:t>
            </a:r>
          </a:p>
          <a:p>
            <a:endParaRPr lang="fr-CH" sz="1800" dirty="0">
              <a:latin typeface="Times New Roman" panose="02020603050405020304" pitchFamily="18" charset="0"/>
              <a:cs typeface="Times New Roman" panose="02020603050405020304" pitchFamily="18" charset="0"/>
            </a:endParaRPr>
          </a:p>
          <a:p>
            <a:r>
              <a:rPr lang="fr-CH" sz="1800" dirty="0">
                <a:latin typeface="Times New Roman" panose="02020603050405020304" pitchFamily="18" charset="0"/>
                <a:cs typeface="Times New Roman" panose="02020603050405020304" pitchFamily="18" charset="0"/>
              </a:rPr>
              <a:t>If </a:t>
            </a:r>
            <a:r>
              <a:rPr lang="fr-CH" sz="1800" dirty="0" err="1">
                <a:latin typeface="Times New Roman" panose="02020603050405020304" pitchFamily="18" charset="0"/>
                <a:cs typeface="Times New Roman" panose="02020603050405020304" pitchFamily="18" charset="0"/>
              </a:rPr>
              <a:t>there</a:t>
            </a:r>
            <a:r>
              <a:rPr lang="fr-CH" sz="1800" dirty="0">
                <a:latin typeface="Times New Roman" panose="02020603050405020304" pitchFamily="18" charset="0"/>
                <a:cs typeface="Times New Roman" panose="02020603050405020304" pitchFamily="18" charset="0"/>
              </a:rPr>
              <a:t> </a:t>
            </a:r>
            <a:r>
              <a:rPr lang="fr-CH" sz="1800" dirty="0" err="1">
                <a:latin typeface="Times New Roman" panose="02020603050405020304" pitchFamily="18" charset="0"/>
                <a:cs typeface="Times New Roman" panose="02020603050405020304" pitchFamily="18" charset="0"/>
              </a:rPr>
              <a:t>is</a:t>
            </a:r>
            <a:r>
              <a:rPr lang="fr-CH" sz="1800" dirty="0">
                <a:latin typeface="Times New Roman" panose="02020603050405020304" pitchFamily="18" charset="0"/>
                <a:cs typeface="Times New Roman" panose="02020603050405020304" pitchFamily="18" charset="0"/>
              </a:rPr>
              <a:t> an </a:t>
            </a:r>
            <a:r>
              <a:rPr lang="fr-CH" sz="1800" dirty="0" err="1">
                <a:latin typeface="Times New Roman" panose="02020603050405020304" pitchFamily="18" charset="0"/>
                <a:cs typeface="Times New Roman" panose="02020603050405020304" pitchFamily="18" charset="0"/>
              </a:rPr>
              <a:t>interest</a:t>
            </a:r>
            <a:r>
              <a:rPr lang="fr-CH" sz="1800" dirty="0">
                <a:latin typeface="Times New Roman" panose="02020603050405020304" pitchFamily="18" charset="0"/>
                <a:cs typeface="Times New Roman" panose="02020603050405020304" pitchFamily="18" charset="0"/>
              </a:rPr>
              <a:t> in </a:t>
            </a:r>
            <a:r>
              <a:rPr lang="fr-CH" sz="1800" dirty="0" err="1">
                <a:latin typeface="Times New Roman" panose="02020603050405020304" pitchFamily="18" charset="0"/>
                <a:cs typeface="Times New Roman" panose="02020603050405020304" pitchFamily="18" charset="0"/>
              </a:rPr>
              <a:t>testing</a:t>
            </a:r>
            <a:r>
              <a:rPr lang="fr-CH" sz="1800" dirty="0">
                <a:latin typeface="Times New Roman" panose="02020603050405020304" pitchFamily="18" charset="0"/>
                <a:cs typeface="Times New Roman" panose="02020603050405020304" pitchFamily="18" charset="0"/>
              </a:rPr>
              <a:t> a </a:t>
            </a:r>
            <a:r>
              <a:rPr lang="fr-CH" sz="1800" dirty="0" err="1">
                <a:latin typeface="Times New Roman" panose="02020603050405020304" pitchFamily="18" charset="0"/>
                <a:cs typeface="Times New Roman" panose="02020603050405020304" pitchFamily="18" charset="0"/>
              </a:rPr>
              <a:t>knot</a:t>
            </a:r>
            <a:r>
              <a:rPr lang="fr-CH" sz="1800" dirty="0">
                <a:latin typeface="Times New Roman" panose="02020603050405020304" pitchFamily="18" charset="0"/>
                <a:cs typeface="Times New Roman" panose="02020603050405020304" pitchFamily="18" charset="0"/>
              </a:rPr>
              <a:t> </a:t>
            </a:r>
            <a:r>
              <a:rPr lang="fr-CH" sz="1800" dirty="0" err="1">
                <a:latin typeface="Times New Roman" panose="02020603050405020304" pitchFamily="18" charset="0"/>
                <a:cs typeface="Times New Roman" panose="02020603050405020304" pitchFamily="18" charset="0"/>
              </a:rPr>
              <a:t>effect</a:t>
            </a:r>
            <a:r>
              <a:rPr lang="fr-CH" sz="1800" dirty="0">
                <a:latin typeface="Times New Roman" panose="02020603050405020304" pitchFamily="18" charset="0"/>
                <a:cs typeface="Times New Roman" panose="02020603050405020304" pitchFamily="18" charset="0"/>
              </a:rPr>
              <a:t> for </a:t>
            </a:r>
            <a:r>
              <a:rPr lang="fr-CH" sz="1800" dirty="0" err="1">
                <a:latin typeface="Times New Roman" panose="02020603050405020304" pitchFamily="18" charset="0"/>
                <a:cs typeface="Times New Roman" panose="02020603050405020304" pitchFamily="18" charset="0"/>
              </a:rPr>
              <a:t>significance</a:t>
            </a:r>
            <a:r>
              <a:rPr lang="fr-CH" sz="1800" dirty="0">
                <a:latin typeface="Times New Roman" panose="02020603050405020304" pitchFamily="18" charset="0"/>
                <a:cs typeface="Times New Roman" panose="02020603050405020304" pitchFamily="18" charset="0"/>
              </a:rPr>
              <a:t>, </a:t>
            </a:r>
            <a:r>
              <a:rPr lang="fr-CH" sz="1800" dirty="0" err="1">
                <a:latin typeface="Times New Roman" panose="02020603050405020304" pitchFamily="18" charset="0"/>
                <a:cs typeface="Times New Roman" panose="02020603050405020304" pitchFamily="18" charset="0"/>
              </a:rPr>
              <a:t>it</a:t>
            </a:r>
            <a:r>
              <a:rPr lang="fr-CH" sz="1800" dirty="0">
                <a:latin typeface="Times New Roman" panose="02020603050405020304" pitchFamily="18" charset="0"/>
                <a:cs typeface="Times New Roman" panose="02020603050405020304" pitchFamily="18" charset="0"/>
              </a:rPr>
              <a:t> </a:t>
            </a:r>
            <a:r>
              <a:rPr lang="fr-CH" sz="1800" dirty="0" err="1">
                <a:latin typeface="Times New Roman" panose="02020603050405020304" pitchFamily="18" charset="0"/>
                <a:cs typeface="Times New Roman" panose="02020603050405020304" pitchFamily="18" charset="0"/>
              </a:rPr>
              <a:t>is</a:t>
            </a:r>
            <a:r>
              <a:rPr lang="fr-CH" sz="1800" dirty="0">
                <a:latin typeface="Times New Roman" panose="02020603050405020304" pitchFamily="18" charset="0"/>
                <a:cs typeface="Times New Roman" panose="02020603050405020304" pitchFamily="18" charset="0"/>
              </a:rPr>
              <a:t> </a:t>
            </a:r>
            <a:r>
              <a:rPr lang="fr-CH" sz="1800" dirty="0" err="1">
                <a:latin typeface="Times New Roman" panose="02020603050405020304" pitchFamily="18" charset="0"/>
                <a:cs typeface="Times New Roman" panose="02020603050405020304" pitchFamily="18" charset="0"/>
              </a:rPr>
              <a:t>better</a:t>
            </a:r>
            <a:r>
              <a:rPr lang="fr-CH" sz="1800" dirty="0">
                <a:latin typeface="Times New Roman" panose="02020603050405020304" pitchFamily="18" charset="0"/>
                <a:cs typeface="Times New Roman" panose="02020603050405020304" pitchFamily="18" charset="0"/>
              </a:rPr>
              <a:t> to </a:t>
            </a:r>
            <a:r>
              <a:rPr lang="fr-CH" sz="1800" dirty="0" err="1">
                <a:latin typeface="Times New Roman" panose="02020603050405020304" pitchFamily="18" charset="0"/>
                <a:cs typeface="Times New Roman" panose="02020603050405020304" pitchFamily="18" charset="0"/>
              </a:rPr>
              <a:t>add</a:t>
            </a:r>
            <a:r>
              <a:rPr lang="fr-CH" sz="1800" dirty="0">
                <a:latin typeface="Times New Roman" panose="02020603050405020304" pitchFamily="18" charset="0"/>
                <a:cs typeface="Times New Roman" panose="02020603050405020304" pitchFamily="18" charset="0"/>
              </a:rPr>
              <a:t> the </a:t>
            </a:r>
            <a:r>
              <a:rPr lang="fr-CH" sz="1800" dirty="0" err="1">
                <a:latin typeface="Times New Roman" panose="02020603050405020304" pitchFamily="18" charset="0"/>
                <a:cs typeface="Times New Roman" panose="02020603050405020304" pitchFamily="18" charset="0"/>
              </a:rPr>
              <a:t>spline</a:t>
            </a:r>
            <a:r>
              <a:rPr lang="fr-CH" sz="1800" dirty="0">
                <a:latin typeface="Times New Roman" panose="02020603050405020304" pitchFamily="18" charset="0"/>
                <a:cs typeface="Times New Roman" panose="02020603050405020304" pitchFamily="18" charset="0"/>
              </a:rPr>
              <a:t> </a:t>
            </a:r>
            <a:r>
              <a:rPr lang="fr-CH" sz="1800" dirty="0" err="1">
                <a:latin typeface="Times New Roman" panose="02020603050405020304" pitchFamily="18" charset="0"/>
                <a:cs typeface="Times New Roman" panose="02020603050405020304" pitchFamily="18" charset="0"/>
              </a:rPr>
              <a:t>effect</a:t>
            </a:r>
            <a:r>
              <a:rPr lang="fr-CH" sz="1800" dirty="0">
                <a:latin typeface="Times New Roman" panose="02020603050405020304" pitchFamily="18" charset="0"/>
                <a:cs typeface="Times New Roman" panose="02020603050405020304" pitchFamily="18" charset="0"/>
              </a:rPr>
              <a:t> </a:t>
            </a:r>
            <a:r>
              <a:rPr lang="fr-CH" sz="1800" dirty="0" err="1">
                <a:latin typeface="Times New Roman" panose="02020603050405020304" pitchFamily="18" charset="0"/>
                <a:cs typeface="Times New Roman" panose="02020603050405020304" pitchFamily="18" charset="0"/>
              </a:rPr>
              <a:t>manually</a:t>
            </a:r>
            <a:r>
              <a:rPr lang="fr-CH" sz="1800" dirty="0">
                <a:latin typeface="Times New Roman" panose="02020603050405020304" pitchFamily="18" charset="0"/>
                <a:cs typeface="Times New Roman" panose="02020603050405020304" pitchFamily="18" charset="0"/>
              </a:rPr>
              <a:t> to </a:t>
            </a:r>
            <a:r>
              <a:rPr lang="fr-CH" sz="1800" dirty="0" err="1">
                <a:latin typeface="Times New Roman" panose="02020603050405020304" pitchFamily="18" charset="0"/>
                <a:cs typeface="Times New Roman" panose="02020603050405020304" pitchFamily="18" charset="0"/>
              </a:rPr>
              <a:t>your</a:t>
            </a:r>
            <a:r>
              <a:rPr lang="fr-CH" sz="1800" dirty="0">
                <a:latin typeface="Times New Roman" panose="02020603050405020304" pitchFamily="18" charset="0"/>
                <a:cs typeface="Times New Roman" panose="02020603050405020304" pitchFamily="18" charset="0"/>
              </a:rPr>
              <a:t> data and run the </a:t>
            </a:r>
            <a:r>
              <a:rPr lang="fr-CH" sz="1800" dirty="0" err="1">
                <a:latin typeface="Times New Roman" panose="02020603050405020304" pitchFamily="18" charset="0"/>
                <a:cs typeface="Times New Roman" panose="02020603050405020304" pitchFamily="18" charset="0"/>
              </a:rPr>
              <a:t>analysis</a:t>
            </a:r>
            <a:r>
              <a:rPr lang="fr-CH" sz="1800" dirty="0">
                <a:latin typeface="Times New Roman" panose="02020603050405020304" pitchFamily="18" charset="0"/>
                <a:cs typeface="Times New Roman" panose="02020603050405020304" pitchFamily="18" charset="0"/>
              </a:rPr>
              <a:t> </a:t>
            </a:r>
            <a:r>
              <a:rPr lang="fr-CH" sz="1800" dirty="0" err="1">
                <a:latin typeface="Times New Roman" panose="02020603050405020304" pitchFamily="18" charset="0"/>
                <a:cs typeface="Times New Roman" panose="02020603050405020304" pitchFamily="18" charset="0"/>
              </a:rPr>
              <a:t>with</a:t>
            </a:r>
            <a:r>
              <a:rPr lang="fr-CH" sz="1800" dirty="0">
                <a:latin typeface="Times New Roman" panose="02020603050405020304" pitchFamily="18" charset="0"/>
                <a:cs typeface="Times New Roman" panose="02020603050405020304" pitchFamily="18" charset="0"/>
              </a:rPr>
              <a:t> a </a:t>
            </a:r>
            <a:r>
              <a:rPr lang="fr-CH" sz="1800" dirty="0" err="1">
                <a:latin typeface="Times New Roman" panose="02020603050405020304" pitchFamily="18" charset="0"/>
                <a:cs typeface="Times New Roman" panose="02020603050405020304" pitchFamily="18" charset="0"/>
              </a:rPr>
              <a:t>conventional</a:t>
            </a:r>
            <a:r>
              <a:rPr lang="fr-CH" sz="1800" dirty="0">
                <a:latin typeface="Times New Roman" panose="02020603050405020304" pitchFamily="18" charset="0"/>
                <a:cs typeface="Times New Roman" panose="02020603050405020304" pitchFamily="18" charset="0"/>
              </a:rPr>
              <a:t> program/</a:t>
            </a:r>
            <a:r>
              <a:rPr lang="fr-CH" sz="1800" dirty="0" err="1">
                <a:latin typeface="Times New Roman" panose="02020603050405020304" pitchFamily="18" charset="0"/>
                <a:cs typeface="Times New Roman" panose="02020603050405020304" pitchFamily="18" charset="0"/>
              </a:rPr>
              <a:t>function</a:t>
            </a:r>
            <a:r>
              <a:rPr lang="fr-CH" sz="1800" dirty="0">
                <a:latin typeface="Times New Roman" panose="02020603050405020304" pitchFamily="18" charset="0"/>
                <a:cs typeface="Times New Roman" panose="02020603050405020304" pitchFamily="18" charset="0"/>
              </a:rPr>
              <a:t> (</a:t>
            </a:r>
            <a:r>
              <a:rPr lang="fr-CH" sz="1800" dirty="0" err="1">
                <a:latin typeface="Times New Roman" panose="02020603050405020304" pitchFamily="18" charset="0"/>
                <a:cs typeface="Times New Roman" panose="02020603050405020304" pitchFamily="18" charset="0"/>
              </a:rPr>
              <a:t>even</a:t>
            </a:r>
            <a:r>
              <a:rPr lang="fr-CH" sz="1800" dirty="0">
                <a:latin typeface="Times New Roman" panose="02020603050405020304" pitchFamily="18" charset="0"/>
                <a:cs typeface="Times New Roman" panose="02020603050405020304" pitchFamily="18" charset="0"/>
              </a:rPr>
              <a:t> in SPSS or </a:t>
            </a:r>
            <a:r>
              <a:rPr lang="fr-CH" sz="1800" dirty="0" err="1">
                <a:latin typeface="Times New Roman" panose="02020603050405020304" pitchFamily="18" charset="0"/>
                <a:cs typeface="Times New Roman" panose="02020603050405020304" pitchFamily="18" charset="0"/>
              </a:rPr>
              <a:t>Statistica</a:t>
            </a:r>
            <a:r>
              <a:rPr lang="fr-CH" sz="1800" dirty="0">
                <a:latin typeface="Times New Roman" panose="02020603050405020304" pitchFamily="18" charset="0"/>
                <a:cs typeface="Times New Roman" panose="02020603050405020304" pitchFamily="18" charset="0"/>
              </a:rPr>
              <a:t> </a:t>
            </a:r>
            <a:r>
              <a:rPr lang="fr-CH" sz="1800" dirty="0" err="1">
                <a:latin typeface="Times New Roman" panose="02020603050405020304" pitchFamily="18" charset="0"/>
                <a:cs typeface="Times New Roman" panose="02020603050405020304" pitchFamily="18" charset="0"/>
              </a:rPr>
              <a:t>you</a:t>
            </a:r>
            <a:r>
              <a:rPr lang="fr-CH" sz="1800" dirty="0">
                <a:latin typeface="Times New Roman" panose="02020603050405020304" pitchFamily="18" charset="0"/>
                <a:cs typeface="Times New Roman" panose="02020603050405020304" pitchFamily="18" charset="0"/>
              </a:rPr>
              <a:t> can do this).*</a:t>
            </a:r>
            <a:endParaRPr lang="fr-CH" sz="1800" baseline="30000" dirty="0">
              <a:latin typeface="Times New Roman" panose="02020603050405020304" pitchFamily="18" charset="0"/>
              <a:cs typeface="Times New Roman" panose="02020603050405020304" pitchFamily="18" charset="0"/>
            </a:endParaRPr>
          </a:p>
          <a:p>
            <a:endParaRPr lang="fr-CH" sz="1800" dirty="0">
              <a:latin typeface="Times New Roman" panose="02020603050405020304" pitchFamily="18" charset="0"/>
              <a:cs typeface="Times New Roman" panose="02020603050405020304" pitchFamily="18" charset="0"/>
            </a:endParaRPr>
          </a:p>
          <a:p>
            <a:r>
              <a:rPr lang="fr-CH" sz="1800" dirty="0">
                <a:latin typeface="Times New Roman" panose="02020603050405020304" pitchFamily="18" charset="0"/>
                <a:cs typeface="Times New Roman" panose="02020603050405020304" pitchFamily="18" charset="0"/>
              </a:rPr>
              <a:t>In </a:t>
            </a:r>
            <a:r>
              <a:rPr lang="fr-CH" sz="1800" dirty="0" err="1">
                <a:latin typeface="Times New Roman" panose="02020603050405020304" pitchFamily="18" charset="0"/>
                <a:cs typeface="Times New Roman" panose="02020603050405020304" pitchFamily="18" charset="0"/>
              </a:rPr>
              <a:t>general</a:t>
            </a:r>
            <a:r>
              <a:rPr lang="fr-CH" sz="1800" dirty="0">
                <a:latin typeface="Times New Roman" panose="02020603050405020304" pitchFamily="18" charset="0"/>
                <a:cs typeface="Times New Roman" panose="02020603050405020304" pitchFamily="18" charset="0"/>
              </a:rPr>
              <a:t>, MARS </a:t>
            </a:r>
            <a:r>
              <a:rPr lang="fr-CH" sz="1800" dirty="0" err="1">
                <a:latin typeface="Times New Roman" panose="02020603050405020304" pitchFamily="18" charset="0"/>
                <a:cs typeface="Times New Roman" panose="02020603050405020304" pitchFamily="18" charset="0"/>
              </a:rPr>
              <a:t>will</a:t>
            </a:r>
            <a:r>
              <a:rPr lang="fr-CH" sz="1800" dirty="0">
                <a:latin typeface="Times New Roman" panose="02020603050405020304" pitchFamily="18" charset="0"/>
                <a:cs typeface="Times New Roman" panose="02020603050405020304" pitchFamily="18" charset="0"/>
              </a:rPr>
              <a:t> </a:t>
            </a:r>
            <a:r>
              <a:rPr lang="fr-CH" sz="1800" dirty="0" err="1">
                <a:latin typeface="Times New Roman" panose="02020603050405020304" pitchFamily="18" charset="0"/>
                <a:cs typeface="Times New Roman" panose="02020603050405020304" pitchFamily="18" charset="0"/>
              </a:rPr>
              <a:t>perform</a:t>
            </a:r>
            <a:r>
              <a:rPr lang="fr-CH" sz="1800" dirty="0">
                <a:latin typeface="Times New Roman" panose="02020603050405020304" pitchFamily="18" charset="0"/>
                <a:cs typeface="Times New Roman" panose="02020603050405020304" pitchFamily="18" charset="0"/>
              </a:rPr>
              <a:t> </a:t>
            </a:r>
            <a:r>
              <a:rPr lang="fr-CH" sz="1800" dirty="0" err="1">
                <a:latin typeface="Times New Roman" panose="02020603050405020304" pitchFamily="18" charset="0"/>
                <a:cs typeface="Times New Roman" panose="02020603050405020304" pitchFamily="18" charset="0"/>
              </a:rPr>
              <a:t>better</a:t>
            </a:r>
            <a:r>
              <a:rPr lang="fr-CH" sz="1800" dirty="0">
                <a:latin typeface="Times New Roman" panose="02020603050405020304" pitchFamily="18" charset="0"/>
                <a:cs typeface="Times New Roman" panose="02020603050405020304" pitchFamily="18" charset="0"/>
              </a:rPr>
              <a:t> for </a:t>
            </a:r>
            <a:r>
              <a:rPr lang="fr-CH" sz="1800" dirty="0" err="1">
                <a:latin typeface="Times New Roman" panose="02020603050405020304" pitchFamily="18" charset="0"/>
                <a:cs typeface="Times New Roman" panose="02020603050405020304" pitchFamily="18" charset="0"/>
              </a:rPr>
              <a:t>larger</a:t>
            </a:r>
            <a:r>
              <a:rPr lang="fr-CH" sz="1800" dirty="0">
                <a:latin typeface="Times New Roman" panose="02020603050405020304" pitchFamily="18" charset="0"/>
                <a:cs typeface="Times New Roman" panose="02020603050405020304" pitchFamily="18" charset="0"/>
              </a:rPr>
              <a:t> data sets, and </a:t>
            </a:r>
            <a:r>
              <a:rPr lang="fr-CH" sz="1800" dirty="0" err="1">
                <a:latin typeface="Times New Roman" panose="02020603050405020304" pitchFamily="18" charset="0"/>
                <a:cs typeface="Times New Roman" panose="02020603050405020304" pitchFamily="18" charset="0"/>
              </a:rPr>
              <a:t>be</a:t>
            </a:r>
            <a:r>
              <a:rPr lang="fr-CH" sz="1800" dirty="0">
                <a:latin typeface="Times New Roman" panose="02020603050405020304" pitchFamily="18" charset="0"/>
                <a:cs typeface="Times New Roman" panose="02020603050405020304" pitchFamily="18" charset="0"/>
              </a:rPr>
              <a:t> more stable for </a:t>
            </a:r>
            <a:r>
              <a:rPr lang="fr-CH" sz="1800" dirty="0" err="1">
                <a:solidFill>
                  <a:srgbClr val="0070C0"/>
                </a:solidFill>
                <a:latin typeface="Times New Roman" panose="02020603050405020304" pitchFamily="18" charset="0"/>
                <a:cs typeface="Times New Roman" panose="02020603050405020304" pitchFamily="18" charset="0"/>
              </a:rPr>
              <a:t>uncorrelated</a:t>
            </a:r>
            <a:r>
              <a:rPr lang="fr-CH" sz="1800" dirty="0">
                <a:solidFill>
                  <a:srgbClr val="0070C0"/>
                </a:solidFill>
                <a:latin typeface="Times New Roman" panose="02020603050405020304" pitchFamily="18" charset="0"/>
                <a:cs typeface="Times New Roman" panose="02020603050405020304" pitchFamily="18" charset="0"/>
              </a:rPr>
              <a:t> </a:t>
            </a:r>
            <a:r>
              <a:rPr lang="fr-CH" sz="1800" dirty="0" err="1">
                <a:solidFill>
                  <a:srgbClr val="0070C0"/>
                </a:solidFill>
                <a:latin typeface="Times New Roman" panose="02020603050405020304" pitchFamily="18" charset="0"/>
                <a:cs typeface="Times New Roman" panose="02020603050405020304" pitchFamily="18" charset="0"/>
              </a:rPr>
              <a:t>independent</a:t>
            </a:r>
            <a:r>
              <a:rPr lang="fr-CH" sz="1800" dirty="0">
                <a:solidFill>
                  <a:srgbClr val="0070C0"/>
                </a:solidFill>
                <a:latin typeface="Times New Roman" panose="02020603050405020304" pitchFamily="18" charset="0"/>
                <a:cs typeface="Times New Roman" panose="02020603050405020304" pitchFamily="18" charset="0"/>
              </a:rPr>
              <a:t> variables</a:t>
            </a:r>
            <a:r>
              <a:rPr lang="fr-CH" sz="1800" dirty="0">
                <a:latin typeface="Times New Roman" panose="02020603050405020304" pitchFamily="18" charset="0"/>
                <a:cs typeface="Times New Roman" panose="02020603050405020304" pitchFamily="18" charset="0"/>
              </a:rPr>
              <a:t>. </a:t>
            </a:r>
            <a:r>
              <a:rPr lang="fr-CH" sz="1800" dirty="0" err="1">
                <a:latin typeface="Times New Roman" panose="02020603050405020304" pitchFamily="18" charset="0"/>
                <a:cs typeface="Times New Roman" panose="02020603050405020304" pitchFamily="18" charset="0"/>
              </a:rPr>
              <a:t>Stepwise</a:t>
            </a:r>
            <a:r>
              <a:rPr lang="fr-CH" sz="1800" dirty="0">
                <a:latin typeface="Times New Roman" panose="02020603050405020304" pitchFamily="18" charset="0"/>
                <a:cs typeface="Times New Roman" panose="02020603050405020304" pitchFamily="18" charset="0"/>
              </a:rPr>
              <a:t> </a:t>
            </a:r>
            <a:r>
              <a:rPr lang="fr-CH" sz="1800" dirty="0" err="1">
                <a:latin typeface="Times New Roman" panose="02020603050405020304" pitchFamily="18" charset="0"/>
                <a:cs typeface="Times New Roman" panose="02020603050405020304" pitchFamily="18" charset="0"/>
              </a:rPr>
              <a:t>selection</a:t>
            </a:r>
            <a:r>
              <a:rPr lang="fr-CH" sz="1800" dirty="0">
                <a:latin typeface="Times New Roman" panose="02020603050405020304" pitchFamily="18" charset="0"/>
                <a:cs typeface="Times New Roman" panose="02020603050405020304" pitchFamily="18" charset="0"/>
              </a:rPr>
              <a:t> in the </a:t>
            </a:r>
            <a:r>
              <a:rPr lang="fr-CH" sz="1800" dirty="0" err="1">
                <a:latin typeface="Times New Roman" panose="02020603050405020304" pitchFamily="18" charset="0"/>
                <a:cs typeface="Times New Roman" panose="02020603050405020304" pitchFamily="18" charset="0"/>
              </a:rPr>
              <a:t>presence</a:t>
            </a:r>
            <a:r>
              <a:rPr lang="fr-CH" sz="1800" dirty="0">
                <a:latin typeface="Times New Roman" panose="02020603050405020304" pitchFamily="18" charset="0"/>
                <a:cs typeface="Times New Roman" panose="02020603050405020304" pitchFamily="18" charset="0"/>
              </a:rPr>
              <a:t> of </a:t>
            </a:r>
            <a:r>
              <a:rPr lang="fr-CH" sz="1800" dirty="0" err="1">
                <a:latin typeface="Times New Roman" panose="02020603050405020304" pitchFamily="18" charset="0"/>
                <a:cs typeface="Times New Roman" panose="02020603050405020304" pitchFamily="18" charset="0"/>
              </a:rPr>
              <a:t>severe</a:t>
            </a:r>
            <a:r>
              <a:rPr lang="fr-CH" sz="1800" dirty="0">
                <a:latin typeface="Times New Roman" panose="02020603050405020304" pitchFamily="18" charset="0"/>
                <a:cs typeface="Times New Roman" panose="02020603050405020304" pitchFamily="18" charset="0"/>
              </a:rPr>
              <a:t> </a:t>
            </a:r>
            <a:r>
              <a:rPr lang="fr-CH" sz="1800" dirty="0" err="1">
                <a:latin typeface="Times New Roman" panose="02020603050405020304" pitchFamily="18" charset="0"/>
                <a:cs typeface="Times New Roman" panose="02020603050405020304" pitchFamily="18" charset="0"/>
              </a:rPr>
              <a:t>confounding</a:t>
            </a:r>
            <a:r>
              <a:rPr lang="fr-CH" sz="1800" dirty="0">
                <a:latin typeface="Times New Roman" panose="02020603050405020304" pitchFamily="18" charset="0"/>
                <a:cs typeface="Times New Roman" panose="02020603050405020304" pitchFamily="18" charset="0"/>
              </a:rPr>
              <a:t> (and </a:t>
            </a:r>
            <a:r>
              <a:rPr lang="fr-CH" sz="1800" dirty="0" err="1">
                <a:latin typeface="Times New Roman" panose="02020603050405020304" pitchFamily="18" charset="0"/>
                <a:cs typeface="Times New Roman" panose="02020603050405020304" pitchFamily="18" charset="0"/>
              </a:rPr>
              <a:t>especially</a:t>
            </a:r>
            <a:r>
              <a:rPr lang="fr-CH" sz="1800" dirty="0">
                <a:latin typeface="Times New Roman" panose="02020603050405020304" pitchFamily="18" charset="0"/>
                <a:cs typeface="Times New Roman" panose="02020603050405020304" pitchFamily="18" charset="0"/>
              </a:rPr>
              <a:t> </a:t>
            </a:r>
            <a:r>
              <a:rPr lang="fr-CH" sz="1800" dirty="0" err="1">
                <a:latin typeface="Times New Roman" panose="02020603050405020304" pitchFamily="18" charset="0"/>
                <a:cs typeface="Times New Roman" panose="02020603050405020304" pitchFamily="18" charset="0"/>
              </a:rPr>
              <a:t>multicollinearity</a:t>
            </a:r>
            <a:r>
              <a:rPr lang="fr-CH" sz="1800" dirty="0">
                <a:latin typeface="Times New Roman" panose="02020603050405020304" pitchFamily="18" charset="0"/>
                <a:cs typeface="Times New Roman" panose="02020603050405020304" pitchFamily="18" charset="0"/>
              </a:rPr>
              <a:t>) can </a:t>
            </a:r>
            <a:r>
              <a:rPr lang="fr-CH" sz="1800" dirty="0" err="1">
                <a:latin typeface="Times New Roman" panose="02020603050405020304" pitchFamily="18" charset="0"/>
                <a:cs typeface="Times New Roman" panose="02020603050405020304" pitchFamily="18" charset="0"/>
              </a:rPr>
              <a:t>be</a:t>
            </a:r>
            <a:r>
              <a:rPr lang="fr-CH" sz="1800" dirty="0">
                <a:latin typeface="Times New Roman" panose="02020603050405020304" pitchFamily="18" charset="0"/>
                <a:cs typeface="Times New Roman" panose="02020603050405020304" pitchFamily="18" charset="0"/>
              </a:rPr>
              <a:t> </a:t>
            </a:r>
            <a:r>
              <a:rPr lang="fr-CH" sz="1800" dirty="0" err="1">
                <a:latin typeface="Times New Roman" panose="02020603050405020304" pitchFamily="18" charset="0"/>
                <a:cs typeface="Times New Roman" panose="02020603050405020304" pitchFamily="18" charset="0"/>
              </a:rPr>
              <a:t>problematic</a:t>
            </a:r>
            <a:r>
              <a:rPr lang="fr-CH" sz="1800" dirty="0">
                <a:latin typeface="Times New Roman" panose="02020603050405020304" pitchFamily="18" charset="0"/>
                <a:cs typeface="Times New Roman" panose="02020603050405020304" pitchFamily="18" charset="0"/>
              </a:rPr>
              <a:t>!</a:t>
            </a:r>
          </a:p>
          <a:p>
            <a:endParaRPr lang="fr-CH" sz="1800" dirty="0">
              <a:latin typeface="Times New Roman" panose="02020603050405020304" pitchFamily="18" charset="0"/>
              <a:cs typeface="Times New Roman" panose="02020603050405020304" pitchFamily="18" charset="0"/>
            </a:endParaRPr>
          </a:p>
          <a:p>
            <a:r>
              <a:rPr lang="fr-CH" sz="1800" dirty="0">
                <a:latin typeface="Times New Roman" panose="02020603050405020304" pitchFamily="18" charset="0"/>
                <a:cs typeface="Times New Roman" panose="02020603050405020304" pitchFamily="18" charset="0"/>
              </a:rPr>
              <a:t>MARS </a:t>
            </a:r>
            <a:r>
              <a:rPr lang="fr-CH" sz="1800" dirty="0" err="1">
                <a:latin typeface="Times New Roman" panose="02020603050405020304" pitchFamily="18" charset="0"/>
                <a:cs typeface="Times New Roman" panose="02020603050405020304" pitchFamily="18" charset="0"/>
              </a:rPr>
              <a:t>should</a:t>
            </a:r>
            <a:r>
              <a:rPr lang="fr-CH" sz="1800" dirty="0">
                <a:latin typeface="Times New Roman" panose="02020603050405020304" pitchFamily="18" charset="0"/>
                <a:cs typeface="Times New Roman" panose="02020603050405020304" pitchFamily="18" charset="0"/>
              </a:rPr>
              <a:t> not </a:t>
            </a:r>
            <a:r>
              <a:rPr lang="fr-CH" sz="1800" dirty="0" err="1">
                <a:latin typeface="Times New Roman" panose="02020603050405020304" pitchFamily="18" charset="0"/>
                <a:cs typeface="Times New Roman" panose="02020603050405020304" pitchFamily="18" charset="0"/>
              </a:rPr>
              <a:t>be</a:t>
            </a:r>
            <a:r>
              <a:rPr lang="fr-CH" sz="1800" dirty="0">
                <a:latin typeface="Times New Roman" panose="02020603050405020304" pitchFamily="18" charset="0"/>
                <a:cs typeface="Times New Roman" panose="02020603050405020304" pitchFamily="18" charset="0"/>
              </a:rPr>
              <a:t> </a:t>
            </a:r>
            <a:r>
              <a:rPr lang="fr-CH" sz="1800" dirty="0" err="1">
                <a:latin typeface="Times New Roman" panose="02020603050405020304" pitchFamily="18" charset="0"/>
                <a:cs typeface="Times New Roman" panose="02020603050405020304" pitchFamily="18" charset="0"/>
              </a:rPr>
              <a:t>used</a:t>
            </a:r>
            <a:r>
              <a:rPr lang="fr-CH" sz="1800" dirty="0">
                <a:latin typeface="Times New Roman" panose="02020603050405020304" pitchFamily="18" charset="0"/>
                <a:cs typeface="Times New Roman" panose="02020603050405020304" pitchFamily="18" charset="0"/>
              </a:rPr>
              <a:t> to </a:t>
            </a:r>
            <a:r>
              <a:rPr lang="fr-CH" sz="1800" dirty="0" err="1">
                <a:latin typeface="Times New Roman" panose="02020603050405020304" pitchFamily="18" charset="0"/>
                <a:cs typeface="Times New Roman" panose="02020603050405020304" pitchFamily="18" charset="0"/>
              </a:rPr>
              <a:t>analyze</a:t>
            </a:r>
            <a:r>
              <a:rPr lang="fr-CH" sz="1800" dirty="0">
                <a:latin typeface="Times New Roman" panose="02020603050405020304" pitchFamily="18" charset="0"/>
                <a:cs typeface="Times New Roman" panose="02020603050405020304" pitchFamily="18" charset="0"/>
              </a:rPr>
              <a:t> data </a:t>
            </a:r>
            <a:r>
              <a:rPr lang="fr-CH" sz="1800" dirty="0" err="1">
                <a:latin typeface="Times New Roman" panose="02020603050405020304" pitchFamily="18" charset="0"/>
                <a:cs typeface="Times New Roman" panose="02020603050405020304" pitchFamily="18" charset="0"/>
              </a:rPr>
              <a:t>from</a:t>
            </a:r>
            <a:r>
              <a:rPr lang="fr-CH" sz="1800" dirty="0">
                <a:latin typeface="Times New Roman" panose="02020603050405020304" pitchFamily="18" charset="0"/>
                <a:cs typeface="Times New Roman" panose="02020603050405020304" pitchFamily="18" charset="0"/>
              </a:rPr>
              <a:t> </a:t>
            </a:r>
            <a:r>
              <a:rPr lang="fr-CH" sz="1800" dirty="0" err="1">
                <a:latin typeface="Times New Roman" panose="02020603050405020304" pitchFamily="18" charset="0"/>
                <a:cs typeface="Times New Roman" panose="02020603050405020304" pitchFamily="18" charset="0"/>
              </a:rPr>
              <a:t>experimental</a:t>
            </a:r>
            <a:r>
              <a:rPr lang="fr-CH" sz="1800" dirty="0">
                <a:latin typeface="Times New Roman" panose="02020603050405020304" pitchFamily="18" charset="0"/>
                <a:cs typeface="Times New Roman" panose="02020603050405020304" pitchFamily="18" charset="0"/>
              </a:rPr>
              <a:t> designs. It </a:t>
            </a:r>
            <a:r>
              <a:rPr lang="fr-CH" sz="1800" dirty="0" err="1">
                <a:latin typeface="Times New Roman" panose="02020603050405020304" pitchFamily="18" charset="0"/>
                <a:cs typeface="Times New Roman" panose="02020603050405020304" pitchFamily="18" charset="0"/>
              </a:rPr>
              <a:t>is</a:t>
            </a:r>
            <a:r>
              <a:rPr lang="fr-CH" sz="1800" dirty="0">
                <a:latin typeface="Times New Roman" panose="02020603050405020304" pitchFamily="18" charset="0"/>
                <a:cs typeface="Times New Roman" panose="02020603050405020304" pitchFamily="18" charset="0"/>
              </a:rPr>
              <a:t> best </a:t>
            </a:r>
            <a:r>
              <a:rPr lang="fr-CH" sz="1800" dirty="0" err="1">
                <a:latin typeface="Times New Roman" panose="02020603050405020304" pitchFamily="18" charset="0"/>
                <a:cs typeface="Times New Roman" panose="02020603050405020304" pitchFamily="18" charset="0"/>
              </a:rPr>
              <a:t>suited</a:t>
            </a:r>
            <a:r>
              <a:rPr lang="fr-CH" sz="1800" dirty="0">
                <a:latin typeface="Times New Roman" panose="02020603050405020304" pitchFamily="18" charset="0"/>
                <a:cs typeface="Times New Roman" panose="02020603050405020304" pitchFamily="18" charset="0"/>
              </a:rPr>
              <a:t> to </a:t>
            </a:r>
            <a:r>
              <a:rPr lang="fr-CH" sz="1800" dirty="0" err="1">
                <a:latin typeface="Times New Roman" panose="02020603050405020304" pitchFamily="18" charset="0"/>
                <a:cs typeface="Times New Roman" panose="02020603050405020304" pitchFamily="18" charset="0"/>
              </a:rPr>
              <a:t>observational</a:t>
            </a:r>
            <a:r>
              <a:rPr lang="fr-CH" sz="1800" dirty="0">
                <a:latin typeface="Times New Roman" panose="02020603050405020304" pitchFamily="18" charset="0"/>
                <a:cs typeface="Times New Roman" panose="02020603050405020304" pitchFamily="18" charset="0"/>
              </a:rPr>
              <a:t> data and for data exploration, for </a:t>
            </a:r>
            <a:r>
              <a:rPr lang="fr-CH" sz="1800" dirty="0" err="1">
                <a:latin typeface="Times New Roman" panose="02020603050405020304" pitchFamily="18" charset="0"/>
                <a:cs typeface="Times New Roman" panose="02020603050405020304" pitchFamily="18" charset="0"/>
              </a:rPr>
              <a:t>example</a:t>
            </a:r>
            <a:r>
              <a:rPr lang="fr-CH" sz="1800" dirty="0">
                <a:latin typeface="Times New Roman" panose="02020603050405020304" pitchFamily="18" charset="0"/>
                <a:cs typeface="Times New Roman" panose="02020603050405020304" pitchFamily="18" charset="0"/>
              </a:rPr>
              <a:t> as a follow-up to a main </a:t>
            </a:r>
            <a:r>
              <a:rPr lang="fr-CH" sz="1800" dirty="0" err="1">
                <a:latin typeface="Times New Roman" panose="02020603050405020304" pitchFamily="18" charset="0"/>
                <a:cs typeface="Times New Roman" panose="02020603050405020304" pitchFamily="18" charset="0"/>
              </a:rPr>
              <a:t>analysis</a:t>
            </a:r>
            <a:r>
              <a:rPr lang="fr-CH" sz="1800" dirty="0">
                <a:latin typeface="Times New Roman" panose="02020603050405020304" pitchFamily="18" charset="0"/>
                <a:cs typeface="Times New Roman" panose="02020603050405020304" pitchFamily="18" charset="0"/>
              </a:rPr>
              <a:t>.</a:t>
            </a:r>
          </a:p>
        </p:txBody>
      </p:sp>
      <p:sp>
        <p:nvSpPr>
          <p:cNvPr id="4" name="TextBox 3"/>
          <p:cNvSpPr txBox="1"/>
          <p:nvPr/>
        </p:nvSpPr>
        <p:spPr>
          <a:xfrm>
            <a:off x="426129" y="188640"/>
            <a:ext cx="8178319" cy="584775"/>
          </a:xfrm>
          <a:prstGeom prst="rect">
            <a:avLst/>
          </a:prstGeom>
          <a:noFill/>
        </p:spPr>
        <p:txBody>
          <a:bodyPr wrap="square" rtlCol="0">
            <a:spAutoFit/>
          </a:bodyPr>
          <a:lstStyle/>
          <a:p>
            <a:r>
              <a:rPr lang="fr-CH" sz="3200">
                <a:solidFill>
                  <a:schemeClr val="tx2">
                    <a:lumMod val="75000"/>
                  </a:schemeClr>
                </a:solidFill>
                <a:latin typeface="Tw Cen MT" panose="020B0602020104020603" pitchFamily="34" charset="0"/>
              </a:rPr>
              <a:t>MARS cautions</a:t>
            </a:r>
            <a:endParaRPr lang="en-GB" sz="3200">
              <a:solidFill>
                <a:schemeClr val="tx2">
                  <a:lumMod val="75000"/>
                </a:schemeClr>
              </a:solidFill>
              <a:latin typeface="Tw Cen MT" panose="020B0602020104020603" pitchFamily="34" charset="0"/>
            </a:endParaRPr>
          </a:p>
        </p:txBody>
      </p:sp>
      <p:cxnSp>
        <p:nvCxnSpPr>
          <p:cNvPr id="5" name="Straight Connector 4"/>
          <p:cNvCxnSpPr/>
          <p:nvPr/>
        </p:nvCxnSpPr>
        <p:spPr>
          <a:xfrm>
            <a:off x="395536" y="908720"/>
            <a:ext cx="8280920" cy="0"/>
          </a:xfrm>
          <a:prstGeom prst="line">
            <a:avLst/>
          </a:prstGeom>
          <a:ln w="28575">
            <a:solidFill>
              <a:schemeClr val="bg2">
                <a:lumMod val="25000"/>
              </a:schemeClr>
            </a:solidFill>
            <a:prstDash val="sysDot"/>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4211960" y="6392361"/>
            <a:ext cx="4708661" cy="276999"/>
          </a:xfrm>
          <a:prstGeom prst="rect">
            <a:avLst/>
          </a:prstGeom>
          <a:noFill/>
        </p:spPr>
        <p:txBody>
          <a:bodyPr wrap="none" rtlCol="0">
            <a:spAutoFit/>
          </a:bodyPr>
          <a:lstStyle/>
          <a:p>
            <a:pPr algn="r"/>
            <a:r>
              <a:rPr lang="en-GB" sz="1200"/>
              <a:t>*Or plug the model matrix directly into a regular regression function in R</a:t>
            </a:r>
          </a:p>
        </p:txBody>
      </p:sp>
    </p:spTree>
    <p:extLst>
      <p:ext uri="{BB962C8B-B14F-4D97-AF65-F5344CB8AC3E}">
        <p14:creationId xmlns:p14="http://schemas.microsoft.com/office/powerpoint/2010/main" val="237110726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00200"/>
            <a:ext cx="8229600" cy="4925144"/>
          </a:xfrm>
        </p:spPr>
        <p:txBody>
          <a:bodyPr>
            <a:normAutofit/>
          </a:bodyPr>
          <a:lstStyle/>
          <a:p>
            <a:r>
              <a:rPr lang="fr-CH" sz="1800">
                <a:latin typeface="Times New Roman" panose="02020603050405020304" pitchFamily="18" charset="0"/>
                <a:cs typeface="Times New Roman" panose="02020603050405020304" pitchFamily="18" charset="0"/>
              </a:rPr>
              <a:t>If you consider a MARS/spline approach for your own data, I highly recommend to look up the </a:t>
            </a:r>
            <a:r>
              <a:rPr lang="fr-CH" sz="1800">
                <a:latin typeface="Courier New" panose="02070309020205020404" pitchFamily="49" charset="0"/>
                <a:cs typeface="Courier New" panose="02070309020205020404" pitchFamily="49" charset="0"/>
              </a:rPr>
              <a:t>earth</a:t>
            </a:r>
            <a:r>
              <a:rPr lang="fr-CH" sz="1800">
                <a:latin typeface="Times New Roman" panose="02020603050405020304" pitchFamily="18" charset="0"/>
                <a:cs typeface="Times New Roman" panose="02020603050405020304" pitchFamily="18" charset="0"/>
              </a:rPr>
              <a:t> package's help pages. Its documentation and vignettes are some of the most informative of any package available in R!</a:t>
            </a:r>
          </a:p>
          <a:p>
            <a:endParaRPr lang="fr-CH" sz="1800">
              <a:latin typeface="Times New Roman" panose="02020603050405020304" pitchFamily="18" charset="0"/>
              <a:cs typeface="Times New Roman" panose="02020603050405020304" pitchFamily="18" charset="0"/>
            </a:endParaRPr>
          </a:p>
          <a:p>
            <a:r>
              <a:rPr lang="fr-CH" sz="1800">
                <a:latin typeface="Times New Roman" panose="02020603050405020304" pitchFamily="18" charset="0"/>
                <a:cs typeface="Times New Roman" panose="02020603050405020304" pitchFamily="18" charset="0"/>
              </a:rPr>
              <a:t>See especially, "Notes on the earth package": </a:t>
            </a:r>
            <a:r>
              <a:rPr lang="fr-CH" sz="1800">
                <a:latin typeface="Times New Roman" panose="02020603050405020304" pitchFamily="18" charset="0"/>
                <a:cs typeface="Times New Roman" panose="02020603050405020304" pitchFamily="18" charset="0"/>
                <a:hlinkClick r:id="rId2"/>
              </a:rPr>
              <a:t>http://www.milbo.org/doc/earth-notes.pdf</a:t>
            </a:r>
            <a:endParaRPr lang="fr-CH" sz="1800">
              <a:latin typeface="Times New Roman" panose="02020603050405020304" pitchFamily="18" charset="0"/>
              <a:cs typeface="Times New Roman" panose="02020603050405020304" pitchFamily="18" charset="0"/>
            </a:endParaRPr>
          </a:p>
          <a:p>
            <a:endParaRPr lang="fr-CH" sz="1800">
              <a:latin typeface="Times New Roman" panose="02020603050405020304" pitchFamily="18" charset="0"/>
              <a:cs typeface="Times New Roman" panose="02020603050405020304" pitchFamily="18" charset="0"/>
            </a:endParaRPr>
          </a:p>
          <a:p>
            <a:r>
              <a:rPr lang="fr-CH" sz="1800">
                <a:latin typeface="Times New Roman" panose="02020603050405020304" pitchFamily="18" charset="0"/>
                <a:cs typeface="Times New Roman" panose="02020603050405020304" pitchFamily="18" charset="0"/>
              </a:rPr>
              <a:t>The notes PDF answers </a:t>
            </a:r>
            <a:r>
              <a:rPr lang="fr-CH" sz="1800">
                <a:solidFill>
                  <a:srgbClr val="0070C0"/>
                </a:solidFill>
                <a:latin typeface="Times New Roman" panose="02020603050405020304" pitchFamily="18" charset="0"/>
                <a:cs typeface="Times New Roman" panose="02020603050405020304" pitchFamily="18" charset="0"/>
              </a:rPr>
              <a:t>every conceivable question </a:t>
            </a:r>
            <a:r>
              <a:rPr lang="fr-CH" sz="1800">
                <a:latin typeface="Times New Roman" panose="02020603050405020304" pitchFamily="18" charset="0"/>
                <a:cs typeface="Times New Roman" panose="02020603050405020304" pitchFamily="18" charset="0"/>
              </a:rPr>
              <a:t>about the algorithm, parameter interpretation, plotting, goodness-of-fit, etc.</a:t>
            </a:r>
          </a:p>
          <a:p>
            <a:endParaRPr lang="fr-CH" sz="1800">
              <a:latin typeface="Times New Roman" panose="02020603050405020304" pitchFamily="18" charset="0"/>
              <a:cs typeface="Times New Roman" panose="02020603050405020304" pitchFamily="18" charset="0"/>
            </a:endParaRPr>
          </a:p>
          <a:p>
            <a:r>
              <a:rPr lang="fr-CH" sz="1800">
                <a:latin typeface="Times New Roman" panose="02020603050405020304" pitchFamily="18" charset="0"/>
                <a:cs typeface="Times New Roman" panose="02020603050405020304" pitchFamily="18" charset="0"/>
              </a:rPr>
              <a:t>In addition, earth offers extensions for other types of response distributions (multinomial, poisson) and even multivariate data (i.e., more than one response variable simultaneously). Finally, there is an option </a:t>
            </a:r>
            <a:r>
              <a:rPr lang="fr-CH" sz="1800">
                <a:solidFill>
                  <a:srgbClr val="0070C0"/>
                </a:solidFill>
                <a:latin typeface="Times New Roman" panose="02020603050405020304" pitchFamily="18" charset="0"/>
                <a:cs typeface="Times New Roman" panose="02020603050405020304" pitchFamily="18" charset="0"/>
              </a:rPr>
              <a:t>model the variance </a:t>
            </a:r>
            <a:r>
              <a:rPr lang="fr-CH" sz="1800">
                <a:latin typeface="Times New Roman" panose="02020603050405020304" pitchFamily="18" charset="0"/>
                <a:cs typeface="Times New Roman" panose="02020603050405020304" pitchFamily="18" charset="0"/>
              </a:rPr>
              <a:t>of your data, rather than its mean (e.g., when there is heteroscedasticity).</a:t>
            </a:r>
          </a:p>
          <a:p>
            <a:endParaRPr lang="fr-CH" sz="1800">
              <a:latin typeface="Times New Roman" panose="02020603050405020304" pitchFamily="18" charset="0"/>
              <a:cs typeface="Times New Roman" panose="02020603050405020304" pitchFamily="18" charset="0"/>
            </a:endParaRPr>
          </a:p>
          <a:p>
            <a:endParaRPr lang="fr-CH" sz="1400">
              <a:latin typeface="Times New Roman" panose="02020603050405020304" pitchFamily="18" charset="0"/>
              <a:cs typeface="Times New Roman" panose="02020603050405020304" pitchFamily="18" charset="0"/>
            </a:endParaRPr>
          </a:p>
          <a:p>
            <a:endParaRPr lang="fr-CH" sz="1800">
              <a:latin typeface="Times New Roman" panose="02020603050405020304" pitchFamily="18" charset="0"/>
              <a:cs typeface="Times New Roman" panose="02020603050405020304" pitchFamily="18" charset="0"/>
            </a:endParaRPr>
          </a:p>
          <a:p>
            <a:endParaRPr lang="fr-CH" sz="1800">
              <a:latin typeface="Times New Roman" panose="02020603050405020304" pitchFamily="18" charset="0"/>
              <a:cs typeface="Times New Roman" panose="02020603050405020304" pitchFamily="18" charset="0"/>
            </a:endParaRPr>
          </a:p>
          <a:p>
            <a:endParaRPr lang="fr-CH" sz="1800">
              <a:latin typeface="Times New Roman" panose="02020603050405020304" pitchFamily="18" charset="0"/>
              <a:cs typeface="Times New Roman" panose="02020603050405020304" pitchFamily="18" charset="0"/>
            </a:endParaRPr>
          </a:p>
        </p:txBody>
      </p:sp>
      <p:sp>
        <p:nvSpPr>
          <p:cNvPr id="4" name="TextBox 3"/>
          <p:cNvSpPr txBox="1"/>
          <p:nvPr/>
        </p:nvSpPr>
        <p:spPr>
          <a:xfrm>
            <a:off x="426129" y="188640"/>
            <a:ext cx="8178319" cy="584775"/>
          </a:xfrm>
          <a:prstGeom prst="rect">
            <a:avLst/>
          </a:prstGeom>
          <a:noFill/>
        </p:spPr>
        <p:txBody>
          <a:bodyPr wrap="square" rtlCol="0">
            <a:spAutoFit/>
          </a:bodyPr>
          <a:lstStyle/>
          <a:p>
            <a:r>
              <a:rPr lang="fr-CH" sz="3200">
                <a:solidFill>
                  <a:schemeClr val="tx2">
                    <a:lumMod val="75000"/>
                  </a:schemeClr>
                </a:solidFill>
                <a:latin typeface="Tw Cen MT" panose="020B0602020104020603" pitchFamily="34" charset="0"/>
              </a:rPr>
              <a:t>More earth…</a:t>
            </a:r>
            <a:endParaRPr lang="en-GB" sz="3200">
              <a:solidFill>
                <a:schemeClr val="tx2">
                  <a:lumMod val="75000"/>
                </a:schemeClr>
              </a:solidFill>
              <a:latin typeface="Tw Cen MT" panose="020B0602020104020603" pitchFamily="34" charset="0"/>
            </a:endParaRPr>
          </a:p>
        </p:txBody>
      </p:sp>
      <p:cxnSp>
        <p:nvCxnSpPr>
          <p:cNvPr id="5" name="Straight Connector 4"/>
          <p:cNvCxnSpPr/>
          <p:nvPr/>
        </p:nvCxnSpPr>
        <p:spPr>
          <a:xfrm>
            <a:off x="395536" y="908720"/>
            <a:ext cx="8280920" cy="0"/>
          </a:xfrm>
          <a:prstGeom prst="line">
            <a:avLst/>
          </a:prstGeom>
          <a:ln w="28575">
            <a:solidFill>
              <a:schemeClr val="bg2">
                <a:lumMod val="25000"/>
              </a:schemeClr>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951263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00200"/>
            <a:ext cx="8229600" cy="4925144"/>
          </a:xfrm>
        </p:spPr>
        <p:txBody>
          <a:bodyPr>
            <a:normAutofit/>
          </a:bodyPr>
          <a:lstStyle/>
          <a:p>
            <a:r>
              <a:rPr lang="fr-CH" sz="1800">
                <a:latin typeface="Times New Roman" panose="02020603050405020304" pitchFamily="18" charset="0"/>
                <a:cs typeface="Times New Roman" panose="02020603050405020304" pitchFamily="18" charset="0"/>
              </a:rPr>
              <a:t>Linear spline models can be justified easily due to their </a:t>
            </a:r>
            <a:r>
              <a:rPr lang="fr-CH" sz="1800">
                <a:solidFill>
                  <a:srgbClr val="0070C0"/>
                </a:solidFill>
                <a:latin typeface="Times New Roman" panose="02020603050405020304" pitchFamily="18" charset="0"/>
                <a:cs typeface="Times New Roman" panose="02020603050405020304" pitchFamily="18" charset="0"/>
              </a:rPr>
              <a:t>high interpretability</a:t>
            </a:r>
            <a:r>
              <a:rPr lang="fr-CH" sz="1800">
                <a:latin typeface="Times New Roman" panose="02020603050405020304" pitchFamily="18" charset="0"/>
                <a:cs typeface="Times New Roman" panose="02020603050405020304" pitchFamily="18" charset="0"/>
              </a:rPr>
              <a:t> when compared to curves. Moreover, there may be sound theoretical reasons to allow knot points in the data (e.g., bipolar scales, longitudinal events).</a:t>
            </a:r>
          </a:p>
          <a:p>
            <a:endParaRPr lang="fr-CH" sz="1800">
              <a:latin typeface="Times New Roman" panose="02020603050405020304" pitchFamily="18" charset="0"/>
              <a:cs typeface="Times New Roman" panose="02020603050405020304" pitchFamily="18" charset="0"/>
            </a:endParaRPr>
          </a:p>
          <a:p>
            <a:r>
              <a:rPr lang="fr-CH" sz="1800">
                <a:latin typeface="Times New Roman" panose="02020603050405020304" pitchFamily="18" charset="0"/>
                <a:cs typeface="Times New Roman" panose="02020603050405020304" pitchFamily="18" charset="0"/>
              </a:rPr>
              <a:t>If the values of the knot points can be set based on a-priori grounds, this is generally recommended.</a:t>
            </a:r>
          </a:p>
          <a:p>
            <a:endParaRPr lang="fr-CH" sz="1800">
              <a:latin typeface="Times New Roman" panose="02020603050405020304" pitchFamily="18" charset="0"/>
              <a:cs typeface="Times New Roman" panose="02020603050405020304" pitchFamily="18" charset="0"/>
            </a:endParaRPr>
          </a:p>
          <a:p>
            <a:r>
              <a:rPr lang="fr-CH" sz="1800">
                <a:latin typeface="Times New Roman" panose="02020603050405020304" pitchFamily="18" charset="0"/>
                <a:cs typeface="Times New Roman" panose="02020603050405020304" pitchFamily="18" charset="0"/>
              </a:rPr>
              <a:t>If the required number of knot points and splines is unknown, MARS is a powerful machine learner that will automate this selection. The same model can be applied to </a:t>
            </a:r>
            <a:r>
              <a:rPr lang="fr-CH" sz="1800">
                <a:solidFill>
                  <a:srgbClr val="0070C0"/>
                </a:solidFill>
                <a:latin typeface="Times New Roman" panose="02020603050405020304" pitchFamily="18" charset="0"/>
                <a:cs typeface="Times New Roman" panose="02020603050405020304" pitchFamily="18" charset="0"/>
              </a:rPr>
              <a:t>search for promising interactions</a:t>
            </a:r>
            <a:r>
              <a:rPr lang="fr-CH" sz="1800">
                <a:latin typeface="Times New Roman" panose="02020603050405020304" pitchFamily="18" charset="0"/>
                <a:cs typeface="Times New Roman" panose="02020603050405020304" pitchFamily="18" charset="0"/>
              </a:rPr>
              <a:t>. An exhaustive search for interactions with inferential tests (</a:t>
            </a:r>
            <a:r>
              <a:rPr lang="fr-CH" sz="1800" i="1">
                <a:latin typeface="Times New Roman" panose="02020603050405020304" pitchFamily="18" charset="0"/>
                <a:cs typeface="Times New Roman" panose="02020603050405020304" pitchFamily="18" charset="0"/>
              </a:rPr>
              <a:t>p</a:t>
            </a:r>
            <a:r>
              <a:rPr lang="fr-CH" sz="1800">
                <a:latin typeface="Times New Roman" panose="02020603050405020304" pitchFamily="18" charset="0"/>
                <a:cs typeface="Times New Roman" panose="02020603050405020304" pitchFamily="18" charset="0"/>
              </a:rPr>
              <a:t>-values) would be practically unfeasible.</a:t>
            </a:r>
          </a:p>
          <a:p>
            <a:endParaRPr lang="fr-CH" sz="1800">
              <a:latin typeface="Times New Roman" panose="02020603050405020304" pitchFamily="18" charset="0"/>
              <a:cs typeface="Times New Roman" panose="02020603050405020304" pitchFamily="18" charset="0"/>
            </a:endParaRPr>
          </a:p>
          <a:p>
            <a:r>
              <a:rPr lang="fr-CH" sz="1800">
                <a:latin typeface="Times New Roman" panose="02020603050405020304" pitchFamily="18" charset="0"/>
                <a:cs typeface="Times New Roman" panose="02020603050405020304" pitchFamily="18" charset="0"/>
              </a:rPr>
              <a:t>MARS has not been widely adopted in many sciences, to date, although its core principles should be either familiar to researchers (stepwise regression) or easily relatable (splines).</a:t>
            </a:r>
          </a:p>
        </p:txBody>
      </p:sp>
      <p:sp>
        <p:nvSpPr>
          <p:cNvPr id="4" name="TextBox 3"/>
          <p:cNvSpPr txBox="1"/>
          <p:nvPr/>
        </p:nvSpPr>
        <p:spPr>
          <a:xfrm>
            <a:off x="426129" y="188640"/>
            <a:ext cx="8034303" cy="584775"/>
          </a:xfrm>
          <a:prstGeom prst="rect">
            <a:avLst/>
          </a:prstGeom>
          <a:noFill/>
        </p:spPr>
        <p:txBody>
          <a:bodyPr wrap="square" rtlCol="0">
            <a:spAutoFit/>
          </a:bodyPr>
          <a:lstStyle/>
          <a:p>
            <a:r>
              <a:rPr lang="fr-CH" sz="3200">
                <a:solidFill>
                  <a:schemeClr val="tx2">
                    <a:lumMod val="75000"/>
                  </a:schemeClr>
                </a:solidFill>
                <a:latin typeface="Tw Cen MT" panose="020B0602020104020603" pitchFamily="34" charset="0"/>
              </a:rPr>
              <a:t>Why should I use splines?</a:t>
            </a:r>
            <a:endParaRPr lang="en-GB" sz="3200">
              <a:solidFill>
                <a:schemeClr val="tx2">
                  <a:lumMod val="75000"/>
                </a:schemeClr>
              </a:solidFill>
              <a:latin typeface="Tw Cen MT" panose="020B0602020104020603" pitchFamily="34" charset="0"/>
            </a:endParaRPr>
          </a:p>
        </p:txBody>
      </p:sp>
      <p:cxnSp>
        <p:nvCxnSpPr>
          <p:cNvPr id="5" name="Straight Connector 4"/>
          <p:cNvCxnSpPr/>
          <p:nvPr/>
        </p:nvCxnSpPr>
        <p:spPr>
          <a:xfrm>
            <a:off x="395536" y="908720"/>
            <a:ext cx="8280920" cy="0"/>
          </a:xfrm>
          <a:prstGeom prst="line">
            <a:avLst/>
          </a:prstGeom>
          <a:ln w="28575">
            <a:solidFill>
              <a:schemeClr val="bg2">
                <a:lumMod val="25000"/>
              </a:schemeClr>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5856107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96752"/>
            <a:ext cx="8229600" cy="5544616"/>
          </a:xfrm>
        </p:spPr>
        <p:txBody>
          <a:bodyPr>
            <a:normAutofit/>
          </a:bodyPr>
          <a:lstStyle/>
          <a:p>
            <a:endParaRPr lang="fr-CH" sz="1800">
              <a:latin typeface="Times New Roman" panose="02020603050405020304" pitchFamily="18" charset="0"/>
              <a:cs typeface="Times New Roman" panose="02020603050405020304" pitchFamily="18" charset="0"/>
            </a:endParaRPr>
          </a:p>
          <a:p>
            <a:r>
              <a:rPr lang="fr-CH" sz="1800">
                <a:latin typeface="Times New Roman" panose="02020603050405020304" pitchFamily="18" charset="0"/>
                <a:cs typeface="Times New Roman" panose="02020603050405020304" pitchFamily="18" charset="0"/>
              </a:rPr>
              <a:t>Advantages:</a:t>
            </a:r>
          </a:p>
          <a:p>
            <a:endParaRPr lang="fr-CH" sz="1800">
              <a:latin typeface="Times New Roman" panose="02020603050405020304" pitchFamily="18" charset="0"/>
              <a:cs typeface="Times New Roman" panose="02020603050405020304" pitchFamily="18" charset="0"/>
            </a:endParaRPr>
          </a:p>
          <a:p>
            <a:pPr lvl="1">
              <a:buFont typeface="Arial" panose="020B0604020202020204" pitchFamily="34" charset="0"/>
              <a:buChar char="+"/>
            </a:pPr>
            <a:r>
              <a:rPr lang="fr-CH" sz="1600">
                <a:solidFill>
                  <a:schemeClr val="accent3">
                    <a:lumMod val="75000"/>
                  </a:schemeClr>
                </a:solidFill>
                <a:latin typeface="Times New Roman" panose="02020603050405020304" pitchFamily="18" charset="0"/>
                <a:cs typeface="Times New Roman" panose="02020603050405020304" pitchFamily="18" charset="0"/>
              </a:rPr>
              <a:t>Models retain their linear interpretability</a:t>
            </a:r>
          </a:p>
          <a:p>
            <a:pPr lvl="1">
              <a:buFont typeface="Arial" panose="020B0604020202020204" pitchFamily="34" charset="0"/>
              <a:buChar char="+"/>
            </a:pPr>
            <a:r>
              <a:rPr lang="fr-CH" sz="1600">
                <a:solidFill>
                  <a:schemeClr val="accent3">
                    <a:lumMod val="75000"/>
                  </a:schemeClr>
                </a:solidFill>
                <a:latin typeface="Times New Roman" panose="02020603050405020304" pitchFamily="18" charset="0"/>
                <a:cs typeface="Times New Roman" panose="02020603050405020304" pitchFamily="18" charset="0"/>
              </a:rPr>
              <a:t>Automated selection of splines and interaction effects</a:t>
            </a:r>
          </a:p>
          <a:p>
            <a:pPr lvl="1">
              <a:buFont typeface="Arial" panose="020B0604020202020204" pitchFamily="34" charset="0"/>
              <a:buChar char="+"/>
            </a:pPr>
            <a:r>
              <a:rPr lang="fr-CH" sz="1600">
                <a:solidFill>
                  <a:schemeClr val="accent3">
                    <a:lumMod val="75000"/>
                  </a:schemeClr>
                </a:solidFill>
                <a:latin typeface="Times New Roman" panose="02020603050405020304" pitchFamily="18" charset="0"/>
                <a:cs typeface="Times New Roman" panose="02020603050405020304" pitchFamily="18" charset="0"/>
              </a:rPr>
              <a:t>Multiple rankings of predictor importance (not a black box!)</a:t>
            </a:r>
          </a:p>
          <a:p>
            <a:pPr lvl="1">
              <a:buFont typeface="Arial" panose="020B0604020202020204" pitchFamily="34" charset="0"/>
              <a:buChar char="+"/>
            </a:pPr>
            <a:r>
              <a:rPr lang="fr-CH" sz="1600">
                <a:solidFill>
                  <a:schemeClr val="accent3">
                    <a:lumMod val="75000"/>
                  </a:schemeClr>
                </a:solidFill>
                <a:latin typeface="Times New Roman" panose="02020603050405020304" pitchFamily="18" charset="0"/>
                <a:cs typeface="Times New Roman" panose="02020603050405020304" pitchFamily="18" charset="0"/>
              </a:rPr>
              <a:t>Extremely well-documented earth package in R</a:t>
            </a:r>
          </a:p>
          <a:p>
            <a:pPr lvl="1"/>
            <a:endParaRPr lang="fr-CH" sz="1400">
              <a:latin typeface="Times New Roman" panose="02020603050405020304" pitchFamily="18" charset="0"/>
              <a:cs typeface="Times New Roman" panose="02020603050405020304" pitchFamily="18" charset="0"/>
            </a:endParaRPr>
          </a:p>
          <a:p>
            <a:r>
              <a:rPr lang="fr-CH" sz="1800">
                <a:latin typeface="Times New Roman" panose="02020603050405020304" pitchFamily="18" charset="0"/>
                <a:cs typeface="Times New Roman" panose="02020603050405020304" pitchFamily="18" charset="0"/>
              </a:rPr>
              <a:t>Disadvantages</a:t>
            </a:r>
          </a:p>
          <a:p>
            <a:endParaRPr lang="fr-CH" sz="1800">
              <a:latin typeface="Times New Roman" panose="02020603050405020304" pitchFamily="18" charset="0"/>
              <a:cs typeface="Times New Roman" panose="02020603050405020304" pitchFamily="18" charset="0"/>
            </a:endParaRPr>
          </a:p>
          <a:p>
            <a:pPr lvl="1"/>
            <a:r>
              <a:rPr lang="fr-CH" sz="1600">
                <a:solidFill>
                  <a:srgbClr val="C00000"/>
                </a:solidFill>
                <a:latin typeface="Times New Roman" panose="02020603050405020304" pitchFamily="18" charset="0"/>
                <a:cs typeface="Times New Roman" panose="02020603050405020304" pitchFamily="18" charset="0"/>
              </a:rPr>
              <a:t>Unstable in data sets with correlated/collinear predictors</a:t>
            </a:r>
          </a:p>
          <a:p>
            <a:pPr lvl="1"/>
            <a:r>
              <a:rPr lang="fr-CH" sz="1600">
                <a:solidFill>
                  <a:srgbClr val="C00000"/>
                </a:solidFill>
                <a:latin typeface="Times New Roman" panose="02020603050405020304" pitchFamily="18" charset="0"/>
                <a:cs typeface="Times New Roman" panose="02020603050405020304" pitchFamily="18" charset="0"/>
              </a:rPr>
              <a:t>Tends to generate overly complex models in large data sets</a:t>
            </a:r>
          </a:p>
          <a:p>
            <a:pPr lvl="1"/>
            <a:r>
              <a:rPr lang="fr-CH" sz="1600">
                <a:solidFill>
                  <a:srgbClr val="C00000"/>
                </a:solidFill>
                <a:latin typeface="Times New Roman" panose="02020603050405020304" pitchFamily="18" charset="0"/>
                <a:cs typeface="Times New Roman" panose="02020603050405020304" pitchFamily="18" charset="0"/>
              </a:rPr>
              <a:t>Tends to generate overly simplistic models with cross-validated pruning</a:t>
            </a:r>
          </a:p>
          <a:p>
            <a:pPr lvl="1"/>
            <a:r>
              <a:rPr lang="fr-CH" sz="1600">
                <a:solidFill>
                  <a:srgbClr val="C00000"/>
                </a:solidFill>
                <a:latin typeface="Times New Roman" panose="02020603050405020304" pitchFamily="18" charset="0"/>
                <a:cs typeface="Times New Roman" panose="02020603050405020304" pitchFamily="18" charset="0"/>
              </a:rPr>
              <a:t>Sensitive to the presence of many irrevelant/noise predictors</a:t>
            </a:r>
          </a:p>
          <a:p>
            <a:pPr lvl="1"/>
            <a:r>
              <a:rPr lang="fr-CH" sz="1600">
                <a:solidFill>
                  <a:srgbClr val="C00000"/>
                </a:solidFill>
                <a:latin typeface="Times New Roman" panose="02020603050405020304" pitchFamily="18" charset="0"/>
                <a:cs typeface="Times New Roman" panose="02020603050405020304" pitchFamily="18" charset="0"/>
              </a:rPr>
              <a:t>Not generally applicable to experimental data</a:t>
            </a:r>
            <a:endParaRPr lang="fr-CH" sz="1800">
              <a:solidFill>
                <a:srgbClr val="C00000"/>
              </a:solidFill>
              <a:latin typeface="Times New Roman" panose="02020603050405020304" pitchFamily="18" charset="0"/>
              <a:cs typeface="Times New Roman" panose="02020603050405020304" pitchFamily="18" charset="0"/>
            </a:endParaRPr>
          </a:p>
          <a:p>
            <a:endParaRPr lang="fr-CH" sz="1800">
              <a:latin typeface="Times New Roman" panose="02020603050405020304" pitchFamily="18" charset="0"/>
              <a:cs typeface="Times New Roman" panose="02020603050405020304" pitchFamily="18" charset="0"/>
            </a:endParaRPr>
          </a:p>
          <a:p>
            <a:endParaRPr lang="fr-CH" sz="1800">
              <a:latin typeface="Times New Roman" panose="02020603050405020304" pitchFamily="18" charset="0"/>
              <a:cs typeface="Times New Roman" panose="02020603050405020304" pitchFamily="18" charset="0"/>
            </a:endParaRPr>
          </a:p>
          <a:p>
            <a:endParaRPr lang="fr-CH" sz="1800">
              <a:latin typeface="Times New Roman" panose="02020603050405020304" pitchFamily="18" charset="0"/>
              <a:cs typeface="Times New Roman" panose="02020603050405020304" pitchFamily="18" charset="0"/>
            </a:endParaRPr>
          </a:p>
          <a:p>
            <a:endParaRPr lang="fr-CH" sz="1800">
              <a:latin typeface="Times New Roman" panose="02020603050405020304" pitchFamily="18" charset="0"/>
              <a:cs typeface="Times New Roman" panose="02020603050405020304" pitchFamily="18" charset="0"/>
            </a:endParaRPr>
          </a:p>
          <a:p>
            <a:endParaRPr lang="fr-CH" sz="1800">
              <a:latin typeface="Times New Roman" panose="02020603050405020304" pitchFamily="18" charset="0"/>
              <a:cs typeface="Times New Roman" panose="02020603050405020304" pitchFamily="18" charset="0"/>
            </a:endParaRPr>
          </a:p>
          <a:p>
            <a:endParaRPr lang="fr-CH" sz="1800">
              <a:latin typeface="Times New Roman" panose="02020603050405020304" pitchFamily="18" charset="0"/>
              <a:cs typeface="Times New Roman" panose="02020603050405020304" pitchFamily="18" charset="0"/>
            </a:endParaRPr>
          </a:p>
        </p:txBody>
      </p:sp>
      <p:sp>
        <p:nvSpPr>
          <p:cNvPr id="4" name="TextBox 3"/>
          <p:cNvSpPr txBox="1"/>
          <p:nvPr/>
        </p:nvSpPr>
        <p:spPr>
          <a:xfrm>
            <a:off x="426129" y="188640"/>
            <a:ext cx="8034303" cy="584775"/>
          </a:xfrm>
          <a:prstGeom prst="rect">
            <a:avLst/>
          </a:prstGeom>
          <a:noFill/>
        </p:spPr>
        <p:txBody>
          <a:bodyPr wrap="square" rtlCol="0">
            <a:spAutoFit/>
          </a:bodyPr>
          <a:lstStyle/>
          <a:p>
            <a:r>
              <a:rPr lang="fr-CH" sz="3200">
                <a:solidFill>
                  <a:schemeClr val="tx2">
                    <a:lumMod val="75000"/>
                  </a:schemeClr>
                </a:solidFill>
                <a:latin typeface="Tw Cen MT" panose="020B0602020104020603" pitchFamily="34" charset="0"/>
              </a:rPr>
              <a:t>MARS evaluation</a:t>
            </a:r>
            <a:endParaRPr lang="en-GB" sz="3200">
              <a:solidFill>
                <a:schemeClr val="tx2">
                  <a:lumMod val="75000"/>
                </a:schemeClr>
              </a:solidFill>
              <a:latin typeface="Tw Cen MT" panose="020B0602020104020603" pitchFamily="34" charset="0"/>
            </a:endParaRPr>
          </a:p>
        </p:txBody>
      </p:sp>
      <p:cxnSp>
        <p:nvCxnSpPr>
          <p:cNvPr id="6" name="Straight Connector 5"/>
          <p:cNvCxnSpPr/>
          <p:nvPr/>
        </p:nvCxnSpPr>
        <p:spPr>
          <a:xfrm>
            <a:off x="395536" y="908720"/>
            <a:ext cx="7416824" cy="0"/>
          </a:xfrm>
          <a:prstGeom prst="line">
            <a:avLst/>
          </a:prstGeom>
          <a:ln w="28575">
            <a:solidFill>
              <a:schemeClr val="bg2">
                <a:lumMod val="25000"/>
              </a:schemeClr>
            </a:solidFill>
            <a:prstDash val="sysDot"/>
          </a:ln>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p:cNvPicPr>
          <p:nvPr/>
        </p:nvPicPr>
        <p:blipFill>
          <a:blip r:embed="rId2" cstate="print">
            <a:duotone>
              <a:prstClr val="black"/>
              <a:schemeClr val="accent3">
                <a:tint val="45000"/>
                <a:satMod val="400000"/>
              </a:schemeClr>
            </a:duotone>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a:ext>
            </a:extLst>
          </a:blip>
          <a:stretch>
            <a:fillRect/>
          </a:stretch>
        </p:blipFill>
        <p:spPr>
          <a:xfrm>
            <a:off x="7911752" y="144016"/>
            <a:ext cx="980728" cy="980728"/>
          </a:xfrm>
          <a:prstGeom prst="rect">
            <a:avLst/>
          </a:prstGeom>
        </p:spPr>
      </p:pic>
    </p:spTree>
    <p:extLst>
      <p:ext uri="{BB962C8B-B14F-4D97-AF65-F5344CB8AC3E}">
        <p14:creationId xmlns:p14="http://schemas.microsoft.com/office/powerpoint/2010/main" val="342544032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033718" y="3121804"/>
            <a:ext cx="5076564" cy="584775"/>
          </a:xfrm>
          <a:prstGeom prst="rect">
            <a:avLst/>
          </a:prstGeom>
          <a:noFill/>
        </p:spPr>
        <p:txBody>
          <a:bodyPr wrap="square" rtlCol="0">
            <a:spAutoFit/>
          </a:bodyPr>
          <a:lstStyle/>
          <a:p>
            <a:pPr algn="ctr"/>
            <a:r>
              <a:rPr lang="fr-CH" sz="3200" b="1">
                <a:solidFill>
                  <a:schemeClr val="tx2">
                    <a:lumMod val="75000"/>
                  </a:schemeClr>
                </a:solidFill>
                <a:latin typeface="Tw Cen MT" panose="020B0602020104020603" pitchFamily="34" charset="0"/>
              </a:rPr>
              <a:t>8. Conclusions</a:t>
            </a:r>
            <a:endParaRPr lang="en-GB" sz="3200" b="1" dirty="0">
              <a:solidFill>
                <a:schemeClr val="tx2">
                  <a:lumMod val="75000"/>
                </a:schemeClr>
              </a:solidFill>
              <a:latin typeface="Tw Cen MT" panose="020B0602020104020603" pitchFamily="34" charset="0"/>
            </a:endParaRPr>
          </a:p>
        </p:txBody>
      </p:sp>
      <p:cxnSp>
        <p:nvCxnSpPr>
          <p:cNvPr id="6" name="Straight Connector 5"/>
          <p:cNvCxnSpPr/>
          <p:nvPr/>
        </p:nvCxnSpPr>
        <p:spPr>
          <a:xfrm>
            <a:off x="868999" y="2924944"/>
            <a:ext cx="7560840" cy="0"/>
          </a:xfrm>
          <a:prstGeom prst="line">
            <a:avLst/>
          </a:prstGeom>
          <a:ln w="28575">
            <a:solidFill>
              <a:schemeClr val="bg2">
                <a:lumMod val="2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868999" y="3861048"/>
            <a:ext cx="7560840" cy="0"/>
          </a:xfrm>
          <a:prstGeom prst="line">
            <a:avLst/>
          </a:prstGeom>
          <a:ln w="28575">
            <a:solidFill>
              <a:schemeClr val="bg2">
                <a:lumMod val="25000"/>
              </a:schemeClr>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6484771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00200"/>
            <a:ext cx="8229600" cy="4925144"/>
          </a:xfrm>
        </p:spPr>
        <p:txBody>
          <a:bodyPr>
            <a:normAutofit/>
          </a:bodyPr>
          <a:lstStyle/>
          <a:p>
            <a:r>
              <a:rPr lang="fr-CH" sz="1800" dirty="0">
                <a:latin typeface="Times New Roman" panose="02020603050405020304" pitchFamily="18" charset="0"/>
                <a:cs typeface="Times New Roman" panose="02020603050405020304" pitchFamily="18" charset="0"/>
              </a:rPr>
              <a:t>I </a:t>
            </a:r>
            <a:r>
              <a:rPr lang="fr-CH" sz="1800" dirty="0" err="1">
                <a:latin typeface="Times New Roman" panose="02020603050405020304" pitchFamily="18" charset="0"/>
                <a:cs typeface="Times New Roman" panose="02020603050405020304" pitchFamily="18" charset="0"/>
              </a:rPr>
              <a:t>started</a:t>
            </a:r>
            <a:r>
              <a:rPr lang="fr-CH" sz="1800" dirty="0">
                <a:latin typeface="Times New Roman" panose="02020603050405020304" pitchFamily="18" charset="0"/>
                <a:cs typeface="Times New Roman" panose="02020603050405020304" pitchFamily="18" charset="0"/>
              </a:rPr>
              <a:t> </a:t>
            </a:r>
            <a:r>
              <a:rPr lang="fr-CH" sz="1800" dirty="0" err="1">
                <a:latin typeface="Times New Roman" panose="02020603050405020304" pitchFamily="18" charset="0"/>
                <a:cs typeface="Times New Roman" panose="02020603050405020304" pitchFamily="18" charset="0"/>
              </a:rPr>
              <a:t>this</a:t>
            </a:r>
            <a:r>
              <a:rPr lang="fr-CH" sz="1800" dirty="0">
                <a:latin typeface="Times New Roman" panose="02020603050405020304" pitchFamily="18" charset="0"/>
                <a:cs typeface="Times New Roman" panose="02020603050405020304" pitchFamily="18" charset="0"/>
              </a:rPr>
              <a:t> </a:t>
            </a:r>
            <a:r>
              <a:rPr lang="fr-CH" sz="1800" dirty="0" err="1">
                <a:latin typeface="Times New Roman" panose="02020603050405020304" pitchFamily="18" charset="0"/>
                <a:cs typeface="Times New Roman" panose="02020603050405020304" pitchFamily="18" charset="0"/>
              </a:rPr>
              <a:t>presentation</a:t>
            </a:r>
            <a:r>
              <a:rPr lang="fr-CH" sz="1800" dirty="0">
                <a:latin typeface="Times New Roman" panose="02020603050405020304" pitchFamily="18" charset="0"/>
                <a:cs typeface="Times New Roman" panose="02020603050405020304" pitchFamily="18" charset="0"/>
              </a:rPr>
              <a:t> </a:t>
            </a:r>
            <a:r>
              <a:rPr lang="fr-CH" sz="1800" dirty="0" err="1">
                <a:latin typeface="Times New Roman" panose="02020603050405020304" pitchFamily="18" charset="0"/>
                <a:cs typeface="Times New Roman" panose="02020603050405020304" pitchFamily="18" charset="0"/>
              </a:rPr>
              <a:t>with</a:t>
            </a:r>
            <a:r>
              <a:rPr lang="fr-CH" sz="1800" dirty="0">
                <a:latin typeface="Times New Roman" panose="02020603050405020304" pitchFamily="18" charset="0"/>
                <a:cs typeface="Times New Roman" panose="02020603050405020304" pitchFamily="18" charset="0"/>
              </a:rPr>
              <a:t> a </a:t>
            </a:r>
            <a:r>
              <a:rPr lang="fr-CH" sz="1800" dirty="0" err="1">
                <a:latin typeface="Times New Roman" panose="02020603050405020304" pitchFamily="18" charset="0"/>
                <a:cs typeface="Times New Roman" panose="02020603050405020304" pitchFamily="18" charset="0"/>
              </a:rPr>
              <a:t>general</a:t>
            </a:r>
            <a:r>
              <a:rPr lang="fr-CH" sz="1800" dirty="0">
                <a:latin typeface="Times New Roman" panose="02020603050405020304" pitchFamily="18" charset="0"/>
                <a:cs typeface="Times New Roman" panose="02020603050405020304" pitchFamily="18" charset="0"/>
              </a:rPr>
              <a:t> introduction on machine </a:t>
            </a:r>
            <a:r>
              <a:rPr lang="fr-CH" sz="1800" dirty="0" err="1">
                <a:latin typeface="Times New Roman" panose="02020603050405020304" pitchFamily="18" charset="0"/>
                <a:cs typeface="Times New Roman" panose="02020603050405020304" pitchFamily="18" charset="0"/>
              </a:rPr>
              <a:t>learning</a:t>
            </a:r>
            <a:r>
              <a:rPr lang="fr-CH" sz="1800" dirty="0">
                <a:latin typeface="Times New Roman" panose="02020603050405020304" pitchFamily="18" charset="0"/>
                <a:cs typeface="Times New Roman" panose="02020603050405020304" pitchFamily="18" charset="0"/>
              </a:rPr>
              <a:t>, and how </a:t>
            </a:r>
            <a:r>
              <a:rPr lang="fr-CH" sz="1800" dirty="0" err="1">
                <a:latin typeface="Times New Roman" panose="02020603050405020304" pitchFamily="18" charset="0"/>
                <a:cs typeface="Times New Roman" panose="02020603050405020304" pitchFamily="18" charset="0"/>
              </a:rPr>
              <a:t>this</a:t>
            </a:r>
            <a:r>
              <a:rPr lang="fr-CH" sz="1800" dirty="0">
                <a:latin typeface="Times New Roman" panose="02020603050405020304" pitchFamily="18" charset="0"/>
                <a:cs typeface="Times New Roman" panose="02020603050405020304" pitchFamily="18" charset="0"/>
              </a:rPr>
              <a:t> </a:t>
            </a:r>
            <a:r>
              <a:rPr lang="fr-CH" sz="1800" dirty="0" err="1">
                <a:latin typeface="Times New Roman" panose="02020603050405020304" pitchFamily="18" charset="0"/>
                <a:cs typeface="Times New Roman" panose="02020603050405020304" pitchFamily="18" charset="0"/>
              </a:rPr>
              <a:t>is</a:t>
            </a:r>
            <a:r>
              <a:rPr lang="fr-CH" sz="1800" dirty="0">
                <a:latin typeface="Times New Roman" panose="02020603050405020304" pitchFamily="18" charset="0"/>
                <a:cs typeface="Times New Roman" panose="02020603050405020304" pitchFamily="18" charset="0"/>
              </a:rPr>
              <a:t> </a:t>
            </a:r>
            <a:r>
              <a:rPr lang="fr-CH" sz="1800" dirty="0" err="1">
                <a:latin typeface="Times New Roman" panose="02020603050405020304" pitchFamily="18" charset="0"/>
                <a:cs typeface="Times New Roman" panose="02020603050405020304" pitchFamily="18" charset="0"/>
              </a:rPr>
              <a:t>connected</a:t>
            </a:r>
            <a:r>
              <a:rPr lang="fr-CH" sz="1800" dirty="0">
                <a:latin typeface="Times New Roman" panose="02020603050405020304" pitchFamily="18" charset="0"/>
                <a:cs typeface="Times New Roman" panose="02020603050405020304" pitchFamily="18" charset="0"/>
              </a:rPr>
              <a:t> to </a:t>
            </a:r>
            <a:r>
              <a:rPr lang="fr-CH" sz="1800" dirty="0" err="1">
                <a:latin typeface="Times New Roman" panose="02020603050405020304" pitchFamily="18" charset="0"/>
                <a:cs typeface="Times New Roman" panose="02020603050405020304" pitchFamily="18" charset="0"/>
              </a:rPr>
              <a:t>linear</a:t>
            </a:r>
            <a:r>
              <a:rPr lang="fr-CH" sz="1800" dirty="0">
                <a:latin typeface="Times New Roman" panose="02020603050405020304" pitchFamily="18" charset="0"/>
                <a:cs typeface="Times New Roman" panose="02020603050405020304" pitchFamily="18" charset="0"/>
              </a:rPr>
              <a:t> </a:t>
            </a:r>
            <a:r>
              <a:rPr lang="fr-CH" sz="1800" dirty="0" err="1">
                <a:latin typeface="Times New Roman" panose="02020603050405020304" pitchFamily="18" charset="0"/>
                <a:cs typeface="Times New Roman" panose="02020603050405020304" pitchFamily="18" charset="0"/>
              </a:rPr>
              <a:t>regression</a:t>
            </a:r>
            <a:r>
              <a:rPr lang="fr-CH" sz="1800" dirty="0">
                <a:latin typeface="Times New Roman" panose="02020603050405020304" pitchFamily="18" charset="0"/>
                <a:cs typeface="Times New Roman" panose="02020603050405020304" pitchFamily="18" charset="0"/>
              </a:rPr>
              <a:t>.</a:t>
            </a:r>
          </a:p>
          <a:p>
            <a:endParaRPr lang="fr-CH" sz="1800" dirty="0">
              <a:latin typeface="Times New Roman" panose="02020603050405020304" pitchFamily="18" charset="0"/>
              <a:cs typeface="Times New Roman" panose="02020603050405020304" pitchFamily="18" charset="0"/>
            </a:endParaRPr>
          </a:p>
          <a:p>
            <a:r>
              <a:rPr lang="fr-CH" sz="1800" dirty="0">
                <a:latin typeface="Times New Roman" panose="02020603050405020304" pitchFamily="18" charset="0"/>
                <a:cs typeface="Times New Roman" panose="02020603050405020304" pitchFamily="18" charset="0"/>
              </a:rPr>
              <a:t>Following </a:t>
            </a:r>
            <a:r>
              <a:rPr lang="fr-CH" sz="1800" dirty="0" err="1">
                <a:latin typeface="Times New Roman" panose="02020603050405020304" pitchFamily="18" charset="0"/>
                <a:cs typeface="Times New Roman" panose="02020603050405020304" pitchFamily="18" charset="0"/>
              </a:rPr>
              <a:t>this</a:t>
            </a:r>
            <a:r>
              <a:rPr lang="fr-CH" sz="1800" dirty="0">
                <a:latin typeface="Times New Roman" panose="02020603050405020304" pitchFamily="18" charset="0"/>
                <a:cs typeface="Times New Roman" panose="02020603050405020304" pitchFamily="18" charset="0"/>
              </a:rPr>
              <a:t>, I </a:t>
            </a:r>
            <a:r>
              <a:rPr lang="fr-CH" sz="1800" dirty="0" err="1">
                <a:latin typeface="Times New Roman" panose="02020603050405020304" pitchFamily="18" charset="0"/>
                <a:cs typeface="Times New Roman" panose="02020603050405020304" pitchFamily="18" charset="0"/>
              </a:rPr>
              <a:t>showed</a:t>
            </a:r>
            <a:r>
              <a:rPr lang="fr-CH" sz="1800" dirty="0">
                <a:latin typeface="Times New Roman" panose="02020603050405020304" pitchFamily="18" charset="0"/>
                <a:cs typeface="Times New Roman" panose="02020603050405020304" pitchFamily="18" charset="0"/>
              </a:rPr>
              <a:t> how </a:t>
            </a:r>
            <a:r>
              <a:rPr lang="fr-CH" sz="1800" dirty="0" err="1">
                <a:latin typeface="Times New Roman" panose="02020603050405020304" pitchFamily="18" charset="0"/>
                <a:cs typeface="Times New Roman" panose="02020603050405020304" pitchFamily="18" charset="0"/>
              </a:rPr>
              <a:t>linear</a:t>
            </a:r>
            <a:r>
              <a:rPr lang="fr-CH" sz="1800" dirty="0">
                <a:latin typeface="Times New Roman" panose="02020603050405020304" pitchFamily="18" charset="0"/>
                <a:cs typeface="Times New Roman" panose="02020603050405020304" pitchFamily="18" charset="0"/>
              </a:rPr>
              <a:t> </a:t>
            </a:r>
            <a:r>
              <a:rPr lang="fr-CH" sz="1800" dirty="0" err="1">
                <a:latin typeface="Times New Roman" panose="02020603050405020304" pitchFamily="18" charset="0"/>
                <a:cs typeface="Times New Roman" panose="02020603050405020304" pitchFamily="18" charset="0"/>
              </a:rPr>
              <a:t>regression</a:t>
            </a:r>
            <a:r>
              <a:rPr lang="fr-CH" sz="1800" dirty="0">
                <a:latin typeface="Times New Roman" panose="02020603050405020304" pitchFamily="18" charset="0"/>
                <a:cs typeface="Times New Roman" panose="02020603050405020304" pitchFamily="18" charset="0"/>
              </a:rPr>
              <a:t> can </a:t>
            </a:r>
            <a:r>
              <a:rPr lang="fr-CH" sz="1800" dirty="0" err="1">
                <a:latin typeface="Times New Roman" panose="02020603050405020304" pitchFamily="18" charset="0"/>
                <a:cs typeface="Times New Roman" panose="02020603050405020304" pitchFamily="18" charset="0"/>
              </a:rPr>
              <a:t>easily</a:t>
            </a:r>
            <a:r>
              <a:rPr lang="fr-CH" sz="1800" dirty="0">
                <a:latin typeface="Times New Roman" panose="02020603050405020304" pitchFamily="18" charset="0"/>
                <a:cs typeface="Times New Roman" panose="02020603050405020304" pitchFamily="18" charset="0"/>
              </a:rPr>
              <a:t> </a:t>
            </a:r>
            <a:r>
              <a:rPr lang="fr-CH" sz="1800" dirty="0" err="1">
                <a:latin typeface="Times New Roman" panose="02020603050405020304" pitchFamily="18" charset="0"/>
                <a:cs typeface="Times New Roman" panose="02020603050405020304" pitchFamily="18" charset="0"/>
              </a:rPr>
              <a:t>be</a:t>
            </a:r>
            <a:r>
              <a:rPr lang="fr-CH" sz="1800" dirty="0">
                <a:latin typeface="Times New Roman" panose="02020603050405020304" pitchFamily="18" charset="0"/>
                <a:cs typeface="Times New Roman" panose="02020603050405020304" pitchFamily="18" charset="0"/>
              </a:rPr>
              <a:t> </a:t>
            </a:r>
            <a:r>
              <a:rPr lang="fr-CH" sz="1800" dirty="0" err="1">
                <a:latin typeface="Times New Roman" panose="02020603050405020304" pitchFamily="18" charset="0"/>
                <a:cs typeface="Times New Roman" panose="02020603050405020304" pitchFamily="18" charset="0"/>
              </a:rPr>
              <a:t>extended</a:t>
            </a:r>
            <a:r>
              <a:rPr lang="fr-CH" sz="1800" dirty="0">
                <a:latin typeface="Times New Roman" panose="02020603050405020304" pitchFamily="18" charset="0"/>
                <a:cs typeface="Times New Roman" panose="02020603050405020304" pitchFamily="18" charset="0"/>
              </a:rPr>
              <a:t> to </a:t>
            </a:r>
            <a:r>
              <a:rPr lang="fr-CH" sz="1800" dirty="0" err="1">
                <a:latin typeface="Times New Roman" panose="02020603050405020304" pitchFamily="18" charset="0"/>
                <a:cs typeface="Times New Roman" panose="02020603050405020304" pitchFamily="18" charset="0"/>
              </a:rPr>
              <a:t>afford</a:t>
            </a:r>
            <a:r>
              <a:rPr lang="fr-CH" sz="1800" dirty="0">
                <a:latin typeface="Times New Roman" panose="02020603050405020304" pitchFamily="18" charset="0"/>
                <a:cs typeface="Times New Roman" panose="02020603050405020304" pitchFamily="18" charset="0"/>
              </a:rPr>
              <a:t> </a:t>
            </a:r>
            <a:r>
              <a:rPr lang="fr-CH" sz="1800" dirty="0" err="1">
                <a:latin typeface="Times New Roman" panose="02020603050405020304" pitchFamily="18" charset="0"/>
                <a:cs typeface="Times New Roman" panose="02020603050405020304" pitchFamily="18" charset="0"/>
              </a:rPr>
              <a:t>flexibilities</a:t>
            </a:r>
            <a:r>
              <a:rPr lang="fr-CH" sz="1800" dirty="0">
                <a:latin typeface="Times New Roman" panose="02020603050405020304" pitchFamily="18" charset="0"/>
                <a:cs typeface="Times New Roman" panose="02020603050405020304" pitchFamily="18" charset="0"/>
              </a:rPr>
              <a:t> </a:t>
            </a:r>
            <a:r>
              <a:rPr lang="fr-CH" sz="1800" dirty="0" err="1">
                <a:latin typeface="Times New Roman" panose="02020603050405020304" pitchFamily="18" charset="0"/>
                <a:cs typeface="Times New Roman" panose="02020603050405020304" pitchFamily="18" charset="0"/>
              </a:rPr>
              <a:t>typically</a:t>
            </a:r>
            <a:r>
              <a:rPr lang="fr-CH" sz="1800" dirty="0">
                <a:latin typeface="Times New Roman" panose="02020603050405020304" pitchFamily="18" charset="0"/>
                <a:cs typeface="Times New Roman" panose="02020603050405020304" pitchFamily="18" charset="0"/>
              </a:rPr>
              <a:t> </a:t>
            </a:r>
            <a:r>
              <a:rPr lang="fr-CH" sz="1800" dirty="0" err="1">
                <a:latin typeface="Times New Roman" panose="02020603050405020304" pitchFamily="18" charset="0"/>
                <a:cs typeface="Times New Roman" panose="02020603050405020304" pitchFamily="18" charset="0"/>
              </a:rPr>
              <a:t>found</a:t>
            </a:r>
            <a:r>
              <a:rPr lang="fr-CH" sz="1800" dirty="0">
                <a:latin typeface="Times New Roman" panose="02020603050405020304" pitchFamily="18" charset="0"/>
                <a:cs typeface="Times New Roman" panose="02020603050405020304" pitchFamily="18" charset="0"/>
              </a:rPr>
              <a:t> in machine </a:t>
            </a:r>
            <a:r>
              <a:rPr lang="fr-CH" sz="1800" dirty="0" err="1">
                <a:latin typeface="Times New Roman" panose="02020603050405020304" pitchFamily="18" charset="0"/>
                <a:cs typeface="Times New Roman" panose="02020603050405020304" pitchFamily="18" charset="0"/>
              </a:rPr>
              <a:t>learning</a:t>
            </a:r>
            <a:r>
              <a:rPr lang="fr-CH" sz="1800" dirty="0">
                <a:latin typeface="Times New Roman" panose="02020603050405020304" pitchFamily="18" charset="0"/>
                <a:cs typeface="Times New Roman" panose="02020603050405020304" pitchFamily="18" charset="0"/>
              </a:rPr>
              <a:t> (</a:t>
            </a:r>
            <a:r>
              <a:rPr lang="fr-CH" sz="1800" dirty="0" err="1">
                <a:latin typeface="Times New Roman" panose="02020603050405020304" pitchFamily="18" charset="0"/>
                <a:cs typeface="Times New Roman" panose="02020603050405020304" pitchFamily="18" charset="0"/>
              </a:rPr>
              <a:t>nonlinear</a:t>
            </a:r>
            <a:r>
              <a:rPr lang="fr-CH" sz="1800" dirty="0">
                <a:latin typeface="Times New Roman" panose="02020603050405020304" pitchFamily="18" charset="0"/>
                <a:cs typeface="Times New Roman" panose="02020603050405020304" pitchFamily="18" charset="0"/>
              </a:rPr>
              <a:t> patterns).</a:t>
            </a:r>
          </a:p>
          <a:p>
            <a:endParaRPr lang="fr-CH" sz="1800" dirty="0">
              <a:latin typeface="Times New Roman" panose="02020603050405020304" pitchFamily="18" charset="0"/>
              <a:cs typeface="Times New Roman" panose="02020603050405020304" pitchFamily="18" charset="0"/>
            </a:endParaRPr>
          </a:p>
          <a:p>
            <a:r>
              <a:rPr lang="fr-CH" sz="1800" dirty="0" err="1">
                <a:latin typeface="Times New Roman" panose="02020603050405020304" pitchFamily="18" charset="0"/>
                <a:cs typeface="Times New Roman" panose="02020603050405020304" pitchFamily="18" charset="0"/>
              </a:rPr>
              <a:t>Piecewise</a:t>
            </a:r>
            <a:r>
              <a:rPr lang="fr-CH" sz="1800" dirty="0">
                <a:latin typeface="Times New Roman" panose="02020603050405020304" pitchFamily="18" charset="0"/>
                <a:cs typeface="Times New Roman" panose="02020603050405020304" pitchFamily="18" charset="0"/>
              </a:rPr>
              <a:t> </a:t>
            </a:r>
            <a:r>
              <a:rPr lang="fr-CH" sz="1800" dirty="0" err="1">
                <a:latin typeface="Times New Roman" panose="02020603050405020304" pitchFamily="18" charset="0"/>
                <a:cs typeface="Times New Roman" panose="02020603050405020304" pitchFamily="18" charset="0"/>
              </a:rPr>
              <a:t>linear</a:t>
            </a:r>
            <a:r>
              <a:rPr lang="fr-CH" sz="1800" dirty="0">
                <a:latin typeface="Times New Roman" panose="02020603050405020304" pitchFamily="18" charset="0"/>
                <a:cs typeface="Times New Roman" panose="02020603050405020304" pitchFamily="18" charset="0"/>
              </a:rPr>
              <a:t> </a:t>
            </a:r>
            <a:r>
              <a:rPr lang="fr-CH" sz="1800" dirty="0" err="1">
                <a:latin typeface="Times New Roman" panose="02020603050405020304" pitchFamily="18" charset="0"/>
                <a:cs typeface="Times New Roman" panose="02020603050405020304" pitchFamily="18" charset="0"/>
              </a:rPr>
              <a:t>regression</a:t>
            </a:r>
            <a:r>
              <a:rPr lang="fr-CH" sz="1800" dirty="0">
                <a:latin typeface="Times New Roman" panose="02020603050405020304" pitchFamily="18" charset="0"/>
                <a:cs typeface="Times New Roman" panose="02020603050405020304" pitchFamily="18" charset="0"/>
              </a:rPr>
              <a:t>, </a:t>
            </a:r>
            <a:r>
              <a:rPr lang="fr-CH" sz="1800" dirty="0" err="1">
                <a:latin typeface="Times New Roman" panose="02020603050405020304" pitchFamily="18" charset="0"/>
                <a:cs typeface="Times New Roman" panose="02020603050405020304" pitchFamily="18" charset="0"/>
              </a:rPr>
              <a:t>especially</a:t>
            </a:r>
            <a:r>
              <a:rPr lang="fr-CH" sz="1800" dirty="0">
                <a:latin typeface="Times New Roman" panose="02020603050405020304" pitchFamily="18" charset="0"/>
                <a:cs typeface="Times New Roman" panose="02020603050405020304" pitchFamily="18" charset="0"/>
              </a:rPr>
              <a:t> </a:t>
            </a:r>
            <a:r>
              <a:rPr lang="fr-CH" sz="1800" dirty="0" err="1">
                <a:latin typeface="Times New Roman" panose="02020603050405020304" pitchFamily="18" charset="0"/>
                <a:cs typeface="Times New Roman" panose="02020603050405020304" pitchFamily="18" charset="0"/>
              </a:rPr>
              <a:t>its</a:t>
            </a:r>
            <a:r>
              <a:rPr lang="fr-CH" sz="1800" dirty="0">
                <a:latin typeface="Times New Roman" panose="02020603050405020304" pitchFamily="18" charset="0"/>
                <a:cs typeface="Times New Roman" panose="02020603050405020304" pitchFamily="18" charset="0"/>
              </a:rPr>
              <a:t> </a:t>
            </a:r>
            <a:r>
              <a:rPr lang="fr-CH" sz="1800" dirty="0" err="1">
                <a:latin typeface="Times New Roman" panose="02020603050405020304" pitchFamily="18" charset="0"/>
                <a:cs typeface="Times New Roman" panose="02020603050405020304" pitchFamily="18" charset="0"/>
              </a:rPr>
              <a:t>implementation</a:t>
            </a:r>
            <a:r>
              <a:rPr lang="fr-CH" sz="1800" dirty="0">
                <a:latin typeface="Times New Roman" panose="02020603050405020304" pitchFamily="18" charset="0"/>
                <a:cs typeface="Times New Roman" panose="02020603050405020304" pitchFamily="18" charset="0"/>
              </a:rPr>
              <a:t> in MARS, </a:t>
            </a:r>
            <a:r>
              <a:rPr lang="fr-CH" sz="1800" dirty="0" err="1">
                <a:latin typeface="Times New Roman" panose="02020603050405020304" pitchFamily="18" charset="0"/>
                <a:cs typeface="Times New Roman" panose="02020603050405020304" pitchFamily="18" charset="0"/>
              </a:rPr>
              <a:t>is</a:t>
            </a:r>
            <a:r>
              <a:rPr lang="fr-CH" sz="1800" dirty="0">
                <a:latin typeface="Times New Roman" panose="02020603050405020304" pitchFamily="18" charset="0"/>
                <a:cs typeface="Times New Roman" panose="02020603050405020304" pitchFamily="18" charset="0"/>
              </a:rPr>
              <a:t> </a:t>
            </a:r>
            <a:r>
              <a:rPr lang="fr-CH" sz="1800" dirty="0" err="1">
                <a:latin typeface="Times New Roman" panose="02020603050405020304" pitchFamily="18" charset="0"/>
                <a:cs typeface="Times New Roman" panose="02020603050405020304" pitchFamily="18" charset="0"/>
              </a:rPr>
              <a:t>decidedly</a:t>
            </a:r>
            <a:r>
              <a:rPr lang="fr-CH" sz="1800" dirty="0">
                <a:latin typeface="Times New Roman" panose="02020603050405020304" pitchFamily="18" charset="0"/>
                <a:cs typeface="Times New Roman" panose="02020603050405020304" pitchFamily="18" charset="0"/>
              </a:rPr>
              <a:t> </a:t>
            </a:r>
            <a:r>
              <a:rPr lang="fr-CH" sz="1800" i="1" dirty="0">
                <a:solidFill>
                  <a:srgbClr val="0070C0"/>
                </a:solidFill>
                <a:latin typeface="Times New Roman" panose="02020603050405020304" pitchFamily="18" charset="0"/>
                <a:cs typeface="Times New Roman" panose="02020603050405020304" pitchFamily="18" charset="0"/>
              </a:rPr>
              <a:t>not </a:t>
            </a:r>
            <a:r>
              <a:rPr lang="fr-CH" sz="1800" dirty="0">
                <a:solidFill>
                  <a:srgbClr val="0070C0"/>
                </a:solidFill>
                <a:latin typeface="Times New Roman" panose="02020603050405020304" pitchFamily="18" charset="0"/>
                <a:cs typeface="Times New Roman" panose="02020603050405020304" pitchFamily="18" charset="0"/>
              </a:rPr>
              <a:t>a black box model</a:t>
            </a:r>
            <a:r>
              <a:rPr lang="fr-CH" sz="1800" dirty="0">
                <a:latin typeface="Times New Roman" panose="02020603050405020304" pitchFamily="18" charset="0"/>
                <a:cs typeface="Times New Roman" panose="02020603050405020304" pitchFamily="18" charset="0"/>
              </a:rPr>
              <a:t>! It </a:t>
            </a:r>
            <a:r>
              <a:rPr lang="fr-CH" sz="1800" dirty="0" err="1">
                <a:latin typeface="Times New Roman" panose="02020603050405020304" pitchFamily="18" charset="0"/>
                <a:cs typeface="Times New Roman" panose="02020603050405020304" pitchFamily="18" charset="0"/>
              </a:rPr>
              <a:t>was</a:t>
            </a:r>
            <a:r>
              <a:rPr lang="fr-CH" sz="1800" dirty="0">
                <a:latin typeface="Times New Roman" panose="02020603050405020304" pitchFamily="18" charset="0"/>
                <a:cs typeface="Times New Roman" panose="02020603050405020304" pitchFamily="18" charset="0"/>
              </a:rPr>
              <a:t> </a:t>
            </a:r>
            <a:r>
              <a:rPr lang="fr-CH" sz="1800" dirty="0" err="1">
                <a:latin typeface="Times New Roman" panose="02020603050405020304" pitchFamily="18" charset="0"/>
                <a:cs typeface="Times New Roman" panose="02020603050405020304" pitchFamily="18" charset="0"/>
              </a:rPr>
              <a:t>designed</a:t>
            </a:r>
            <a:r>
              <a:rPr lang="fr-CH" sz="1800" dirty="0">
                <a:latin typeface="Times New Roman" panose="02020603050405020304" pitchFamily="18" charset="0"/>
                <a:cs typeface="Times New Roman" panose="02020603050405020304" pitchFamily="18" charset="0"/>
              </a:rPr>
              <a:t> </a:t>
            </a:r>
            <a:r>
              <a:rPr lang="fr-CH" sz="1800" dirty="0" err="1">
                <a:latin typeface="Times New Roman" panose="02020603050405020304" pitchFamily="18" charset="0"/>
                <a:cs typeface="Times New Roman" panose="02020603050405020304" pitchFamily="18" charset="0"/>
              </a:rPr>
              <a:t>with</a:t>
            </a:r>
            <a:r>
              <a:rPr lang="fr-CH" sz="1800" dirty="0">
                <a:latin typeface="Times New Roman" panose="02020603050405020304" pitchFamily="18" charset="0"/>
                <a:cs typeface="Times New Roman" panose="02020603050405020304" pitchFamily="18" charset="0"/>
              </a:rPr>
              <a:t> the explicit </a:t>
            </a:r>
            <a:r>
              <a:rPr lang="fr-CH" sz="1800" dirty="0" err="1">
                <a:latin typeface="Times New Roman" panose="02020603050405020304" pitchFamily="18" charset="0"/>
                <a:cs typeface="Times New Roman" panose="02020603050405020304" pitchFamily="18" charset="0"/>
              </a:rPr>
              <a:t>purpose</a:t>
            </a:r>
            <a:r>
              <a:rPr lang="fr-CH" sz="1800" dirty="0">
                <a:latin typeface="Times New Roman" panose="02020603050405020304" pitchFamily="18" charset="0"/>
                <a:cs typeface="Times New Roman" panose="02020603050405020304" pitchFamily="18" charset="0"/>
              </a:rPr>
              <a:t> of </a:t>
            </a:r>
            <a:r>
              <a:rPr lang="fr-CH" sz="1800" dirty="0" err="1">
                <a:latin typeface="Times New Roman" panose="02020603050405020304" pitchFamily="18" charset="0"/>
                <a:cs typeface="Times New Roman" panose="02020603050405020304" pitchFamily="18" charset="0"/>
              </a:rPr>
              <a:t>being</a:t>
            </a:r>
            <a:r>
              <a:rPr lang="fr-CH" sz="1800" dirty="0">
                <a:latin typeface="Times New Roman" panose="02020603050405020304" pitchFamily="18" charset="0"/>
                <a:cs typeface="Times New Roman" panose="02020603050405020304" pitchFamily="18" charset="0"/>
              </a:rPr>
              <a:t> </a:t>
            </a:r>
            <a:r>
              <a:rPr lang="fr-CH" sz="1800" dirty="0" err="1">
                <a:latin typeface="Times New Roman" panose="02020603050405020304" pitchFamily="18" charset="0"/>
                <a:cs typeface="Times New Roman" panose="02020603050405020304" pitchFamily="18" charset="0"/>
              </a:rPr>
              <a:t>interpretable</a:t>
            </a:r>
            <a:r>
              <a:rPr lang="fr-CH" sz="1800" dirty="0">
                <a:latin typeface="Times New Roman" panose="02020603050405020304" pitchFamily="18" charset="0"/>
                <a:cs typeface="Times New Roman" panose="02020603050405020304" pitchFamily="18" charset="0"/>
              </a:rPr>
              <a:t>. This </a:t>
            </a:r>
            <a:r>
              <a:rPr lang="fr-CH" sz="1800" dirty="0" err="1">
                <a:latin typeface="Times New Roman" panose="02020603050405020304" pitchFamily="18" charset="0"/>
                <a:cs typeface="Times New Roman" panose="02020603050405020304" pitchFamily="18" charset="0"/>
              </a:rPr>
              <a:t>illustrates</a:t>
            </a:r>
            <a:r>
              <a:rPr lang="fr-CH" sz="1800" dirty="0">
                <a:latin typeface="Times New Roman" panose="02020603050405020304" pitchFamily="18" charset="0"/>
                <a:cs typeface="Times New Roman" panose="02020603050405020304" pitchFamily="18" charset="0"/>
              </a:rPr>
              <a:t> </a:t>
            </a:r>
            <a:r>
              <a:rPr lang="fr-CH" sz="1800" dirty="0" err="1">
                <a:latin typeface="Times New Roman" panose="02020603050405020304" pitchFamily="18" charset="0"/>
                <a:cs typeface="Times New Roman" panose="02020603050405020304" pitchFamily="18" charset="0"/>
              </a:rPr>
              <a:t>that</a:t>
            </a:r>
            <a:r>
              <a:rPr lang="fr-CH" sz="1800" dirty="0">
                <a:latin typeface="Times New Roman" panose="02020603050405020304" pitchFamily="18" charset="0"/>
                <a:cs typeface="Times New Roman" panose="02020603050405020304" pitchFamily="18" charset="0"/>
              </a:rPr>
              <a:t> not all ML </a:t>
            </a:r>
            <a:r>
              <a:rPr lang="fr-CH" sz="1800" dirty="0" err="1">
                <a:latin typeface="Times New Roman" panose="02020603050405020304" pitchFamily="18" charset="0"/>
                <a:cs typeface="Times New Roman" panose="02020603050405020304" pitchFamily="18" charset="0"/>
              </a:rPr>
              <a:t>need</a:t>
            </a:r>
            <a:r>
              <a:rPr lang="fr-CH" sz="1800" dirty="0">
                <a:latin typeface="Times New Roman" panose="02020603050405020304" pitchFamily="18" charset="0"/>
                <a:cs typeface="Times New Roman" panose="02020603050405020304" pitchFamily="18" charset="0"/>
              </a:rPr>
              <a:t> </a:t>
            </a:r>
            <a:r>
              <a:rPr lang="fr-CH" sz="1800" dirty="0" err="1">
                <a:latin typeface="Times New Roman" panose="02020603050405020304" pitchFamily="18" charset="0"/>
                <a:cs typeface="Times New Roman" panose="02020603050405020304" pitchFamily="18" charset="0"/>
              </a:rPr>
              <a:t>be</a:t>
            </a:r>
            <a:r>
              <a:rPr lang="fr-CH" sz="1800" dirty="0">
                <a:latin typeface="Times New Roman" panose="02020603050405020304" pitchFamily="18" charset="0"/>
                <a:cs typeface="Times New Roman" panose="02020603050405020304" pitchFamily="18" charset="0"/>
              </a:rPr>
              <a:t> </a:t>
            </a:r>
            <a:r>
              <a:rPr lang="fr-CH" sz="1800" dirty="0" err="1">
                <a:latin typeface="Times New Roman" panose="02020603050405020304" pitchFamily="18" charset="0"/>
                <a:cs typeface="Times New Roman" panose="02020603050405020304" pitchFamily="18" charset="0"/>
              </a:rPr>
              <a:t>incomprehensible</a:t>
            </a:r>
            <a:r>
              <a:rPr lang="fr-CH" sz="1800" dirty="0">
                <a:latin typeface="Times New Roman" panose="02020603050405020304" pitchFamily="18" charset="0"/>
                <a:cs typeface="Times New Roman" panose="02020603050405020304" pitchFamily="18" charset="0"/>
              </a:rPr>
              <a:t>.</a:t>
            </a:r>
          </a:p>
          <a:p>
            <a:endParaRPr lang="fr-CH" sz="1800" dirty="0">
              <a:latin typeface="Times New Roman" panose="02020603050405020304" pitchFamily="18" charset="0"/>
              <a:cs typeface="Times New Roman" panose="02020603050405020304" pitchFamily="18" charset="0"/>
            </a:endParaRPr>
          </a:p>
          <a:p>
            <a:r>
              <a:rPr lang="fr-CH" sz="1800" dirty="0">
                <a:latin typeface="Times New Roman" panose="02020603050405020304" pitchFamily="18" charset="0"/>
                <a:cs typeface="Times New Roman" panose="02020603050405020304" pitchFamily="18" charset="0"/>
              </a:rPr>
              <a:t>The </a:t>
            </a:r>
            <a:r>
              <a:rPr lang="fr-CH" sz="1800" dirty="0" err="1">
                <a:latin typeface="Times New Roman" panose="02020603050405020304" pitchFamily="18" charset="0"/>
                <a:cs typeface="Times New Roman" panose="02020603050405020304" pitchFamily="18" charset="0"/>
              </a:rPr>
              <a:t>next</a:t>
            </a:r>
            <a:r>
              <a:rPr lang="fr-CH" sz="1800" dirty="0">
                <a:latin typeface="Times New Roman" panose="02020603050405020304" pitchFamily="18" charset="0"/>
                <a:cs typeface="Times New Roman" panose="02020603050405020304" pitchFamily="18" charset="0"/>
              </a:rPr>
              <a:t> time </a:t>
            </a:r>
            <a:r>
              <a:rPr lang="fr-CH" sz="1800" dirty="0" err="1">
                <a:latin typeface="Times New Roman" panose="02020603050405020304" pitchFamily="18" charset="0"/>
                <a:cs typeface="Times New Roman" panose="02020603050405020304" pitchFamily="18" charset="0"/>
              </a:rPr>
              <a:t>you</a:t>
            </a:r>
            <a:r>
              <a:rPr lang="fr-CH" sz="1800" dirty="0">
                <a:latin typeface="Times New Roman" panose="02020603050405020304" pitchFamily="18" charset="0"/>
                <a:cs typeface="Times New Roman" panose="02020603050405020304" pitchFamily="18" charset="0"/>
              </a:rPr>
              <a:t> </a:t>
            </a:r>
            <a:r>
              <a:rPr lang="fr-CH" sz="1800" dirty="0" err="1">
                <a:latin typeface="Times New Roman" panose="02020603050405020304" pitchFamily="18" charset="0"/>
                <a:cs typeface="Times New Roman" panose="02020603050405020304" pitchFamily="18" charset="0"/>
              </a:rPr>
              <a:t>read</a:t>
            </a:r>
            <a:r>
              <a:rPr lang="fr-CH" sz="1800" dirty="0">
                <a:latin typeface="Times New Roman" panose="02020603050405020304" pitchFamily="18" charset="0"/>
                <a:cs typeface="Times New Roman" panose="02020603050405020304" pitchFamily="18" charset="0"/>
              </a:rPr>
              <a:t> about a media-</a:t>
            </a:r>
            <a:r>
              <a:rPr lang="fr-CH" sz="1800" dirty="0" err="1">
                <a:latin typeface="Times New Roman" panose="02020603050405020304" pitchFamily="18" charset="0"/>
                <a:cs typeface="Times New Roman" panose="02020603050405020304" pitchFamily="18" charset="0"/>
              </a:rPr>
              <a:t>hyped</a:t>
            </a:r>
            <a:r>
              <a:rPr lang="fr-CH" sz="1800" dirty="0">
                <a:latin typeface="Times New Roman" panose="02020603050405020304" pitchFamily="18" charset="0"/>
                <a:cs typeface="Times New Roman" panose="02020603050405020304" pitchFamily="18" charset="0"/>
              </a:rPr>
              <a:t> application of ML, </a:t>
            </a:r>
            <a:r>
              <a:rPr lang="fr-CH" sz="1800" dirty="0" err="1">
                <a:latin typeface="Times New Roman" panose="02020603050405020304" pitchFamily="18" charset="0"/>
                <a:cs typeface="Times New Roman" panose="02020603050405020304" pitchFamily="18" charset="0"/>
              </a:rPr>
              <a:t>you</a:t>
            </a:r>
            <a:r>
              <a:rPr lang="fr-CH" sz="1800" dirty="0">
                <a:latin typeface="Times New Roman" panose="02020603050405020304" pitchFamily="18" charset="0"/>
                <a:cs typeface="Times New Roman" panose="02020603050405020304" pitchFamily="18" charset="0"/>
              </a:rPr>
              <a:t> </a:t>
            </a:r>
            <a:r>
              <a:rPr lang="fr-CH" sz="1800" dirty="0" err="1">
                <a:latin typeface="Times New Roman" panose="02020603050405020304" pitchFamily="18" charset="0"/>
                <a:cs typeface="Times New Roman" panose="02020603050405020304" pitchFamily="18" charset="0"/>
              </a:rPr>
              <a:t>should</a:t>
            </a:r>
            <a:r>
              <a:rPr lang="fr-CH" sz="1800" dirty="0">
                <a:latin typeface="Times New Roman" panose="02020603050405020304" pitchFamily="18" charset="0"/>
                <a:cs typeface="Times New Roman" panose="02020603050405020304" pitchFamily="18" charset="0"/>
              </a:rPr>
              <a:t> </a:t>
            </a:r>
            <a:r>
              <a:rPr lang="fr-CH" sz="1800" dirty="0" err="1">
                <a:latin typeface="Times New Roman" panose="02020603050405020304" pitchFamily="18" charset="0"/>
                <a:cs typeface="Times New Roman" panose="02020603050405020304" pitchFamily="18" charset="0"/>
              </a:rPr>
              <a:t>wonder</a:t>
            </a:r>
            <a:r>
              <a:rPr lang="fr-CH" sz="1800" dirty="0">
                <a:latin typeface="Times New Roman" panose="02020603050405020304" pitchFamily="18" charset="0"/>
                <a:cs typeface="Times New Roman" panose="02020603050405020304" pitchFamily="18" charset="0"/>
              </a:rPr>
              <a:t> if the </a:t>
            </a:r>
            <a:r>
              <a:rPr lang="fr-CH" sz="1800" dirty="0" err="1">
                <a:latin typeface="Times New Roman" panose="02020603050405020304" pitchFamily="18" charset="0"/>
                <a:cs typeface="Times New Roman" panose="02020603050405020304" pitchFamily="18" charset="0"/>
              </a:rPr>
              <a:t>developers</a:t>
            </a:r>
            <a:r>
              <a:rPr lang="fr-CH" sz="1800" dirty="0">
                <a:latin typeface="Times New Roman" panose="02020603050405020304" pitchFamily="18" charset="0"/>
                <a:cs typeface="Times New Roman" panose="02020603050405020304" pitchFamily="18" charset="0"/>
              </a:rPr>
              <a:t> </a:t>
            </a:r>
            <a:r>
              <a:rPr lang="fr-CH" sz="1800" dirty="0" err="1">
                <a:latin typeface="Times New Roman" panose="02020603050405020304" pitchFamily="18" charset="0"/>
                <a:cs typeface="Times New Roman" panose="02020603050405020304" pitchFamily="18" charset="0"/>
              </a:rPr>
              <a:t>were</a:t>
            </a:r>
            <a:r>
              <a:rPr lang="fr-CH" sz="1800" dirty="0">
                <a:latin typeface="Times New Roman" panose="02020603050405020304" pitchFamily="18" charset="0"/>
                <a:cs typeface="Times New Roman" panose="02020603050405020304" pitchFamily="18" charset="0"/>
              </a:rPr>
              <a:t> not </a:t>
            </a:r>
            <a:r>
              <a:rPr lang="fr-CH" sz="1800" dirty="0" err="1">
                <a:latin typeface="Times New Roman" panose="02020603050405020304" pitchFamily="18" charset="0"/>
                <a:cs typeface="Times New Roman" panose="02020603050405020304" pitchFamily="18" charset="0"/>
              </a:rPr>
              <a:t>simply</a:t>
            </a:r>
            <a:r>
              <a:rPr lang="fr-CH" sz="1800" dirty="0">
                <a:latin typeface="Times New Roman" panose="02020603050405020304" pitchFamily="18" charset="0"/>
                <a:cs typeface="Times New Roman" panose="02020603050405020304" pitchFamily="18" charset="0"/>
              </a:rPr>
              <a:t> </a:t>
            </a:r>
            <a:r>
              <a:rPr lang="fr-CH" sz="1800" dirty="0" err="1">
                <a:latin typeface="Times New Roman" panose="02020603050405020304" pitchFamily="18" charset="0"/>
                <a:cs typeface="Times New Roman" panose="02020603050405020304" pitchFamily="18" charset="0"/>
              </a:rPr>
              <a:t>using</a:t>
            </a:r>
            <a:r>
              <a:rPr lang="fr-CH" sz="1800" dirty="0">
                <a:latin typeface="Times New Roman" panose="02020603050405020304" pitchFamily="18" charset="0"/>
                <a:cs typeface="Times New Roman" panose="02020603050405020304" pitchFamily="18" charset="0"/>
              </a:rPr>
              <a:t> MARS…</a:t>
            </a:r>
          </a:p>
          <a:p>
            <a:endParaRPr lang="fr-CH" sz="1800" dirty="0">
              <a:latin typeface="Times New Roman" panose="02020603050405020304" pitchFamily="18" charset="0"/>
              <a:cs typeface="Times New Roman" panose="02020603050405020304" pitchFamily="18" charset="0"/>
            </a:endParaRPr>
          </a:p>
          <a:p>
            <a:endParaRPr lang="fr-CH" sz="1800" dirty="0">
              <a:latin typeface="Times New Roman" panose="02020603050405020304" pitchFamily="18" charset="0"/>
              <a:cs typeface="Times New Roman" panose="02020603050405020304" pitchFamily="18" charset="0"/>
            </a:endParaRPr>
          </a:p>
        </p:txBody>
      </p:sp>
      <p:sp>
        <p:nvSpPr>
          <p:cNvPr id="4" name="TextBox 3"/>
          <p:cNvSpPr txBox="1"/>
          <p:nvPr/>
        </p:nvSpPr>
        <p:spPr>
          <a:xfrm>
            <a:off x="426129" y="188640"/>
            <a:ext cx="8034303" cy="584775"/>
          </a:xfrm>
          <a:prstGeom prst="rect">
            <a:avLst/>
          </a:prstGeom>
          <a:noFill/>
        </p:spPr>
        <p:txBody>
          <a:bodyPr wrap="square" rtlCol="0">
            <a:spAutoFit/>
          </a:bodyPr>
          <a:lstStyle/>
          <a:p>
            <a:r>
              <a:rPr lang="fr-CH" sz="3200">
                <a:solidFill>
                  <a:schemeClr val="tx2">
                    <a:lumMod val="75000"/>
                  </a:schemeClr>
                </a:solidFill>
                <a:latin typeface="Tw Cen MT" panose="020B0602020104020603" pitchFamily="34" charset="0"/>
              </a:rPr>
              <a:t>Machine learning and today's goals</a:t>
            </a:r>
            <a:endParaRPr lang="en-GB" sz="3200">
              <a:solidFill>
                <a:schemeClr val="tx2">
                  <a:lumMod val="75000"/>
                </a:schemeClr>
              </a:solidFill>
              <a:latin typeface="Tw Cen MT" panose="020B0602020104020603" pitchFamily="34" charset="0"/>
            </a:endParaRPr>
          </a:p>
        </p:txBody>
      </p:sp>
      <p:cxnSp>
        <p:nvCxnSpPr>
          <p:cNvPr id="5" name="Straight Connector 4"/>
          <p:cNvCxnSpPr/>
          <p:nvPr/>
        </p:nvCxnSpPr>
        <p:spPr>
          <a:xfrm>
            <a:off x="395536" y="908720"/>
            <a:ext cx="8280920" cy="0"/>
          </a:xfrm>
          <a:prstGeom prst="line">
            <a:avLst/>
          </a:prstGeom>
          <a:ln w="28575">
            <a:solidFill>
              <a:schemeClr val="bg2">
                <a:lumMod val="25000"/>
              </a:schemeClr>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4988931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00200"/>
            <a:ext cx="8229600" cy="4925144"/>
          </a:xfrm>
        </p:spPr>
        <p:txBody>
          <a:bodyPr>
            <a:normAutofit/>
          </a:bodyPr>
          <a:lstStyle/>
          <a:p>
            <a:r>
              <a:rPr lang="fr-CH" sz="1800" dirty="0" err="1">
                <a:latin typeface="Times New Roman" panose="02020603050405020304" pitchFamily="18" charset="0"/>
                <a:cs typeface="Times New Roman" panose="02020603050405020304" pitchFamily="18" charset="0"/>
              </a:rPr>
              <a:t>Linear</a:t>
            </a:r>
            <a:r>
              <a:rPr lang="fr-CH" sz="1800" dirty="0">
                <a:latin typeface="Times New Roman" panose="02020603050405020304" pitchFamily="18" charset="0"/>
                <a:cs typeface="Times New Roman" panose="02020603050405020304" pitchFamily="18" charset="0"/>
              </a:rPr>
              <a:t> </a:t>
            </a:r>
            <a:r>
              <a:rPr lang="fr-CH" sz="1800" dirty="0" err="1">
                <a:latin typeface="Times New Roman" panose="02020603050405020304" pitchFamily="18" charset="0"/>
                <a:cs typeface="Times New Roman" panose="02020603050405020304" pitchFamily="18" charset="0"/>
              </a:rPr>
              <a:t>splines</a:t>
            </a:r>
            <a:r>
              <a:rPr lang="fr-CH" sz="1800" dirty="0">
                <a:latin typeface="Times New Roman" panose="02020603050405020304" pitchFamily="18" charset="0"/>
                <a:cs typeface="Times New Roman" panose="02020603050405020304" pitchFamily="18" charset="0"/>
              </a:rPr>
              <a:t> are one </a:t>
            </a:r>
            <a:r>
              <a:rPr lang="fr-CH" sz="1800" dirty="0" err="1">
                <a:latin typeface="Times New Roman" panose="02020603050405020304" pitchFamily="18" charset="0"/>
                <a:cs typeface="Times New Roman" panose="02020603050405020304" pitchFamily="18" charset="0"/>
              </a:rPr>
              <a:t>convenient</a:t>
            </a:r>
            <a:r>
              <a:rPr lang="fr-CH" sz="1800" dirty="0">
                <a:latin typeface="Times New Roman" panose="02020603050405020304" pitchFamily="18" charset="0"/>
                <a:cs typeface="Times New Roman" panose="02020603050405020304" pitchFamily="18" charset="0"/>
              </a:rPr>
              <a:t> </a:t>
            </a:r>
            <a:r>
              <a:rPr lang="fr-CH" sz="1800" dirty="0" err="1">
                <a:latin typeface="Times New Roman" panose="02020603050405020304" pitchFamily="18" charset="0"/>
                <a:cs typeface="Times New Roman" panose="02020603050405020304" pitchFamily="18" charset="0"/>
              </a:rPr>
              <a:t>approach</a:t>
            </a:r>
            <a:r>
              <a:rPr lang="fr-CH" sz="1800" dirty="0">
                <a:latin typeface="Times New Roman" panose="02020603050405020304" pitchFamily="18" charset="0"/>
                <a:cs typeface="Times New Roman" panose="02020603050405020304" pitchFamily="18" charset="0"/>
              </a:rPr>
              <a:t> to </a:t>
            </a:r>
            <a:r>
              <a:rPr lang="fr-CH" sz="1800" dirty="0" err="1">
                <a:latin typeface="Times New Roman" panose="02020603050405020304" pitchFamily="18" charset="0"/>
                <a:cs typeface="Times New Roman" panose="02020603050405020304" pitchFamily="18" charset="0"/>
              </a:rPr>
              <a:t>extending</a:t>
            </a:r>
            <a:r>
              <a:rPr lang="fr-CH" sz="1800" dirty="0">
                <a:latin typeface="Times New Roman" panose="02020603050405020304" pitchFamily="18" charset="0"/>
                <a:cs typeface="Times New Roman" panose="02020603050405020304" pitchFamily="18" charset="0"/>
              </a:rPr>
              <a:t> the standard </a:t>
            </a:r>
            <a:r>
              <a:rPr lang="fr-CH" sz="1800" dirty="0" err="1">
                <a:latin typeface="Times New Roman" panose="02020603050405020304" pitchFamily="18" charset="0"/>
                <a:cs typeface="Times New Roman" panose="02020603050405020304" pitchFamily="18" charset="0"/>
              </a:rPr>
              <a:t>linear</a:t>
            </a:r>
            <a:r>
              <a:rPr lang="fr-CH" sz="1800" dirty="0">
                <a:latin typeface="Times New Roman" panose="02020603050405020304" pitchFamily="18" charset="0"/>
                <a:cs typeface="Times New Roman" panose="02020603050405020304" pitchFamily="18" charset="0"/>
              </a:rPr>
              <a:t> </a:t>
            </a:r>
            <a:r>
              <a:rPr lang="fr-CH" sz="1800" dirty="0" err="1">
                <a:latin typeface="Times New Roman" panose="02020603050405020304" pitchFamily="18" charset="0"/>
                <a:cs typeface="Times New Roman" panose="02020603050405020304" pitchFamily="18" charset="0"/>
              </a:rPr>
              <a:t>regression</a:t>
            </a:r>
            <a:r>
              <a:rPr lang="fr-CH" sz="1800" dirty="0">
                <a:latin typeface="Times New Roman" panose="02020603050405020304" pitchFamily="18" charset="0"/>
                <a:cs typeface="Times New Roman" panose="02020603050405020304" pitchFamily="18" charset="0"/>
              </a:rPr>
              <a:t>, but </a:t>
            </a:r>
            <a:r>
              <a:rPr lang="fr-CH" sz="1800" dirty="0" err="1">
                <a:latin typeface="Times New Roman" panose="02020603050405020304" pitchFamily="18" charset="0"/>
                <a:cs typeface="Times New Roman" panose="02020603050405020304" pitchFamily="18" charset="0"/>
              </a:rPr>
              <a:t>there</a:t>
            </a:r>
            <a:r>
              <a:rPr lang="fr-CH" sz="1800" dirty="0">
                <a:latin typeface="Times New Roman" panose="02020603050405020304" pitchFamily="18" charset="0"/>
                <a:cs typeface="Times New Roman" panose="02020603050405020304" pitchFamily="18" charset="0"/>
              </a:rPr>
              <a:t> are </a:t>
            </a:r>
            <a:r>
              <a:rPr lang="fr-CH" sz="1800" dirty="0" err="1">
                <a:latin typeface="Times New Roman" panose="02020603050405020304" pitchFamily="18" charset="0"/>
                <a:cs typeface="Times New Roman" panose="02020603050405020304" pitchFamily="18" charset="0"/>
              </a:rPr>
              <a:t>many</a:t>
            </a:r>
            <a:r>
              <a:rPr lang="fr-CH" sz="1800" dirty="0">
                <a:latin typeface="Times New Roman" panose="02020603050405020304" pitchFamily="18" charset="0"/>
                <a:cs typeface="Times New Roman" panose="02020603050405020304" pitchFamily="18" charset="0"/>
              </a:rPr>
              <a:t> </a:t>
            </a:r>
            <a:r>
              <a:rPr lang="fr-CH" sz="1800" dirty="0" err="1">
                <a:latin typeface="Times New Roman" panose="02020603050405020304" pitchFamily="18" charset="0"/>
                <a:cs typeface="Times New Roman" panose="02020603050405020304" pitchFamily="18" charset="0"/>
              </a:rPr>
              <a:t>others</a:t>
            </a:r>
            <a:r>
              <a:rPr lang="fr-CH" sz="1800" dirty="0">
                <a:latin typeface="Times New Roman" panose="02020603050405020304" pitchFamily="18" charset="0"/>
                <a:cs typeface="Times New Roman" panose="02020603050405020304" pitchFamily="18" charset="0"/>
              </a:rPr>
              <a:t> </a:t>
            </a:r>
            <a:r>
              <a:rPr lang="fr-CH" sz="1800" dirty="0" err="1">
                <a:latin typeface="Times New Roman" panose="02020603050405020304" pitchFamily="18" charset="0"/>
                <a:cs typeface="Times New Roman" panose="02020603050405020304" pitchFamily="18" charset="0"/>
              </a:rPr>
              <a:t>from</a:t>
            </a:r>
            <a:r>
              <a:rPr lang="fr-CH" sz="1800" dirty="0">
                <a:latin typeface="Times New Roman" panose="02020603050405020304" pitchFamily="18" charset="0"/>
                <a:cs typeface="Times New Roman" panose="02020603050405020304" pitchFamily="18" charset="0"/>
              </a:rPr>
              <a:t> the </a:t>
            </a:r>
            <a:r>
              <a:rPr lang="fr-CH" sz="1800" dirty="0" err="1">
                <a:latin typeface="Times New Roman" panose="02020603050405020304" pitchFamily="18" charset="0"/>
                <a:cs typeface="Times New Roman" panose="02020603050405020304" pitchFamily="18" charset="0"/>
              </a:rPr>
              <a:t>field</a:t>
            </a:r>
            <a:r>
              <a:rPr lang="fr-CH" sz="1800" dirty="0">
                <a:latin typeface="Times New Roman" panose="02020603050405020304" pitchFamily="18" charset="0"/>
                <a:cs typeface="Times New Roman" panose="02020603050405020304" pitchFamily="18" charset="0"/>
              </a:rPr>
              <a:t> of machine </a:t>
            </a:r>
            <a:r>
              <a:rPr lang="fr-CH" sz="1800" dirty="0" err="1">
                <a:latin typeface="Times New Roman" panose="02020603050405020304" pitchFamily="18" charset="0"/>
                <a:cs typeface="Times New Roman" panose="02020603050405020304" pitchFamily="18" charset="0"/>
              </a:rPr>
              <a:t>learning</a:t>
            </a:r>
            <a:r>
              <a:rPr lang="fr-CH" sz="1800" dirty="0">
                <a:latin typeface="Times New Roman" panose="02020603050405020304" pitchFamily="18" charset="0"/>
                <a:cs typeface="Times New Roman" panose="02020603050405020304" pitchFamily="18" charset="0"/>
              </a:rPr>
              <a:t>.</a:t>
            </a:r>
          </a:p>
          <a:p>
            <a:endParaRPr lang="fr-CH" sz="1800" dirty="0">
              <a:latin typeface="Times New Roman" panose="02020603050405020304" pitchFamily="18" charset="0"/>
              <a:cs typeface="Times New Roman" panose="02020603050405020304" pitchFamily="18" charset="0"/>
            </a:endParaRPr>
          </a:p>
          <a:p>
            <a:r>
              <a:rPr lang="fr-CH" sz="1800" dirty="0">
                <a:latin typeface="Times New Roman" panose="02020603050405020304" pitchFamily="18" charset="0"/>
                <a:cs typeface="Times New Roman" panose="02020603050405020304" pitchFamily="18" charset="0"/>
              </a:rPr>
              <a:t>MARS has </a:t>
            </a:r>
            <a:r>
              <a:rPr lang="fr-CH" sz="1800" dirty="0" err="1">
                <a:latin typeface="Times New Roman" panose="02020603050405020304" pitchFamily="18" charset="0"/>
                <a:cs typeface="Times New Roman" panose="02020603050405020304" pitchFamily="18" charset="0"/>
              </a:rPr>
              <a:t>similarities</a:t>
            </a:r>
            <a:r>
              <a:rPr lang="fr-CH" sz="1800" dirty="0">
                <a:latin typeface="Times New Roman" panose="02020603050405020304" pitchFamily="18" charset="0"/>
                <a:cs typeface="Times New Roman" panose="02020603050405020304" pitchFamily="18" charset="0"/>
              </a:rPr>
              <a:t> not </a:t>
            </a:r>
            <a:r>
              <a:rPr lang="fr-CH" sz="1800" dirty="0" err="1">
                <a:latin typeface="Times New Roman" panose="02020603050405020304" pitchFamily="18" charset="0"/>
                <a:cs typeface="Times New Roman" panose="02020603050405020304" pitchFamily="18" charset="0"/>
              </a:rPr>
              <a:t>only</a:t>
            </a:r>
            <a:r>
              <a:rPr lang="fr-CH" sz="1800" dirty="0">
                <a:latin typeface="Times New Roman" panose="02020603050405020304" pitchFamily="18" charset="0"/>
                <a:cs typeface="Times New Roman" panose="02020603050405020304" pitchFamily="18" charset="0"/>
              </a:rPr>
              <a:t> to </a:t>
            </a:r>
            <a:r>
              <a:rPr lang="fr-CH" sz="1800" dirty="0" err="1">
                <a:latin typeface="Times New Roman" panose="02020603050405020304" pitchFamily="18" charset="0"/>
                <a:cs typeface="Times New Roman" panose="02020603050405020304" pitchFamily="18" charset="0"/>
              </a:rPr>
              <a:t>stepwise</a:t>
            </a:r>
            <a:r>
              <a:rPr lang="fr-CH" sz="1800" dirty="0">
                <a:latin typeface="Times New Roman" panose="02020603050405020304" pitchFamily="18" charset="0"/>
                <a:cs typeface="Times New Roman" panose="02020603050405020304" pitchFamily="18" charset="0"/>
              </a:rPr>
              <a:t> </a:t>
            </a:r>
            <a:r>
              <a:rPr lang="fr-CH" sz="1800" dirty="0" err="1">
                <a:latin typeface="Times New Roman" panose="02020603050405020304" pitchFamily="18" charset="0"/>
                <a:cs typeface="Times New Roman" panose="02020603050405020304" pitchFamily="18" charset="0"/>
              </a:rPr>
              <a:t>linear</a:t>
            </a:r>
            <a:r>
              <a:rPr lang="fr-CH" sz="1800" dirty="0">
                <a:latin typeface="Times New Roman" panose="02020603050405020304" pitchFamily="18" charset="0"/>
                <a:cs typeface="Times New Roman" panose="02020603050405020304" pitchFamily="18" charset="0"/>
              </a:rPr>
              <a:t> </a:t>
            </a:r>
            <a:r>
              <a:rPr lang="fr-CH" sz="1800" dirty="0" err="1">
                <a:latin typeface="Times New Roman" panose="02020603050405020304" pitchFamily="18" charset="0"/>
                <a:cs typeface="Times New Roman" panose="02020603050405020304" pitchFamily="18" charset="0"/>
              </a:rPr>
              <a:t>regression</a:t>
            </a:r>
            <a:r>
              <a:rPr lang="fr-CH" sz="1800" dirty="0">
                <a:latin typeface="Times New Roman" panose="02020603050405020304" pitchFamily="18" charset="0"/>
                <a:cs typeface="Times New Roman" panose="02020603050405020304" pitchFamily="18" charset="0"/>
              </a:rPr>
              <a:t>, but </a:t>
            </a:r>
            <a:r>
              <a:rPr lang="fr-CH" sz="1800" dirty="0" err="1">
                <a:latin typeface="Times New Roman" panose="02020603050405020304" pitchFamily="18" charset="0"/>
                <a:cs typeface="Times New Roman" panose="02020603050405020304" pitchFamily="18" charset="0"/>
              </a:rPr>
              <a:t>also</a:t>
            </a:r>
            <a:r>
              <a:rPr lang="fr-CH" sz="1800" dirty="0">
                <a:latin typeface="Times New Roman" panose="02020603050405020304" pitchFamily="18" charset="0"/>
                <a:cs typeface="Times New Roman" panose="02020603050405020304" pitchFamily="18" charset="0"/>
              </a:rPr>
              <a:t> to </a:t>
            </a:r>
            <a:r>
              <a:rPr lang="fr-CH" sz="1800" dirty="0" err="1">
                <a:solidFill>
                  <a:srgbClr val="0070C0"/>
                </a:solidFill>
                <a:latin typeface="Times New Roman" panose="02020603050405020304" pitchFamily="18" charset="0"/>
                <a:cs typeface="Times New Roman" panose="02020603050405020304" pitchFamily="18" charset="0"/>
              </a:rPr>
              <a:t>decision</a:t>
            </a:r>
            <a:r>
              <a:rPr lang="fr-CH" sz="1800" dirty="0">
                <a:solidFill>
                  <a:srgbClr val="0070C0"/>
                </a:solidFill>
                <a:latin typeface="Times New Roman" panose="02020603050405020304" pitchFamily="18" charset="0"/>
                <a:cs typeface="Times New Roman" panose="02020603050405020304" pitchFamily="18" charset="0"/>
              </a:rPr>
              <a:t> </a:t>
            </a:r>
            <a:r>
              <a:rPr lang="fr-CH" sz="1800" dirty="0" err="1">
                <a:solidFill>
                  <a:srgbClr val="0070C0"/>
                </a:solidFill>
                <a:latin typeface="Times New Roman" panose="02020603050405020304" pitchFamily="18" charset="0"/>
                <a:cs typeface="Times New Roman" panose="02020603050405020304" pitchFamily="18" charset="0"/>
              </a:rPr>
              <a:t>trees</a:t>
            </a:r>
            <a:r>
              <a:rPr lang="fr-CH" sz="1800" dirty="0">
                <a:latin typeface="Times New Roman" panose="02020603050405020304" pitchFamily="18" charset="0"/>
                <a:cs typeface="Times New Roman" panose="02020603050405020304" pitchFamily="18" charset="0"/>
              </a:rPr>
              <a:t> (</a:t>
            </a:r>
            <a:r>
              <a:rPr lang="fr-CH" sz="1800" dirty="0" err="1">
                <a:latin typeface="Times New Roman" panose="02020603050405020304" pitchFamily="18" charset="0"/>
                <a:cs typeface="Times New Roman" panose="02020603050405020304" pitchFamily="18" charset="0"/>
              </a:rPr>
              <a:t>see</a:t>
            </a:r>
            <a:r>
              <a:rPr lang="fr-CH" sz="1800" dirty="0">
                <a:latin typeface="Times New Roman" panose="02020603050405020304" pitchFamily="18" charset="0"/>
                <a:cs typeface="Times New Roman" panose="02020603050405020304" pitchFamily="18" charset="0"/>
              </a:rPr>
              <a:t> </a:t>
            </a:r>
            <a:r>
              <a:rPr lang="fr-CH" sz="1800" dirty="0" err="1">
                <a:latin typeface="Times New Roman" panose="02020603050405020304" pitchFamily="18" charset="0"/>
                <a:cs typeface="Times New Roman" panose="02020603050405020304" pitchFamily="18" charset="0"/>
              </a:rPr>
              <a:t>my</a:t>
            </a:r>
            <a:r>
              <a:rPr lang="fr-CH" sz="1800" dirty="0">
                <a:latin typeface="Times New Roman" panose="02020603050405020304" pitchFamily="18" charset="0"/>
                <a:cs typeface="Times New Roman" panose="02020603050405020304" pitchFamily="18" charset="0"/>
              </a:rPr>
              <a:t> </a:t>
            </a:r>
            <a:r>
              <a:rPr lang="fr-CH" sz="1800" dirty="0" err="1">
                <a:latin typeface="Times New Roman" panose="02020603050405020304" pitchFamily="18" charset="0"/>
                <a:cs typeface="Times New Roman" panose="02020603050405020304" pitchFamily="18" charset="0"/>
              </a:rPr>
              <a:t>previous</a:t>
            </a:r>
            <a:r>
              <a:rPr lang="fr-CH" sz="1800" dirty="0">
                <a:latin typeface="Times New Roman" panose="02020603050405020304" pitchFamily="18" charset="0"/>
                <a:cs typeface="Times New Roman" panose="02020603050405020304" pitchFamily="18" charset="0"/>
              </a:rPr>
              <a:t> R Lunch). </a:t>
            </a:r>
            <a:r>
              <a:rPr lang="fr-CH" sz="1800" dirty="0" err="1">
                <a:latin typeface="Times New Roman" panose="02020603050405020304" pitchFamily="18" charset="0"/>
                <a:cs typeface="Times New Roman" panose="02020603050405020304" pitchFamily="18" charset="0"/>
              </a:rPr>
              <a:t>Whereas</a:t>
            </a:r>
            <a:r>
              <a:rPr lang="fr-CH" sz="1800" dirty="0">
                <a:latin typeface="Times New Roman" panose="02020603050405020304" pitchFamily="18" charset="0"/>
                <a:cs typeface="Times New Roman" panose="02020603050405020304" pitchFamily="18" charset="0"/>
              </a:rPr>
              <a:t> MARS </a:t>
            </a:r>
            <a:r>
              <a:rPr lang="fr-CH" sz="1800" dirty="0" err="1">
                <a:latin typeface="Times New Roman" panose="02020603050405020304" pitchFamily="18" charset="0"/>
                <a:cs typeface="Times New Roman" panose="02020603050405020304" pitchFamily="18" charset="0"/>
              </a:rPr>
              <a:t>fits</a:t>
            </a:r>
            <a:r>
              <a:rPr lang="fr-CH" sz="1800" dirty="0">
                <a:latin typeface="Times New Roman" panose="02020603050405020304" pitchFamily="18" charset="0"/>
                <a:cs typeface="Times New Roman" panose="02020603050405020304" pitchFamily="18" charset="0"/>
              </a:rPr>
              <a:t> a </a:t>
            </a:r>
            <a:r>
              <a:rPr lang="fr-CH" sz="1800" dirty="0" err="1">
                <a:latin typeface="Times New Roman" panose="02020603050405020304" pitchFamily="18" charset="0"/>
                <a:cs typeface="Times New Roman" panose="02020603050405020304" pitchFamily="18" charset="0"/>
              </a:rPr>
              <a:t>piecewise</a:t>
            </a:r>
            <a:r>
              <a:rPr lang="fr-CH" sz="1800" dirty="0">
                <a:latin typeface="Times New Roman" panose="02020603050405020304" pitchFamily="18" charset="0"/>
                <a:cs typeface="Times New Roman" panose="02020603050405020304" pitchFamily="18" charset="0"/>
              </a:rPr>
              <a:t> </a:t>
            </a:r>
            <a:r>
              <a:rPr lang="fr-CH" sz="1800" dirty="0" err="1">
                <a:latin typeface="Times New Roman" panose="02020603050405020304" pitchFamily="18" charset="0"/>
                <a:cs typeface="Times New Roman" panose="02020603050405020304" pitchFamily="18" charset="0"/>
              </a:rPr>
              <a:t>linear</a:t>
            </a:r>
            <a:r>
              <a:rPr lang="fr-CH" sz="1800" dirty="0">
                <a:latin typeface="Times New Roman" panose="02020603050405020304" pitchFamily="18" charset="0"/>
                <a:cs typeface="Times New Roman" panose="02020603050405020304" pitchFamily="18" charset="0"/>
              </a:rPr>
              <a:t> model, </a:t>
            </a:r>
            <a:r>
              <a:rPr lang="fr-CH" sz="1800" dirty="0" err="1">
                <a:latin typeface="Times New Roman" panose="02020603050405020304" pitchFamily="18" charset="0"/>
                <a:cs typeface="Times New Roman" panose="02020603050405020304" pitchFamily="18" charset="0"/>
              </a:rPr>
              <a:t>trees</a:t>
            </a:r>
            <a:r>
              <a:rPr lang="fr-CH" sz="1800" dirty="0">
                <a:latin typeface="Times New Roman" panose="02020603050405020304" pitchFamily="18" charset="0"/>
                <a:cs typeface="Times New Roman" panose="02020603050405020304" pitchFamily="18" charset="0"/>
              </a:rPr>
              <a:t> fit a </a:t>
            </a:r>
            <a:r>
              <a:rPr lang="fr-CH" sz="1800" dirty="0" err="1">
                <a:solidFill>
                  <a:srgbClr val="0070C0"/>
                </a:solidFill>
                <a:latin typeface="Times New Roman" panose="02020603050405020304" pitchFamily="18" charset="0"/>
                <a:cs typeface="Times New Roman" panose="02020603050405020304" pitchFamily="18" charset="0"/>
              </a:rPr>
              <a:t>piecewise</a:t>
            </a:r>
            <a:r>
              <a:rPr lang="fr-CH" sz="1800" dirty="0">
                <a:solidFill>
                  <a:srgbClr val="0070C0"/>
                </a:solidFill>
                <a:latin typeface="Times New Roman" panose="02020603050405020304" pitchFamily="18" charset="0"/>
                <a:cs typeface="Times New Roman" panose="02020603050405020304" pitchFamily="18" charset="0"/>
              </a:rPr>
              <a:t> constant model</a:t>
            </a:r>
            <a:r>
              <a:rPr lang="fr-CH" sz="1800" dirty="0">
                <a:latin typeface="Times New Roman" panose="02020603050405020304" pitchFamily="18" charset="0"/>
                <a:cs typeface="Times New Roman" panose="02020603050405020304" pitchFamily="18" charset="0"/>
              </a:rPr>
              <a:t>.</a:t>
            </a:r>
          </a:p>
          <a:p>
            <a:endParaRPr lang="fr-CH" sz="1800" dirty="0">
              <a:latin typeface="Times New Roman" panose="02020603050405020304" pitchFamily="18" charset="0"/>
              <a:cs typeface="Times New Roman" panose="02020603050405020304" pitchFamily="18" charset="0"/>
            </a:endParaRPr>
          </a:p>
          <a:p>
            <a:r>
              <a:rPr lang="fr-CH" sz="1800" dirty="0">
                <a:latin typeface="Times New Roman" panose="02020603050405020304" pitchFamily="18" charset="0"/>
                <a:cs typeface="Times New Roman" panose="02020603050405020304" pitchFamily="18" charset="0"/>
              </a:rPr>
              <a:t>A </a:t>
            </a:r>
            <a:r>
              <a:rPr lang="fr-CH" sz="1800" dirty="0" err="1">
                <a:latin typeface="Times New Roman" panose="02020603050405020304" pitchFamily="18" charset="0"/>
                <a:cs typeface="Times New Roman" panose="02020603050405020304" pitchFamily="18" charset="0"/>
              </a:rPr>
              <a:t>fully</a:t>
            </a:r>
            <a:r>
              <a:rPr lang="fr-CH" sz="1800" dirty="0">
                <a:latin typeface="Times New Roman" panose="02020603050405020304" pitchFamily="18" charset="0"/>
                <a:cs typeface="Times New Roman" panose="02020603050405020304" pitchFamily="18" charset="0"/>
              </a:rPr>
              <a:t> </a:t>
            </a:r>
            <a:r>
              <a:rPr lang="fr-CH" sz="1800" dirty="0" err="1">
                <a:latin typeface="Times New Roman" panose="02020603050405020304" pitchFamily="18" charset="0"/>
                <a:cs typeface="Times New Roman" panose="02020603050405020304" pitchFamily="18" charset="0"/>
              </a:rPr>
              <a:t>generalized</a:t>
            </a:r>
            <a:r>
              <a:rPr lang="fr-CH" sz="1800" dirty="0">
                <a:latin typeface="Times New Roman" panose="02020603050405020304" pitchFamily="18" charset="0"/>
                <a:cs typeface="Times New Roman" panose="02020603050405020304" pitchFamily="18" charset="0"/>
              </a:rPr>
              <a:t> version of MARS are</a:t>
            </a:r>
            <a:br>
              <a:rPr lang="fr-CH" sz="1800" dirty="0">
                <a:latin typeface="Times New Roman" panose="02020603050405020304" pitchFamily="18" charset="0"/>
                <a:cs typeface="Times New Roman" panose="02020603050405020304" pitchFamily="18" charset="0"/>
              </a:rPr>
            </a:br>
            <a:r>
              <a:rPr lang="fr-CH" sz="1800" dirty="0" err="1">
                <a:solidFill>
                  <a:srgbClr val="0070C0"/>
                </a:solidFill>
                <a:latin typeface="Times New Roman" panose="02020603050405020304" pitchFamily="18" charset="0"/>
                <a:cs typeface="Times New Roman" panose="02020603050405020304" pitchFamily="18" charset="0"/>
              </a:rPr>
              <a:t>Generalized</a:t>
            </a:r>
            <a:r>
              <a:rPr lang="fr-CH" sz="1800" dirty="0">
                <a:solidFill>
                  <a:srgbClr val="0070C0"/>
                </a:solidFill>
                <a:latin typeface="Times New Roman" panose="02020603050405020304" pitchFamily="18" charset="0"/>
                <a:cs typeface="Times New Roman" panose="02020603050405020304" pitchFamily="18" charset="0"/>
              </a:rPr>
              <a:t> Additive </a:t>
            </a:r>
            <a:r>
              <a:rPr lang="fr-CH" sz="1800" dirty="0" err="1">
                <a:solidFill>
                  <a:srgbClr val="0070C0"/>
                </a:solidFill>
                <a:latin typeface="Times New Roman" panose="02020603050405020304" pitchFamily="18" charset="0"/>
                <a:cs typeface="Times New Roman" panose="02020603050405020304" pitchFamily="18" charset="0"/>
              </a:rPr>
              <a:t>Models</a:t>
            </a:r>
            <a:r>
              <a:rPr lang="fr-CH" sz="1800" dirty="0">
                <a:solidFill>
                  <a:srgbClr val="0070C0"/>
                </a:solidFill>
                <a:latin typeface="Times New Roman" panose="02020603050405020304" pitchFamily="18" charset="0"/>
                <a:cs typeface="Times New Roman" panose="02020603050405020304" pitchFamily="18" charset="0"/>
              </a:rPr>
              <a:t> (GAM)</a:t>
            </a:r>
            <a:r>
              <a:rPr lang="fr-CH" sz="1800" dirty="0">
                <a:latin typeface="Times New Roman" panose="02020603050405020304" pitchFamily="18" charset="0"/>
                <a:cs typeface="Times New Roman" panose="02020603050405020304" pitchFamily="18" charset="0"/>
              </a:rPr>
              <a:t>, </a:t>
            </a:r>
            <a:r>
              <a:rPr lang="fr-CH" sz="1800" dirty="0" err="1">
                <a:latin typeface="Times New Roman" panose="02020603050405020304" pitchFamily="18" charset="0"/>
                <a:cs typeface="Times New Roman" panose="02020603050405020304" pitchFamily="18" charset="0"/>
              </a:rPr>
              <a:t>which</a:t>
            </a:r>
            <a:br>
              <a:rPr lang="fr-CH" sz="1800" dirty="0">
                <a:latin typeface="Times New Roman" panose="02020603050405020304" pitchFamily="18" charset="0"/>
                <a:cs typeface="Times New Roman" panose="02020603050405020304" pitchFamily="18" charset="0"/>
              </a:rPr>
            </a:br>
            <a:r>
              <a:rPr lang="fr-CH" sz="1800" dirty="0" err="1">
                <a:latin typeface="Times New Roman" panose="02020603050405020304" pitchFamily="18" charset="0"/>
                <a:cs typeface="Times New Roman" panose="02020603050405020304" pitchFamily="18" charset="0"/>
              </a:rPr>
              <a:t>allow</a:t>
            </a:r>
            <a:r>
              <a:rPr lang="fr-CH" sz="1800" dirty="0">
                <a:latin typeface="Times New Roman" panose="02020603050405020304" pitchFamily="18" charset="0"/>
                <a:cs typeface="Times New Roman" panose="02020603050405020304" pitchFamily="18" charset="0"/>
              </a:rPr>
              <a:t> </a:t>
            </a:r>
            <a:r>
              <a:rPr lang="fr-CH" sz="1800" dirty="0" err="1">
                <a:latin typeface="Times New Roman" panose="02020603050405020304" pitchFamily="18" charset="0"/>
                <a:cs typeface="Times New Roman" panose="02020603050405020304" pitchFamily="18" charset="0"/>
              </a:rPr>
              <a:t>further</a:t>
            </a:r>
            <a:r>
              <a:rPr lang="fr-CH" sz="1800" dirty="0">
                <a:latin typeface="Times New Roman" panose="02020603050405020304" pitchFamily="18" charset="0"/>
                <a:cs typeface="Times New Roman" panose="02020603050405020304" pitchFamily="18" charset="0"/>
              </a:rPr>
              <a:t> </a:t>
            </a:r>
            <a:r>
              <a:rPr lang="fr-CH" sz="1800" dirty="0" err="1">
                <a:latin typeface="Times New Roman" panose="02020603050405020304" pitchFamily="18" charset="0"/>
                <a:cs typeface="Times New Roman" panose="02020603050405020304" pitchFamily="18" charset="0"/>
              </a:rPr>
              <a:t>flexibility</a:t>
            </a:r>
            <a:r>
              <a:rPr lang="fr-CH" sz="1800" dirty="0">
                <a:latin typeface="Times New Roman" panose="02020603050405020304" pitchFamily="18" charset="0"/>
                <a:cs typeface="Times New Roman" panose="02020603050405020304" pitchFamily="18" charset="0"/>
              </a:rPr>
              <a:t> in the </a:t>
            </a:r>
            <a:r>
              <a:rPr lang="fr-CH" sz="1800" dirty="0" err="1">
                <a:latin typeface="Times New Roman" panose="02020603050405020304" pitchFamily="18" charset="0"/>
                <a:cs typeface="Times New Roman" panose="02020603050405020304" pitchFamily="18" charset="0"/>
              </a:rPr>
              <a:t>choice</a:t>
            </a:r>
            <a:r>
              <a:rPr lang="fr-CH" sz="1800" dirty="0">
                <a:latin typeface="Times New Roman" panose="02020603050405020304" pitchFamily="18" charset="0"/>
                <a:cs typeface="Times New Roman" panose="02020603050405020304" pitchFamily="18" charset="0"/>
              </a:rPr>
              <a:t> of </a:t>
            </a:r>
            <a:br>
              <a:rPr lang="fr-CH" sz="1800" dirty="0">
                <a:latin typeface="Times New Roman" panose="02020603050405020304" pitchFamily="18" charset="0"/>
                <a:cs typeface="Times New Roman" panose="02020603050405020304" pitchFamily="18" charset="0"/>
              </a:rPr>
            </a:br>
            <a:r>
              <a:rPr lang="fr-CH" sz="1800" dirty="0" err="1">
                <a:latin typeface="Times New Roman" panose="02020603050405020304" pitchFamily="18" charset="0"/>
                <a:cs typeface="Times New Roman" panose="02020603050405020304" pitchFamily="18" charset="0"/>
              </a:rPr>
              <a:t>response</a:t>
            </a:r>
            <a:r>
              <a:rPr lang="fr-CH" sz="1800" dirty="0">
                <a:latin typeface="Times New Roman" panose="02020603050405020304" pitchFamily="18" charset="0"/>
                <a:cs typeface="Times New Roman" panose="02020603050405020304" pitchFamily="18" charset="0"/>
              </a:rPr>
              <a:t> distribution, and the transformation</a:t>
            </a:r>
            <a:br>
              <a:rPr lang="fr-CH" sz="1800" dirty="0">
                <a:latin typeface="Times New Roman" panose="02020603050405020304" pitchFamily="18" charset="0"/>
                <a:cs typeface="Times New Roman" panose="02020603050405020304" pitchFamily="18" charset="0"/>
              </a:rPr>
            </a:br>
            <a:r>
              <a:rPr lang="fr-CH" sz="1800" dirty="0" err="1">
                <a:latin typeface="Times New Roman" panose="02020603050405020304" pitchFamily="18" charset="0"/>
                <a:cs typeface="Times New Roman" panose="02020603050405020304" pitchFamily="18" charset="0"/>
              </a:rPr>
              <a:t>applied</a:t>
            </a:r>
            <a:r>
              <a:rPr lang="fr-CH" sz="1800" dirty="0">
                <a:latin typeface="Times New Roman" panose="02020603050405020304" pitchFamily="18" charset="0"/>
                <a:cs typeface="Times New Roman" panose="02020603050405020304" pitchFamily="18" charset="0"/>
              </a:rPr>
              <a:t> to the </a:t>
            </a:r>
            <a:r>
              <a:rPr lang="fr-CH" sz="1800" dirty="0" err="1">
                <a:latin typeface="Times New Roman" panose="02020603050405020304" pitchFamily="18" charset="0"/>
                <a:cs typeface="Times New Roman" panose="02020603050405020304" pitchFamily="18" charset="0"/>
              </a:rPr>
              <a:t>predictors</a:t>
            </a:r>
            <a:r>
              <a:rPr lang="fr-CH" sz="1800" dirty="0">
                <a:latin typeface="Times New Roman" panose="02020603050405020304" pitchFamily="18" charset="0"/>
                <a:cs typeface="Times New Roman" panose="02020603050405020304" pitchFamily="18" charset="0"/>
              </a:rPr>
              <a:t>.</a:t>
            </a:r>
          </a:p>
          <a:p>
            <a:endParaRPr lang="fr-CH" sz="1800" dirty="0">
              <a:latin typeface="Times New Roman" panose="02020603050405020304" pitchFamily="18" charset="0"/>
              <a:cs typeface="Times New Roman" panose="02020603050405020304" pitchFamily="18" charset="0"/>
            </a:endParaRPr>
          </a:p>
          <a:p>
            <a:r>
              <a:rPr lang="fr-CH" sz="1800" dirty="0" err="1">
                <a:latin typeface="Times New Roman" panose="02020603050405020304" pitchFamily="18" charset="0"/>
                <a:cs typeface="Times New Roman" panose="02020603050405020304" pitchFamily="18" charset="0"/>
              </a:rPr>
              <a:t>Then</a:t>
            </a:r>
            <a:r>
              <a:rPr lang="fr-CH" sz="1800" dirty="0">
                <a:latin typeface="Times New Roman" panose="02020603050405020304" pitchFamily="18" charset="0"/>
                <a:cs typeface="Times New Roman" panose="02020603050405020304" pitchFamily="18" charset="0"/>
              </a:rPr>
              <a:t> </a:t>
            </a:r>
            <a:r>
              <a:rPr lang="fr-CH" sz="1800" dirty="0" err="1">
                <a:latin typeface="Times New Roman" panose="02020603050405020304" pitchFamily="18" charset="0"/>
                <a:cs typeface="Times New Roman" panose="02020603050405020304" pitchFamily="18" charset="0"/>
              </a:rPr>
              <a:t>there</a:t>
            </a:r>
            <a:r>
              <a:rPr lang="fr-CH" sz="1800" dirty="0">
                <a:latin typeface="Times New Roman" panose="02020603050405020304" pitchFamily="18" charset="0"/>
                <a:cs typeface="Times New Roman" panose="02020603050405020304" pitchFamily="18" charset="0"/>
              </a:rPr>
              <a:t> </a:t>
            </a:r>
            <a:r>
              <a:rPr lang="fr-CH" sz="1800" dirty="0" err="1">
                <a:latin typeface="Times New Roman" panose="02020603050405020304" pitchFamily="18" charset="0"/>
                <a:cs typeface="Times New Roman" panose="02020603050405020304" pitchFamily="18" charset="0"/>
              </a:rPr>
              <a:t>is</a:t>
            </a:r>
            <a:r>
              <a:rPr lang="fr-CH" sz="1800" dirty="0">
                <a:latin typeface="Times New Roman" panose="02020603050405020304" pitchFamily="18" charset="0"/>
                <a:cs typeface="Times New Roman" panose="02020603050405020304" pitchFamily="18" charset="0"/>
              </a:rPr>
              <a:t> </a:t>
            </a:r>
            <a:r>
              <a:rPr lang="fr-CH" sz="1800" dirty="0" err="1">
                <a:latin typeface="Times New Roman" panose="02020603050405020304" pitchFamily="18" charset="0"/>
                <a:cs typeface="Times New Roman" panose="02020603050405020304" pitchFamily="18" charset="0"/>
              </a:rPr>
              <a:t>so</a:t>
            </a:r>
            <a:r>
              <a:rPr lang="fr-CH" sz="1800" dirty="0">
                <a:latin typeface="Times New Roman" panose="02020603050405020304" pitchFamily="18" charset="0"/>
                <a:cs typeface="Times New Roman" panose="02020603050405020304" pitchFamily="18" charset="0"/>
              </a:rPr>
              <a:t> </a:t>
            </a:r>
            <a:r>
              <a:rPr lang="fr-CH" sz="1800" dirty="0" err="1">
                <a:latin typeface="Times New Roman" panose="02020603050405020304" pitchFamily="18" charset="0"/>
                <a:cs typeface="Times New Roman" panose="02020603050405020304" pitchFamily="18" charset="0"/>
              </a:rPr>
              <a:t>much</a:t>
            </a:r>
            <a:r>
              <a:rPr lang="fr-CH" sz="1800" dirty="0">
                <a:latin typeface="Times New Roman" panose="02020603050405020304" pitchFamily="18" charset="0"/>
                <a:cs typeface="Times New Roman" panose="02020603050405020304" pitchFamily="18" charset="0"/>
              </a:rPr>
              <a:t> more machine </a:t>
            </a:r>
            <a:r>
              <a:rPr lang="fr-CH" sz="1800" dirty="0" err="1">
                <a:latin typeface="Times New Roman" panose="02020603050405020304" pitchFamily="18" charset="0"/>
                <a:cs typeface="Times New Roman" panose="02020603050405020304" pitchFamily="18" charset="0"/>
              </a:rPr>
              <a:t>learning</a:t>
            </a:r>
            <a:r>
              <a:rPr lang="fr-CH" sz="1800" dirty="0">
                <a:latin typeface="Times New Roman" panose="02020603050405020304" pitchFamily="18" charset="0"/>
                <a:cs typeface="Times New Roman" panose="02020603050405020304" pitchFamily="18" charset="0"/>
              </a:rPr>
              <a:t>…</a:t>
            </a:r>
            <a:br>
              <a:rPr lang="fr-CH" sz="1800" dirty="0">
                <a:latin typeface="Times New Roman" panose="02020603050405020304" pitchFamily="18" charset="0"/>
                <a:cs typeface="Times New Roman" panose="02020603050405020304" pitchFamily="18" charset="0"/>
              </a:rPr>
            </a:br>
            <a:endParaRPr lang="fr-CH" sz="1800" dirty="0">
              <a:latin typeface="Times New Roman" panose="02020603050405020304" pitchFamily="18" charset="0"/>
              <a:cs typeface="Times New Roman" panose="02020603050405020304" pitchFamily="18" charset="0"/>
            </a:endParaRPr>
          </a:p>
          <a:p>
            <a:endParaRPr lang="fr-CH" sz="1800" dirty="0">
              <a:latin typeface="Times New Roman" panose="02020603050405020304" pitchFamily="18" charset="0"/>
              <a:cs typeface="Times New Roman" panose="02020603050405020304" pitchFamily="18" charset="0"/>
            </a:endParaRPr>
          </a:p>
          <a:p>
            <a:endParaRPr lang="fr-CH" sz="1800" dirty="0">
              <a:latin typeface="Times New Roman" panose="02020603050405020304" pitchFamily="18" charset="0"/>
              <a:cs typeface="Times New Roman" panose="02020603050405020304" pitchFamily="18" charset="0"/>
            </a:endParaRPr>
          </a:p>
        </p:txBody>
      </p:sp>
      <p:sp>
        <p:nvSpPr>
          <p:cNvPr id="4" name="TextBox 3"/>
          <p:cNvSpPr txBox="1"/>
          <p:nvPr/>
        </p:nvSpPr>
        <p:spPr>
          <a:xfrm>
            <a:off x="426129" y="188640"/>
            <a:ext cx="8034303" cy="584775"/>
          </a:xfrm>
          <a:prstGeom prst="rect">
            <a:avLst/>
          </a:prstGeom>
          <a:noFill/>
        </p:spPr>
        <p:txBody>
          <a:bodyPr wrap="square" rtlCol="0">
            <a:spAutoFit/>
          </a:bodyPr>
          <a:lstStyle/>
          <a:p>
            <a:r>
              <a:rPr lang="fr-CH" sz="3200">
                <a:solidFill>
                  <a:schemeClr val="tx2">
                    <a:lumMod val="75000"/>
                  </a:schemeClr>
                </a:solidFill>
                <a:latin typeface="Tw Cen MT" panose="020B0602020104020603" pitchFamily="34" charset="0"/>
              </a:rPr>
              <a:t>Splines and related models</a:t>
            </a:r>
            <a:endParaRPr lang="en-GB" sz="3200">
              <a:solidFill>
                <a:schemeClr val="tx2">
                  <a:lumMod val="75000"/>
                </a:schemeClr>
              </a:solidFill>
              <a:latin typeface="Tw Cen MT" panose="020B0602020104020603" pitchFamily="34" charset="0"/>
            </a:endParaRPr>
          </a:p>
        </p:txBody>
      </p:sp>
      <p:cxnSp>
        <p:nvCxnSpPr>
          <p:cNvPr id="5" name="Straight Connector 4"/>
          <p:cNvCxnSpPr/>
          <p:nvPr/>
        </p:nvCxnSpPr>
        <p:spPr>
          <a:xfrm>
            <a:off x="395536" y="908720"/>
            <a:ext cx="8280920" cy="0"/>
          </a:xfrm>
          <a:prstGeom prst="line">
            <a:avLst/>
          </a:prstGeom>
          <a:ln w="28575">
            <a:solidFill>
              <a:schemeClr val="bg2">
                <a:lumMod val="25000"/>
              </a:schemeClr>
            </a:solidFill>
            <a:prstDash val="sysDot"/>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EDBAFA0B-F9CB-4D40-B434-BED286FFCFAC}"/>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l="48345" t="9677"/>
          <a:stretch/>
        </p:blipFill>
        <p:spPr>
          <a:xfrm>
            <a:off x="5652120" y="3573016"/>
            <a:ext cx="3144467" cy="2821074"/>
          </a:xfrm>
          <a:prstGeom prst="rect">
            <a:avLst/>
          </a:prstGeom>
        </p:spPr>
      </p:pic>
    </p:spTree>
    <p:extLst>
      <p:ext uri="{BB962C8B-B14F-4D97-AF65-F5344CB8AC3E}">
        <p14:creationId xmlns:p14="http://schemas.microsoft.com/office/powerpoint/2010/main" val="74599723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22539" y="3121804"/>
            <a:ext cx="8298922" cy="584775"/>
          </a:xfrm>
          <a:prstGeom prst="rect">
            <a:avLst/>
          </a:prstGeom>
          <a:noFill/>
        </p:spPr>
        <p:txBody>
          <a:bodyPr wrap="square" rtlCol="0">
            <a:spAutoFit/>
          </a:bodyPr>
          <a:lstStyle/>
          <a:p>
            <a:pPr algn="ctr"/>
            <a:r>
              <a:rPr lang="en-GB" sz="3200" b="1">
                <a:solidFill>
                  <a:schemeClr val="tx2">
                    <a:lumMod val="75000"/>
                  </a:schemeClr>
                </a:solidFill>
                <a:latin typeface="Tw Cen MT" panose="020B0602020104020603" pitchFamily="34" charset="0"/>
              </a:rPr>
              <a:t>Thank you for your attention! Questions…?</a:t>
            </a:r>
            <a:endParaRPr lang="en-GB" sz="3200" b="1" dirty="0">
              <a:solidFill>
                <a:schemeClr val="tx2">
                  <a:lumMod val="75000"/>
                </a:schemeClr>
              </a:solidFill>
              <a:latin typeface="Tw Cen MT" panose="020B0602020104020603" pitchFamily="34" charset="0"/>
            </a:endParaRPr>
          </a:p>
        </p:txBody>
      </p:sp>
      <p:cxnSp>
        <p:nvCxnSpPr>
          <p:cNvPr id="6" name="Straight Connector 5"/>
          <p:cNvCxnSpPr/>
          <p:nvPr/>
        </p:nvCxnSpPr>
        <p:spPr>
          <a:xfrm>
            <a:off x="868999" y="2924944"/>
            <a:ext cx="7560840" cy="0"/>
          </a:xfrm>
          <a:prstGeom prst="line">
            <a:avLst/>
          </a:prstGeom>
          <a:ln w="28575">
            <a:solidFill>
              <a:schemeClr val="bg2">
                <a:lumMod val="2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868999" y="3861048"/>
            <a:ext cx="7560840" cy="0"/>
          </a:xfrm>
          <a:prstGeom prst="line">
            <a:avLst/>
          </a:prstGeom>
          <a:ln w="28575">
            <a:solidFill>
              <a:schemeClr val="bg2">
                <a:lumMod val="25000"/>
              </a:schemeClr>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410570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00200"/>
            <a:ext cx="8229600" cy="5069160"/>
          </a:xfrm>
        </p:spPr>
        <p:txBody>
          <a:bodyPr>
            <a:normAutofit/>
          </a:bodyPr>
          <a:lstStyle/>
          <a:p>
            <a:r>
              <a:rPr lang="fr-CH" sz="1800" dirty="0">
                <a:latin typeface="Times New Roman" panose="02020603050405020304" pitchFamily="18" charset="0"/>
                <a:cs typeface="Times New Roman" panose="02020603050405020304" pitchFamily="18" charset="0"/>
              </a:rPr>
              <a:t>The R part of </a:t>
            </a:r>
            <a:r>
              <a:rPr lang="fr-CH" sz="1800" dirty="0" err="1">
                <a:latin typeface="Times New Roman" panose="02020603050405020304" pitchFamily="18" charset="0"/>
                <a:cs typeface="Times New Roman" panose="02020603050405020304" pitchFamily="18" charset="0"/>
              </a:rPr>
              <a:t>this</a:t>
            </a:r>
            <a:r>
              <a:rPr lang="fr-CH" sz="1800" dirty="0">
                <a:latin typeface="Times New Roman" panose="02020603050405020304" pitchFamily="18" charset="0"/>
                <a:cs typeface="Times New Roman" panose="02020603050405020304" pitchFamily="18" charset="0"/>
              </a:rPr>
              <a:t> R lunch </a:t>
            </a:r>
            <a:r>
              <a:rPr lang="fr-CH" sz="1800" dirty="0" err="1">
                <a:latin typeface="Times New Roman" panose="02020603050405020304" pitchFamily="18" charset="0"/>
                <a:cs typeface="Times New Roman" panose="02020603050405020304" pitchFamily="18" charset="0"/>
              </a:rPr>
              <a:t>will</a:t>
            </a:r>
            <a:r>
              <a:rPr lang="fr-CH" sz="1800" dirty="0">
                <a:latin typeface="Times New Roman" panose="02020603050405020304" pitchFamily="18" charset="0"/>
                <a:cs typeface="Times New Roman" panose="02020603050405020304" pitchFamily="18" charset="0"/>
              </a:rPr>
              <a:t> </a:t>
            </a:r>
            <a:r>
              <a:rPr lang="fr-CH" sz="1800" dirty="0" err="1">
                <a:latin typeface="Times New Roman" panose="02020603050405020304" pitchFamily="18" charset="0"/>
                <a:cs typeface="Times New Roman" panose="02020603050405020304" pitchFamily="18" charset="0"/>
              </a:rPr>
              <a:t>be</a:t>
            </a:r>
            <a:r>
              <a:rPr lang="fr-CH" sz="1800" dirty="0">
                <a:latin typeface="Times New Roman" panose="02020603050405020304" pitchFamily="18" charset="0"/>
                <a:cs typeface="Times New Roman" panose="02020603050405020304" pitchFamily="18" charset="0"/>
              </a:rPr>
              <a:t> light, as I </a:t>
            </a:r>
            <a:r>
              <a:rPr lang="fr-CH" sz="1800" dirty="0" err="1">
                <a:latin typeface="Times New Roman" panose="02020603050405020304" pitchFamily="18" charset="0"/>
                <a:cs typeface="Times New Roman" panose="02020603050405020304" pitchFamily="18" charset="0"/>
              </a:rPr>
              <a:t>prefer</a:t>
            </a:r>
            <a:r>
              <a:rPr lang="fr-CH" sz="1800" dirty="0">
                <a:latin typeface="Times New Roman" panose="02020603050405020304" pitchFamily="18" charset="0"/>
                <a:cs typeface="Times New Roman" panose="02020603050405020304" pitchFamily="18" charset="0"/>
              </a:rPr>
              <a:t> to focus on </a:t>
            </a:r>
            <a:r>
              <a:rPr lang="fr-CH" sz="1800" dirty="0" err="1">
                <a:latin typeface="Times New Roman" panose="02020603050405020304" pitchFamily="18" charset="0"/>
                <a:cs typeface="Times New Roman" panose="02020603050405020304" pitchFamily="18" charset="0"/>
              </a:rPr>
              <a:t>explaining</a:t>
            </a:r>
            <a:r>
              <a:rPr lang="fr-CH" sz="1800" dirty="0">
                <a:latin typeface="Times New Roman" panose="02020603050405020304" pitchFamily="18" charset="0"/>
                <a:cs typeface="Times New Roman" panose="02020603050405020304" pitchFamily="18" charset="0"/>
              </a:rPr>
              <a:t> the important concepts, </a:t>
            </a:r>
            <a:r>
              <a:rPr lang="fr-CH" sz="1800" dirty="0" err="1">
                <a:latin typeface="Times New Roman" panose="02020603050405020304" pitchFamily="18" charset="0"/>
                <a:cs typeface="Times New Roman" panose="02020603050405020304" pitchFamily="18" charset="0"/>
              </a:rPr>
              <a:t>rather</a:t>
            </a:r>
            <a:r>
              <a:rPr lang="fr-CH" sz="1800" dirty="0">
                <a:latin typeface="Times New Roman" panose="02020603050405020304" pitchFamily="18" charset="0"/>
                <a:cs typeface="Times New Roman" panose="02020603050405020304" pitchFamily="18" charset="0"/>
              </a:rPr>
              <a:t> </a:t>
            </a:r>
            <a:r>
              <a:rPr lang="fr-CH" sz="1800" dirty="0" err="1">
                <a:latin typeface="Times New Roman" panose="02020603050405020304" pitchFamily="18" charset="0"/>
                <a:cs typeface="Times New Roman" panose="02020603050405020304" pitchFamily="18" charset="0"/>
              </a:rPr>
              <a:t>than</a:t>
            </a:r>
            <a:r>
              <a:rPr lang="fr-CH" sz="1800" dirty="0">
                <a:latin typeface="Times New Roman" panose="02020603050405020304" pitchFamily="18" charset="0"/>
                <a:cs typeface="Times New Roman" panose="02020603050405020304" pitchFamily="18" charset="0"/>
              </a:rPr>
              <a:t> the </a:t>
            </a:r>
            <a:r>
              <a:rPr lang="fr-CH" sz="1800" dirty="0" err="1">
                <a:latin typeface="Times New Roman" panose="02020603050405020304" pitchFamily="18" charset="0"/>
                <a:cs typeface="Times New Roman" panose="02020603050405020304" pitchFamily="18" charset="0"/>
              </a:rPr>
              <a:t>somewhat</a:t>
            </a:r>
            <a:r>
              <a:rPr lang="fr-CH" sz="1800" dirty="0">
                <a:latin typeface="Times New Roman" panose="02020603050405020304" pitchFamily="18" charset="0"/>
                <a:cs typeface="Times New Roman" panose="02020603050405020304" pitchFamily="18" charset="0"/>
              </a:rPr>
              <a:t> </a:t>
            </a:r>
            <a:r>
              <a:rPr lang="fr-CH" sz="1800" dirty="0" err="1">
                <a:latin typeface="Times New Roman" panose="02020603050405020304" pitchFamily="18" charset="0"/>
                <a:cs typeface="Times New Roman" panose="02020603050405020304" pitchFamily="18" charset="0"/>
              </a:rPr>
              <a:t>boring</a:t>
            </a:r>
            <a:r>
              <a:rPr lang="fr-CH" sz="1800" dirty="0">
                <a:latin typeface="Times New Roman" panose="02020603050405020304" pitchFamily="18" charset="0"/>
                <a:cs typeface="Times New Roman" panose="02020603050405020304" pitchFamily="18" charset="0"/>
              </a:rPr>
              <a:t> </a:t>
            </a:r>
            <a:r>
              <a:rPr lang="fr-CH" sz="1800" dirty="0" err="1">
                <a:latin typeface="Times New Roman" panose="02020603050405020304" pitchFamily="18" charset="0"/>
                <a:cs typeface="Times New Roman" panose="02020603050405020304" pitchFamily="18" charset="0"/>
              </a:rPr>
              <a:t>details</a:t>
            </a:r>
            <a:r>
              <a:rPr lang="fr-CH" sz="1800" dirty="0">
                <a:latin typeface="Times New Roman" panose="02020603050405020304" pitchFamily="18" charset="0"/>
                <a:cs typeface="Times New Roman" panose="02020603050405020304" pitchFamily="18" charset="0"/>
              </a:rPr>
              <a:t> of how to run a model in R.</a:t>
            </a:r>
          </a:p>
          <a:p>
            <a:endParaRPr lang="fr-CH" sz="1800" dirty="0">
              <a:latin typeface="Times New Roman" panose="02020603050405020304" pitchFamily="18" charset="0"/>
              <a:cs typeface="Times New Roman" panose="02020603050405020304" pitchFamily="18" charset="0"/>
            </a:endParaRPr>
          </a:p>
          <a:p>
            <a:r>
              <a:rPr lang="fr-CH" sz="1800" dirty="0" err="1">
                <a:latin typeface="Times New Roman" panose="02020603050405020304" pitchFamily="18" charset="0"/>
                <a:cs typeface="Times New Roman" panose="02020603050405020304" pitchFamily="18" charset="0"/>
              </a:rPr>
              <a:t>However</a:t>
            </a:r>
            <a:r>
              <a:rPr lang="fr-CH" sz="1800" dirty="0">
                <a:latin typeface="Times New Roman" panose="02020603050405020304" pitchFamily="18" charset="0"/>
                <a:cs typeface="Times New Roman" panose="02020603050405020304" pitchFamily="18" charset="0"/>
              </a:rPr>
              <a:t>, I </a:t>
            </a:r>
            <a:r>
              <a:rPr lang="fr-CH" sz="1800" dirty="0" err="1">
                <a:latin typeface="Times New Roman" panose="02020603050405020304" pitchFamily="18" charset="0"/>
                <a:cs typeface="Times New Roman" panose="02020603050405020304" pitchFamily="18" charset="0"/>
              </a:rPr>
              <a:t>will</a:t>
            </a:r>
            <a:r>
              <a:rPr lang="fr-CH" sz="1800" dirty="0">
                <a:latin typeface="Times New Roman" panose="02020603050405020304" pitchFamily="18" charset="0"/>
                <a:cs typeface="Times New Roman" panose="02020603050405020304" pitchFamily="18" charset="0"/>
              </a:rPr>
              <a:t> </a:t>
            </a:r>
            <a:r>
              <a:rPr lang="fr-CH" sz="1800" dirty="0" err="1">
                <a:latin typeface="Times New Roman" panose="02020603050405020304" pitchFamily="18" charset="0"/>
                <a:cs typeface="Times New Roman" panose="02020603050405020304" pitchFamily="18" charset="0"/>
              </a:rPr>
              <a:t>discuss</a:t>
            </a:r>
            <a:r>
              <a:rPr lang="fr-CH" sz="1800" dirty="0">
                <a:latin typeface="Times New Roman" panose="02020603050405020304" pitchFamily="18" charset="0"/>
                <a:cs typeface="Times New Roman" panose="02020603050405020304" pitchFamily="18" charset="0"/>
              </a:rPr>
              <a:t> the </a:t>
            </a:r>
            <a:r>
              <a:rPr lang="fr-CH" sz="1800" dirty="0">
                <a:solidFill>
                  <a:srgbClr val="0070C0"/>
                </a:solidFill>
                <a:latin typeface="Times New Roman" panose="02020603050405020304" pitchFamily="18" charset="0"/>
                <a:cs typeface="Times New Roman" panose="02020603050405020304" pitchFamily="18" charset="0"/>
              </a:rPr>
              <a:t>"</a:t>
            </a:r>
            <a:r>
              <a:rPr lang="fr-CH" sz="1800" dirty="0" err="1">
                <a:solidFill>
                  <a:srgbClr val="0070C0"/>
                </a:solidFill>
                <a:latin typeface="Times New Roman" panose="02020603050405020304" pitchFamily="18" charset="0"/>
                <a:cs typeface="Times New Roman" panose="02020603050405020304" pitchFamily="18" charset="0"/>
              </a:rPr>
              <a:t>earth</a:t>
            </a:r>
            <a:r>
              <a:rPr lang="fr-CH" sz="1800" dirty="0">
                <a:solidFill>
                  <a:srgbClr val="0070C0"/>
                </a:solidFill>
                <a:latin typeface="Times New Roman" panose="02020603050405020304" pitchFamily="18" charset="0"/>
                <a:cs typeface="Times New Roman" panose="02020603050405020304" pitchFamily="18" charset="0"/>
              </a:rPr>
              <a:t>" </a:t>
            </a:r>
            <a:r>
              <a:rPr lang="fr-CH" sz="1800" dirty="0">
                <a:latin typeface="Times New Roman" panose="02020603050405020304" pitchFamily="18" charset="0"/>
                <a:cs typeface="Times New Roman" panose="02020603050405020304" pitchFamily="18" charset="0"/>
              </a:rPr>
              <a:t>package in </a:t>
            </a:r>
            <a:r>
              <a:rPr lang="fr-CH" sz="1800" dirty="0" err="1">
                <a:latin typeface="Times New Roman" panose="02020603050405020304" pitchFamily="18" charset="0"/>
                <a:cs typeface="Times New Roman" panose="02020603050405020304" pitchFamily="18" charset="0"/>
              </a:rPr>
              <a:t>detail</a:t>
            </a:r>
            <a:r>
              <a:rPr lang="fr-CH" sz="1800" dirty="0">
                <a:latin typeface="Times New Roman" panose="02020603050405020304" pitchFamily="18" charset="0"/>
                <a:cs typeface="Times New Roman" panose="02020603050405020304" pitchFamily="18" charset="0"/>
              </a:rPr>
              <a:t>, </a:t>
            </a:r>
            <a:r>
              <a:rPr lang="fr-CH" sz="1800" dirty="0" err="1">
                <a:latin typeface="Times New Roman" panose="02020603050405020304" pitchFamily="18" charset="0"/>
                <a:cs typeface="Times New Roman" panose="02020603050405020304" pitchFamily="18" charset="0"/>
              </a:rPr>
              <a:t>since</a:t>
            </a:r>
            <a:r>
              <a:rPr lang="fr-CH" sz="1800" dirty="0">
                <a:latin typeface="Times New Roman" panose="02020603050405020304" pitchFamily="18" charset="0"/>
                <a:cs typeface="Times New Roman" panose="02020603050405020304" pitchFamily="18" charset="0"/>
              </a:rPr>
              <a:t> </a:t>
            </a:r>
            <a:r>
              <a:rPr lang="fr-CH" sz="1800" dirty="0" err="1">
                <a:latin typeface="Times New Roman" panose="02020603050405020304" pitchFamily="18" charset="0"/>
                <a:cs typeface="Times New Roman" panose="02020603050405020304" pitchFamily="18" charset="0"/>
              </a:rPr>
              <a:t>it</a:t>
            </a:r>
            <a:r>
              <a:rPr lang="fr-CH" sz="1800" dirty="0">
                <a:latin typeface="Times New Roman" panose="02020603050405020304" pitchFamily="18" charset="0"/>
                <a:cs typeface="Times New Roman" panose="02020603050405020304" pitchFamily="18" charset="0"/>
              </a:rPr>
              <a:t> </a:t>
            </a:r>
            <a:r>
              <a:rPr lang="fr-CH" sz="1800" dirty="0" err="1">
                <a:latin typeface="Times New Roman" panose="02020603050405020304" pitchFamily="18" charset="0"/>
                <a:cs typeface="Times New Roman" panose="02020603050405020304" pitchFamily="18" charset="0"/>
              </a:rPr>
              <a:t>is</a:t>
            </a:r>
            <a:r>
              <a:rPr lang="fr-CH" sz="1800" dirty="0">
                <a:latin typeface="Times New Roman" panose="02020603050405020304" pitchFamily="18" charset="0"/>
                <a:cs typeface="Times New Roman" panose="02020603050405020304" pitchFamily="18" charset="0"/>
              </a:rPr>
              <a:t> a </a:t>
            </a:r>
            <a:r>
              <a:rPr lang="fr-CH" sz="1800" dirty="0" err="1">
                <a:latin typeface="Times New Roman" panose="02020603050405020304" pitchFamily="18" charset="0"/>
                <a:cs typeface="Times New Roman" panose="02020603050405020304" pitchFamily="18" charset="0"/>
              </a:rPr>
              <a:t>popular</a:t>
            </a:r>
            <a:r>
              <a:rPr lang="fr-CH" sz="1800" dirty="0">
                <a:latin typeface="Times New Roman" panose="02020603050405020304" pitchFamily="18" charset="0"/>
                <a:cs typeface="Times New Roman" panose="02020603050405020304" pitchFamily="18" charset="0"/>
              </a:rPr>
              <a:t> and </a:t>
            </a:r>
            <a:r>
              <a:rPr lang="fr-CH" sz="1800" dirty="0" err="1">
                <a:latin typeface="Times New Roman" panose="02020603050405020304" pitchFamily="18" charset="0"/>
                <a:cs typeface="Times New Roman" panose="02020603050405020304" pitchFamily="18" charset="0"/>
              </a:rPr>
              <a:t>well-documented</a:t>
            </a:r>
            <a:r>
              <a:rPr lang="fr-CH" sz="1800" dirty="0">
                <a:latin typeface="Times New Roman" panose="02020603050405020304" pitchFamily="18" charset="0"/>
                <a:cs typeface="Times New Roman" panose="02020603050405020304" pitchFamily="18" charset="0"/>
              </a:rPr>
              <a:t> package for </a:t>
            </a:r>
            <a:r>
              <a:rPr lang="fr-CH" sz="1800" dirty="0" err="1">
                <a:latin typeface="Times New Roman" panose="02020603050405020304" pitchFamily="18" charset="0"/>
                <a:cs typeface="Times New Roman" panose="02020603050405020304" pitchFamily="18" charset="0"/>
              </a:rPr>
              <a:t>piecewise</a:t>
            </a:r>
            <a:r>
              <a:rPr lang="fr-CH" sz="1800" dirty="0">
                <a:latin typeface="Times New Roman" panose="02020603050405020304" pitchFamily="18" charset="0"/>
                <a:cs typeface="Times New Roman" panose="02020603050405020304" pitchFamily="18" charset="0"/>
              </a:rPr>
              <a:t> </a:t>
            </a:r>
            <a:r>
              <a:rPr lang="fr-CH" sz="1800" dirty="0" err="1">
                <a:latin typeface="Times New Roman" panose="02020603050405020304" pitchFamily="18" charset="0"/>
                <a:cs typeface="Times New Roman" panose="02020603050405020304" pitchFamily="18" charset="0"/>
              </a:rPr>
              <a:t>linear</a:t>
            </a:r>
            <a:r>
              <a:rPr lang="fr-CH" sz="1800" dirty="0">
                <a:latin typeface="Times New Roman" panose="02020603050405020304" pitchFamily="18" charset="0"/>
                <a:cs typeface="Times New Roman" panose="02020603050405020304" pitchFamily="18" charset="0"/>
              </a:rPr>
              <a:t> </a:t>
            </a:r>
            <a:r>
              <a:rPr lang="fr-CH" sz="1800" dirty="0" err="1">
                <a:latin typeface="Times New Roman" panose="02020603050405020304" pitchFamily="18" charset="0"/>
                <a:cs typeface="Times New Roman" panose="02020603050405020304" pitchFamily="18" charset="0"/>
              </a:rPr>
              <a:t>regression</a:t>
            </a:r>
            <a:r>
              <a:rPr lang="fr-CH" sz="1800" dirty="0">
                <a:latin typeface="Times New Roman" panose="02020603050405020304" pitchFamily="18" charset="0"/>
                <a:cs typeface="Times New Roman" panose="02020603050405020304" pitchFamily="18" charset="0"/>
              </a:rPr>
              <a:t>.</a:t>
            </a:r>
          </a:p>
          <a:p>
            <a:endParaRPr lang="fr-CH" sz="1800" dirty="0">
              <a:latin typeface="Times New Roman" panose="02020603050405020304" pitchFamily="18" charset="0"/>
              <a:cs typeface="Times New Roman" panose="02020603050405020304" pitchFamily="18" charset="0"/>
            </a:endParaRPr>
          </a:p>
          <a:p>
            <a:r>
              <a:rPr lang="fr-CH" sz="1800" dirty="0">
                <a:latin typeface="Times New Roman" panose="02020603050405020304" pitchFamily="18" charset="0"/>
                <a:cs typeface="Times New Roman" panose="02020603050405020304" pitchFamily="18" charset="0"/>
              </a:rPr>
              <a:t>The code in </a:t>
            </a:r>
            <a:r>
              <a:rPr lang="fr-CH" sz="1800" dirty="0" err="1">
                <a:latin typeface="Times New Roman" panose="02020603050405020304" pitchFamily="18" charset="0"/>
                <a:cs typeface="Times New Roman" panose="02020603050405020304" pitchFamily="18" charset="0"/>
              </a:rPr>
              <a:t>these</a:t>
            </a:r>
            <a:r>
              <a:rPr lang="fr-CH" sz="1800" dirty="0">
                <a:latin typeface="Times New Roman" panose="02020603050405020304" pitchFamily="18" charset="0"/>
                <a:cs typeface="Times New Roman" panose="02020603050405020304" pitchFamily="18" charset="0"/>
              </a:rPr>
              <a:t> slides can </a:t>
            </a:r>
            <a:r>
              <a:rPr lang="fr-CH" sz="1800" dirty="0" err="1">
                <a:latin typeface="Times New Roman" panose="02020603050405020304" pitchFamily="18" charset="0"/>
                <a:cs typeface="Times New Roman" panose="02020603050405020304" pitchFamily="18" charset="0"/>
              </a:rPr>
              <a:t>be</a:t>
            </a:r>
            <a:r>
              <a:rPr lang="fr-CH" sz="1800" dirty="0">
                <a:latin typeface="Times New Roman" panose="02020603050405020304" pitchFamily="18" charset="0"/>
                <a:cs typeface="Times New Roman" panose="02020603050405020304" pitchFamily="18" charset="0"/>
              </a:rPr>
              <a:t> </a:t>
            </a:r>
            <a:r>
              <a:rPr lang="fr-CH" sz="1800" dirty="0" err="1">
                <a:latin typeface="Times New Roman" panose="02020603050405020304" pitchFamily="18" charset="0"/>
                <a:cs typeface="Times New Roman" panose="02020603050405020304" pitchFamily="18" charset="0"/>
              </a:rPr>
              <a:t>copied</a:t>
            </a:r>
            <a:r>
              <a:rPr lang="fr-CH" sz="1800" dirty="0">
                <a:latin typeface="Times New Roman" panose="02020603050405020304" pitchFamily="18" charset="0"/>
                <a:cs typeface="Times New Roman" panose="02020603050405020304" pitchFamily="18" charset="0"/>
              </a:rPr>
              <a:t> </a:t>
            </a:r>
            <a:r>
              <a:rPr lang="fr-CH" sz="1800" dirty="0" err="1">
                <a:latin typeface="Times New Roman" panose="02020603050405020304" pitchFamily="18" charset="0"/>
                <a:cs typeface="Times New Roman" panose="02020603050405020304" pitchFamily="18" charset="0"/>
              </a:rPr>
              <a:t>directly</a:t>
            </a:r>
            <a:r>
              <a:rPr lang="fr-CH" sz="1800" dirty="0">
                <a:latin typeface="Times New Roman" panose="02020603050405020304" pitchFamily="18" charset="0"/>
                <a:cs typeface="Times New Roman" panose="02020603050405020304" pitchFamily="18" charset="0"/>
              </a:rPr>
              <a:t> to </a:t>
            </a:r>
            <a:r>
              <a:rPr lang="fr-CH" sz="1800" dirty="0" err="1">
                <a:latin typeface="Times New Roman" panose="02020603050405020304" pitchFamily="18" charset="0"/>
                <a:cs typeface="Times New Roman" panose="02020603050405020304" pitchFamily="18" charset="0"/>
              </a:rPr>
              <a:t>your</a:t>
            </a:r>
            <a:r>
              <a:rPr lang="fr-CH" sz="1800" dirty="0">
                <a:latin typeface="Times New Roman" panose="02020603050405020304" pitchFamily="18" charset="0"/>
                <a:cs typeface="Times New Roman" panose="02020603050405020304" pitchFamily="18" charset="0"/>
              </a:rPr>
              <a:t> R script editor (all code in </a:t>
            </a:r>
            <a:r>
              <a:rPr lang="fr-CH" sz="1800" dirty="0" err="1">
                <a:latin typeface="Times New Roman" panose="02020603050405020304" pitchFamily="18" charset="0"/>
                <a:cs typeface="Times New Roman" panose="02020603050405020304" pitchFamily="18" charset="0"/>
              </a:rPr>
              <a:t>appendix</a:t>
            </a:r>
            <a:r>
              <a:rPr lang="fr-CH" sz="1800" dirty="0">
                <a:latin typeface="Times New Roman" panose="02020603050405020304" pitchFamily="18" charset="0"/>
                <a:cs typeface="Times New Roman" panose="02020603050405020304" pitchFamily="18" charset="0"/>
              </a:rPr>
              <a:t>). It </a:t>
            </a:r>
            <a:r>
              <a:rPr lang="fr-CH" sz="1800" dirty="0" err="1">
                <a:latin typeface="Times New Roman" panose="02020603050405020304" pitchFamily="18" charset="0"/>
                <a:cs typeface="Times New Roman" panose="02020603050405020304" pitchFamily="18" charset="0"/>
              </a:rPr>
              <a:t>requires</a:t>
            </a:r>
            <a:r>
              <a:rPr lang="fr-CH" sz="1800" dirty="0">
                <a:latin typeface="Times New Roman" panose="02020603050405020304" pitchFamily="18" charset="0"/>
                <a:cs typeface="Times New Roman" panose="02020603050405020304" pitchFamily="18" charset="0"/>
              </a:rPr>
              <a:t> the packages "</a:t>
            </a:r>
            <a:r>
              <a:rPr lang="fr-CH" sz="1800" dirty="0" err="1">
                <a:latin typeface="Times New Roman" panose="02020603050405020304" pitchFamily="18" charset="0"/>
                <a:cs typeface="Times New Roman" panose="02020603050405020304" pitchFamily="18" charset="0"/>
              </a:rPr>
              <a:t>splines</a:t>
            </a:r>
            <a:r>
              <a:rPr lang="fr-CH" sz="1800" dirty="0">
                <a:latin typeface="Times New Roman" panose="02020603050405020304" pitchFamily="18" charset="0"/>
                <a:cs typeface="Times New Roman" panose="02020603050405020304" pitchFamily="18" charset="0"/>
              </a:rPr>
              <a:t>", "</a:t>
            </a:r>
            <a:r>
              <a:rPr lang="fr-CH" sz="1800" dirty="0" err="1">
                <a:latin typeface="Times New Roman" panose="02020603050405020304" pitchFamily="18" charset="0"/>
                <a:cs typeface="Times New Roman" panose="02020603050405020304" pitchFamily="18" charset="0"/>
              </a:rPr>
              <a:t>earth</a:t>
            </a:r>
            <a:r>
              <a:rPr lang="fr-CH" sz="1800" dirty="0">
                <a:latin typeface="Times New Roman" panose="02020603050405020304" pitchFamily="18" charset="0"/>
                <a:cs typeface="Times New Roman" panose="02020603050405020304" pitchFamily="18" charset="0"/>
              </a:rPr>
              <a:t>", "</a:t>
            </a:r>
            <a:r>
              <a:rPr lang="fr-CH" sz="1800" dirty="0" err="1">
                <a:latin typeface="Times New Roman" panose="02020603050405020304" pitchFamily="18" charset="0"/>
                <a:cs typeface="Times New Roman" panose="02020603050405020304" pitchFamily="18" charset="0"/>
              </a:rPr>
              <a:t>plotmo</a:t>
            </a:r>
            <a:r>
              <a:rPr lang="fr-CH" sz="1800" dirty="0">
                <a:latin typeface="Times New Roman" panose="02020603050405020304" pitchFamily="18" charset="0"/>
                <a:cs typeface="Times New Roman" panose="02020603050405020304" pitchFamily="18" charset="0"/>
              </a:rPr>
              <a:t>", and "</a:t>
            </a:r>
            <a:r>
              <a:rPr lang="fr-CH" sz="1800" dirty="0" err="1">
                <a:latin typeface="Times New Roman" panose="02020603050405020304" pitchFamily="18" charset="0"/>
                <a:cs typeface="Times New Roman" panose="02020603050405020304" pitchFamily="18" charset="0"/>
              </a:rPr>
              <a:t>visreg</a:t>
            </a:r>
            <a:r>
              <a:rPr lang="fr-CH" sz="1800" dirty="0">
                <a:latin typeface="Times New Roman" panose="02020603050405020304" pitchFamily="18" charset="0"/>
                <a:cs typeface="Times New Roman" panose="02020603050405020304" pitchFamily="18" charset="0"/>
              </a:rPr>
              <a:t>" to </a:t>
            </a:r>
            <a:r>
              <a:rPr lang="fr-CH" sz="1800" dirty="0" err="1">
                <a:latin typeface="Times New Roman" panose="02020603050405020304" pitchFamily="18" charset="0"/>
                <a:cs typeface="Times New Roman" panose="02020603050405020304" pitchFamily="18" charset="0"/>
              </a:rPr>
              <a:t>be</a:t>
            </a:r>
            <a:r>
              <a:rPr lang="fr-CH" sz="1800" dirty="0">
                <a:latin typeface="Times New Roman" panose="02020603050405020304" pitchFamily="18" charset="0"/>
                <a:cs typeface="Times New Roman" panose="02020603050405020304" pitchFamily="18" charset="0"/>
              </a:rPr>
              <a:t> </a:t>
            </a:r>
            <a:r>
              <a:rPr lang="fr-CH" sz="1800" dirty="0" err="1">
                <a:latin typeface="Times New Roman" panose="02020603050405020304" pitchFamily="18" charset="0"/>
                <a:cs typeface="Times New Roman" panose="02020603050405020304" pitchFamily="18" charset="0"/>
              </a:rPr>
              <a:t>installed</a:t>
            </a:r>
            <a:r>
              <a:rPr lang="fr-CH" sz="1800" dirty="0">
                <a:latin typeface="Times New Roman" panose="02020603050405020304" pitchFamily="18" charset="0"/>
                <a:cs typeface="Times New Roman" panose="02020603050405020304" pitchFamily="18" charset="0"/>
              </a:rPr>
              <a:t>.</a:t>
            </a:r>
          </a:p>
          <a:p>
            <a:endParaRPr lang="fr-CH" sz="1800" dirty="0">
              <a:latin typeface="Times New Roman" panose="02020603050405020304" pitchFamily="18" charset="0"/>
              <a:cs typeface="Times New Roman" panose="02020603050405020304" pitchFamily="18" charset="0"/>
            </a:endParaRPr>
          </a:p>
          <a:p>
            <a:r>
              <a:rPr lang="fr-CH" sz="1800" dirty="0">
                <a:latin typeface="Times New Roman" panose="02020603050405020304" pitchFamily="18" charset="0"/>
                <a:cs typeface="Times New Roman" panose="02020603050405020304" pitchFamily="18" charset="0"/>
              </a:rPr>
              <a:t>Don't </a:t>
            </a:r>
            <a:r>
              <a:rPr lang="fr-CH" sz="1800" dirty="0" err="1">
                <a:latin typeface="Times New Roman" panose="02020603050405020304" pitchFamily="18" charset="0"/>
                <a:cs typeface="Times New Roman" panose="02020603050405020304" pitchFamily="18" charset="0"/>
              </a:rPr>
              <a:t>forget</a:t>
            </a:r>
            <a:r>
              <a:rPr lang="fr-CH" sz="1800" dirty="0">
                <a:latin typeface="Times New Roman" panose="02020603050405020304" pitchFamily="18" charset="0"/>
                <a:cs typeface="Times New Roman" panose="02020603050405020304" pitchFamily="18" charset="0"/>
              </a:rPr>
              <a:t> to check </a:t>
            </a:r>
            <a:r>
              <a:rPr lang="fr-CH" sz="1800" dirty="0" err="1">
                <a:latin typeface="Times New Roman" panose="02020603050405020304" pitchFamily="18" charset="0"/>
                <a:cs typeface="Times New Roman" panose="02020603050405020304" pitchFamily="18" charset="0"/>
              </a:rPr>
              <a:t>R's</a:t>
            </a:r>
            <a:r>
              <a:rPr lang="fr-CH" sz="1800" dirty="0">
                <a:latin typeface="Times New Roman" panose="02020603050405020304" pitchFamily="18" charset="0"/>
                <a:cs typeface="Times New Roman" panose="02020603050405020304" pitchFamily="18" charset="0"/>
              </a:rPr>
              <a:t> </a:t>
            </a:r>
            <a:r>
              <a:rPr lang="fr-CH" sz="1800" dirty="0" err="1">
                <a:latin typeface="Times New Roman" panose="02020603050405020304" pitchFamily="18" charset="0"/>
                <a:cs typeface="Times New Roman" panose="02020603050405020304" pitchFamily="18" charset="0"/>
              </a:rPr>
              <a:t>very</a:t>
            </a:r>
            <a:r>
              <a:rPr lang="fr-CH" sz="1800" dirty="0">
                <a:latin typeface="Times New Roman" panose="02020603050405020304" pitchFamily="18" charset="0"/>
                <a:cs typeface="Times New Roman" panose="02020603050405020304" pitchFamily="18" charset="0"/>
              </a:rPr>
              <a:t> </a:t>
            </a:r>
            <a:r>
              <a:rPr lang="fr-CH" sz="1800" dirty="0" err="1">
                <a:latin typeface="Times New Roman" panose="02020603050405020304" pitchFamily="18" charset="0"/>
                <a:cs typeface="Times New Roman" panose="02020603050405020304" pitchFamily="18" charset="0"/>
              </a:rPr>
              <a:t>comprehensive</a:t>
            </a:r>
            <a:r>
              <a:rPr lang="fr-CH" sz="1800" dirty="0">
                <a:latin typeface="Times New Roman" panose="02020603050405020304" pitchFamily="18" charset="0"/>
                <a:cs typeface="Times New Roman" panose="02020603050405020304" pitchFamily="18" charset="0"/>
              </a:rPr>
              <a:t> </a:t>
            </a:r>
            <a:r>
              <a:rPr lang="fr-CH" sz="1800" dirty="0" err="1">
                <a:latin typeface="Times New Roman" panose="02020603050405020304" pitchFamily="18" charset="0"/>
                <a:cs typeface="Times New Roman" panose="02020603050405020304" pitchFamily="18" charset="0"/>
              </a:rPr>
              <a:t>task</a:t>
            </a:r>
            <a:r>
              <a:rPr lang="fr-CH" sz="1800" dirty="0">
                <a:latin typeface="Times New Roman" panose="02020603050405020304" pitchFamily="18" charset="0"/>
                <a:cs typeface="Times New Roman" panose="02020603050405020304" pitchFamily="18" charset="0"/>
              </a:rPr>
              <a:t> </a:t>
            </a:r>
            <a:r>
              <a:rPr lang="fr-CH" sz="1800" dirty="0" err="1">
                <a:latin typeface="Times New Roman" panose="02020603050405020304" pitchFamily="18" charset="0"/>
                <a:cs typeface="Times New Roman" panose="02020603050405020304" pitchFamily="18" charset="0"/>
              </a:rPr>
              <a:t>views</a:t>
            </a:r>
            <a:r>
              <a:rPr lang="fr-CH" sz="1800" dirty="0">
                <a:latin typeface="Times New Roman" panose="02020603050405020304" pitchFamily="18" charset="0"/>
                <a:cs typeface="Times New Roman" panose="02020603050405020304" pitchFamily="18" charset="0"/>
              </a:rPr>
              <a:t> page on </a:t>
            </a:r>
            <a:r>
              <a:rPr lang="fr-CH" sz="1800" dirty="0" err="1">
                <a:latin typeface="Times New Roman" panose="02020603050405020304" pitchFamily="18" charset="0"/>
                <a:cs typeface="Times New Roman" panose="02020603050405020304" pitchFamily="18" charset="0"/>
              </a:rPr>
              <a:t>available</a:t>
            </a:r>
            <a:r>
              <a:rPr lang="fr-CH" sz="1800" dirty="0">
                <a:latin typeface="Times New Roman" panose="02020603050405020304" pitchFamily="18" charset="0"/>
                <a:cs typeface="Times New Roman" panose="02020603050405020304" pitchFamily="18" charset="0"/>
              </a:rPr>
              <a:t> packages for machine </a:t>
            </a:r>
            <a:r>
              <a:rPr lang="fr-CH" sz="1800" dirty="0" err="1">
                <a:latin typeface="Times New Roman" panose="02020603050405020304" pitchFamily="18" charset="0"/>
                <a:cs typeface="Times New Roman" panose="02020603050405020304" pitchFamily="18" charset="0"/>
              </a:rPr>
              <a:t>learning</a:t>
            </a:r>
            <a:r>
              <a:rPr lang="fr-CH" sz="1800" dirty="0">
                <a:latin typeface="Times New Roman" panose="02020603050405020304" pitchFamily="18" charset="0"/>
                <a:cs typeface="Times New Roman" panose="02020603050405020304" pitchFamily="18" charset="0"/>
              </a:rPr>
              <a:t>: </a:t>
            </a:r>
            <a:r>
              <a:rPr lang="fr-CH" sz="1800" dirty="0">
                <a:latin typeface="Times New Roman" panose="02020603050405020304" pitchFamily="18" charset="0"/>
                <a:cs typeface="Times New Roman" panose="02020603050405020304" pitchFamily="18" charset="0"/>
                <a:hlinkClick r:id="rId2"/>
              </a:rPr>
              <a:t>https://cran.r-project.org/web/views/MachineLearning.html</a:t>
            </a:r>
            <a:endParaRPr lang="fr-CH" sz="1800" dirty="0">
              <a:latin typeface="Times New Roman" panose="02020603050405020304" pitchFamily="18" charset="0"/>
              <a:cs typeface="Times New Roman" panose="02020603050405020304" pitchFamily="18" charset="0"/>
            </a:endParaRPr>
          </a:p>
        </p:txBody>
      </p:sp>
      <p:cxnSp>
        <p:nvCxnSpPr>
          <p:cNvPr id="5" name="Straight Connector 4"/>
          <p:cNvCxnSpPr/>
          <p:nvPr/>
        </p:nvCxnSpPr>
        <p:spPr>
          <a:xfrm>
            <a:off x="395536" y="908720"/>
            <a:ext cx="7416824" cy="0"/>
          </a:xfrm>
          <a:prstGeom prst="line">
            <a:avLst/>
          </a:prstGeom>
          <a:ln w="28575">
            <a:solidFill>
              <a:schemeClr val="bg2">
                <a:lumMod val="25000"/>
              </a:schemeClr>
            </a:solidFill>
            <a:prstDash val="sysDot"/>
          </a:ln>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956376" y="165820"/>
            <a:ext cx="912138" cy="912138"/>
          </a:xfrm>
          <a:prstGeom prst="rect">
            <a:avLst/>
          </a:prstGeom>
        </p:spPr>
      </p:pic>
      <p:sp>
        <p:nvSpPr>
          <p:cNvPr id="7" name="TextBox 6"/>
          <p:cNvSpPr txBox="1"/>
          <p:nvPr/>
        </p:nvSpPr>
        <p:spPr>
          <a:xfrm>
            <a:off x="426129" y="188640"/>
            <a:ext cx="8178319" cy="584775"/>
          </a:xfrm>
          <a:prstGeom prst="rect">
            <a:avLst/>
          </a:prstGeom>
          <a:noFill/>
        </p:spPr>
        <p:txBody>
          <a:bodyPr wrap="square" rtlCol="0">
            <a:spAutoFit/>
          </a:bodyPr>
          <a:lstStyle/>
          <a:p>
            <a:r>
              <a:rPr lang="fr-CH" sz="3200">
                <a:solidFill>
                  <a:schemeClr val="tx2">
                    <a:lumMod val="75000"/>
                  </a:schemeClr>
                </a:solidFill>
                <a:latin typeface="Tw Cen MT" panose="020B0602020104020603" pitchFamily="34" charset="0"/>
              </a:rPr>
              <a:t>R part</a:t>
            </a:r>
            <a:endParaRPr lang="en-GB" sz="3200">
              <a:solidFill>
                <a:schemeClr val="tx2">
                  <a:lumMod val="75000"/>
                </a:schemeClr>
              </a:solidFill>
              <a:latin typeface="Tw Cen MT" panose="020B0602020104020603" pitchFamily="34" charset="0"/>
            </a:endParaRPr>
          </a:p>
        </p:txBody>
      </p:sp>
    </p:spTree>
    <p:extLst>
      <p:ext uri="{BB962C8B-B14F-4D97-AF65-F5344CB8AC3E}">
        <p14:creationId xmlns:p14="http://schemas.microsoft.com/office/powerpoint/2010/main" val="299394255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00200"/>
            <a:ext cx="8229600" cy="5141168"/>
          </a:xfrm>
        </p:spPr>
        <p:txBody>
          <a:bodyPr>
            <a:normAutofit/>
          </a:bodyPr>
          <a:lstStyle/>
          <a:p>
            <a:r>
              <a:rPr lang="fr-CH" sz="1600">
                <a:latin typeface="Times New Roman" panose="02020603050405020304" pitchFamily="18" charset="0"/>
                <a:cs typeface="Times New Roman" panose="02020603050405020304" pitchFamily="18" charset="0"/>
              </a:rPr>
              <a:t>We submitted a paper with </a:t>
            </a:r>
            <a:r>
              <a:rPr lang="fr-CH" sz="1600" i="1">
                <a:latin typeface="Times New Roman" panose="02020603050405020304" pitchFamily="18" charset="0"/>
                <a:cs typeface="Times New Roman" panose="02020603050405020304" pitchFamily="18" charset="0"/>
              </a:rPr>
              <a:t>Emotion </a:t>
            </a:r>
            <a:r>
              <a:rPr lang="fr-CH" sz="1600">
                <a:latin typeface="Times New Roman" panose="02020603050405020304" pitchFamily="18" charset="0"/>
                <a:cs typeface="Times New Roman" panose="02020603050405020304" pitchFamily="18" charset="0"/>
              </a:rPr>
              <a:t>that used multivariate adaptive regression splines (MARS) for modelling emotion data. </a:t>
            </a:r>
          </a:p>
          <a:p>
            <a:endParaRPr lang="fr-CH" sz="1600">
              <a:latin typeface="Times New Roman" panose="02020603050405020304" pitchFamily="18" charset="0"/>
              <a:cs typeface="Times New Roman" panose="02020603050405020304" pitchFamily="18" charset="0"/>
            </a:endParaRPr>
          </a:p>
          <a:p>
            <a:endParaRPr lang="fr-CH" sz="1600">
              <a:latin typeface="Times New Roman" panose="02020603050405020304" pitchFamily="18" charset="0"/>
              <a:cs typeface="Times New Roman" panose="02020603050405020304" pitchFamily="18" charset="0"/>
            </a:endParaRPr>
          </a:p>
          <a:p>
            <a:endParaRPr lang="fr-CH" sz="1600">
              <a:latin typeface="Times New Roman" panose="02020603050405020304" pitchFamily="18" charset="0"/>
              <a:cs typeface="Times New Roman" panose="02020603050405020304" pitchFamily="18" charset="0"/>
            </a:endParaRPr>
          </a:p>
          <a:p>
            <a:endParaRPr lang="fr-CH" sz="1600">
              <a:latin typeface="Times New Roman" panose="02020603050405020304" pitchFamily="18" charset="0"/>
              <a:cs typeface="Times New Roman" panose="02020603050405020304" pitchFamily="18" charset="0"/>
            </a:endParaRPr>
          </a:p>
          <a:p>
            <a:endParaRPr lang="fr-CH" sz="1600">
              <a:latin typeface="Times New Roman" panose="02020603050405020304" pitchFamily="18" charset="0"/>
              <a:cs typeface="Times New Roman" panose="02020603050405020304" pitchFamily="18" charset="0"/>
            </a:endParaRPr>
          </a:p>
          <a:p>
            <a:endParaRPr lang="fr-CH" sz="1600">
              <a:latin typeface="Times New Roman" panose="02020603050405020304" pitchFamily="18" charset="0"/>
              <a:cs typeface="Times New Roman" panose="02020603050405020304" pitchFamily="18" charset="0"/>
            </a:endParaRPr>
          </a:p>
          <a:p>
            <a:endParaRPr lang="fr-CH" sz="1600">
              <a:latin typeface="Times New Roman" panose="02020603050405020304" pitchFamily="18" charset="0"/>
              <a:cs typeface="Times New Roman" panose="02020603050405020304" pitchFamily="18" charset="0"/>
            </a:endParaRPr>
          </a:p>
          <a:p>
            <a:endParaRPr lang="fr-CH" sz="1600">
              <a:latin typeface="Times New Roman" panose="02020603050405020304" pitchFamily="18" charset="0"/>
              <a:cs typeface="Times New Roman" panose="02020603050405020304" pitchFamily="18" charset="0"/>
            </a:endParaRPr>
          </a:p>
          <a:p>
            <a:endParaRPr lang="fr-CH" sz="1600">
              <a:latin typeface="Times New Roman" panose="02020603050405020304" pitchFamily="18" charset="0"/>
              <a:cs typeface="Times New Roman" panose="02020603050405020304" pitchFamily="18" charset="0"/>
            </a:endParaRPr>
          </a:p>
          <a:p>
            <a:endParaRPr lang="fr-CH" sz="1600">
              <a:latin typeface="Times New Roman" panose="02020603050405020304" pitchFamily="18" charset="0"/>
              <a:cs typeface="Times New Roman" panose="02020603050405020304" pitchFamily="18" charset="0"/>
            </a:endParaRPr>
          </a:p>
          <a:p>
            <a:endParaRPr lang="fr-CH" sz="1600">
              <a:latin typeface="Times New Roman" panose="02020603050405020304" pitchFamily="18" charset="0"/>
              <a:cs typeface="Times New Roman" panose="02020603050405020304" pitchFamily="18" charset="0"/>
            </a:endParaRPr>
          </a:p>
          <a:p>
            <a:pPr marL="0" indent="0">
              <a:buNone/>
            </a:pPr>
            <a:endParaRPr lang="fr-CH" sz="1600">
              <a:latin typeface="Times New Roman" panose="02020603050405020304" pitchFamily="18" charset="0"/>
              <a:cs typeface="Times New Roman" panose="02020603050405020304" pitchFamily="18" charset="0"/>
            </a:endParaRPr>
          </a:p>
          <a:p>
            <a:r>
              <a:rPr lang="fr-CH" sz="1600">
                <a:latin typeface="Times New Roman" panose="02020603050405020304" pitchFamily="18" charset="0"/>
                <a:cs typeface="Times New Roman" panose="02020603050405020304" pitchFamily="18" charset="0"/>
              </a:rPr>
              <a:t>The usage of these features could be motivated within appraisal theories of emotion which have predicted these types of nonlinearity.</a:t>
            </a:r>
          </a:p>
        </p:txBody>
      </p:sp>
      <p:cxnSp>
        <p:nvCxnSpPr>
          <p:cNvPr id="5" name="Straight Connector 4"/>
          <p:cNvCxnSpPr/>
          <p:nvPr/>
        </p:nvCxnSpPr>
        <p:spPr>
          <a:xfrm>
            <a:off x="395536" y="908720"/>
            <a:ext cx="8280920" cy="0"/>
          </a:xfrm>
          <a:prstGeom prst="line">
            <a:avLst/>
          </a:prstGeom>
          <a:ln w="28575">
            <a:solidFill>
              <a:schemeClr val="bg2">
                <a:lumMod val="25000"/>
              </a:schemeClr>
            </a:solidFill>
            <a:prstDash val="sysDot"/>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426129" y="188640"/>
            <a:ext cx="8034303" cy="584775"/>
          </a:xfrm>
          <a:prstGeom prst="rect">
            <a:avLst/>
          </a:prstGeom>
          <a:noFill/>
        </p:spPr>
        <p:txBody>
          <a:bodyPr wrap="square" rtlCol="0">
            <a:spAutoFit/>
          </a:bodyPr>
          <a:lstStyle/>
          <a:p>
            <a:r>
              <a:rPr lang="fr-CH" sz="3200">
                <a:solidFill>
                  <a:schemeClr val="tx2">
                    <a:lumMod val="75000"/>
                  </a:schemeClr>
                </a:solidFill>
                <a:latin typeface="Tw Cen MT" panose="020B0602020104020603" pitchFamily="34" charset="0"/>
              </a:rPr>
              <a:t>Example – Action tendencies in emotion</a:t>
            </a:r>
            <a:endParaRPr lang="en-GB" sz="3200">
              <a:solidFill>
                <a:schemeClr val="tx2">
                  <a:lumMod val="75000"/>
                </a:schemeClr>
              </a:solidFill>
              <a:latin typeface="Tw Cen MT" panose="020B0602020104020603" pitchFamily="34" charset="0"/>
            </a:endParaRPr>
          </a:p>
        </p:txBody>
      </p:sp>
      <p:pic>
        <p:nvPicPr>
          <p:cNvPr id="2" name="Picture 1"/>
          <p:cNvPicPr>
            <a:picLocks noChangeAspect="1"/>
          </p:cNvPicPr>
          <p:nvPr/>
        </p:nvPicPr>
        <p:blipFill rotWithShape="1">
          <a:blip r:embed="rId2" cstate="print">
            <a:extLst>
              <a:ext uri="{28A0092B-C50C-407E-A947-70E740481C1C}">
                <a14:useLocalDpi xmlns:a14="http://schemas.microsoft.com/office/drawing/2010/main" val="0"/>
              </a:ext>
            </a:extLst>
          </a:blip>
          <a:srcRect r="2315" b="51729"/>
          <a:stretch/>
        </p:blipFill>
        <p:spPr>
          <a:xfrm>
            <a:off x="1907704" y="2492896"/>
            <a:ext cx="5644612" cy="2842675"/>
          </a:xfrm>
          <a:prstGeom prst="rect">
            <a:avLst/>
          </a:prstGeom>
        </p:spPr>
      </p:pic>
      <p:sp>
        <p:nvSpPr>
          <p:cNvPr id="7" name="Rectangle 6">
            <a:extLst>
              <a:ext uri="{FF2B5EF4-FFF2-40B4-BE49-F238E27FC236}">
                <a16:creationId xmlns:a16="http://schemas.microsoft.com/office/drawing/2014/main" id="{4C702478-39BB-4E99-9467-88C7EC405C15}"/>
              </a:ext>
            </a:extLst>
          </p:cNvPr>
          <p:cNvSpPr/>
          <p:nvPr/>
        </p:nvSpPr>
        <p:spPr>
          <a:xfrm>
            <a:off x="4860032" y="6392361"/>
            <a:ext cx="4104456" cy="276999"/>
          </a:xfrm>
          <a:prstGeom prst="rect">
            <a:avLst/>
          </a:prstGeom>
        </p:spPr>
        <p:txBody>
          <a:bodyPr wrap="square">
            <a:spAutoFit/>
          </a:bodyPr>
          <a:lstStyle/>
          <a:p>
            <a:pPr algn="r"/>
            <a:r>
              <a:rPr lang="en-US" sz="1200">
                <a:latin typeface="Calibri Light" panose="020F0302020204030204" pitchFamily="34" charset="0"/>
                <a:cs typeface="Calibri Light" panose="020F0302020204030204" pitchFamily="34" charset="0"/>
              </a:rPr>
              <a:t>Meuleman et al</a:t>
            </a:r>
            <a:r>
              <a:rPr lang="en-CH" sz="1200">
                <a:latin typeface="Calibri Light" panose="020F0302020204030204" pitchFamily="34" charset="0"/>
                <a:cs typeface="Calibri Light" panose="020F0302020204030204" pitchFamily="34" charset="0"/>
              </a:rPr>
              <a:t>. (201</a:t>
            </a:r>
            <a:r>
              <a:rPr lang="en-US" sz="1200">
                <a:latin typeface="Calibri Light" panose="020F0302020204030204" pitchFamily="34" charset="0"/>
                <a:cs typeface="Calibri Light" panose="020F0302020204030204" pitchFamily="34" charset="0"/>
              </a:rPr>
              <a:t>9</a:t>
            </a:r>
            <a:r>
              <a:rPr lang="en-CH" sz="1200">
                <a:latin typeface="Calibri Light" panose="020F0302020204030204" pitchFamily="34" charset="0"/>
                <a:cs typeface="Calibri Light" panose="020F0302020204030204" pitchFamily="34" charset="0"/>
              </a:rPr>
              <a:t>)</a:t>
            </a:r>
          </a:p>
        </p:txBody>
      </p:sp>
    </p:spTree>
    <p:extLst>
      <p:ext uri="{BB962C8B-B14F-4D97-AF65-F5344CB8AC3E}">
        <p14:creationId xmlns:p14="http://schemas.microsoft.com/office/powerpoint/2010/main" val="40397874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395536" y="908720"/>
            <a:ext cx="8280920" cy="0"/>
          </a:xfrm>
          <a:prstGeom prst="line">
            <a:avLst/>
          </a:prstGeom>
          <a:ln w="28575">
            <a:solidFill>
              <a:schemeClr val="bg2">
                <a:lumMod val="25000"/>
              </a:schemeClr>
            </a:solidFill>
            <a:prstDash val="sysDot"/>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426129" y="188640"/>
            <a:ext cx="8034303" cy="584775"/>
          </a:xfrm>
          <a:prstGeom prst="rect">
            <a:avLst/>
          </a:prstGeom>
          <a:noFill/>
        </p:spPr>
        <p:txBody>
          <a:bodyPr wrap="square" rtlCol="0">
            <a:spAutoFit/>
          </a:bodyPr>
          <a:lstStyle/>
          <a:p>
            <a:r>
              <a:rPr lang="fr-CH" sz="3200">
                <a:solidFill>
                  <a:schemeClr val="tx2">
                    <a:lumMod val="75000"/>
                  </a:schemeClr>
                </a:solidFill>
                <a:latin typeface="Tw Cen MT" panose="020B0602020104020603" pitchFamily="34" charset="0"/>
              </a:rPr>
              <a:t>Example – Action tendencies in emotion</a:t>
            </a:r>
            <a:endParaRPr lang="en-GB" sz="3200">
              <a:solidFill>
                <a:schemeClr val="tx2">
                  <a:lumMod val="75000"/>
                </a:schemeClr>
              </a:solidFill>
              <a:latin typeface="Tw Cen MT" panose="020B0602020104020603" pitchFamily="34" charset="0"/>
            </a:endParaRPr>
          </a:p>
        </p:txBody>
      </p:sp>
      <p:pic>
        <p:nvPicPr>
          <p:cNvPr id="2" name="Picture 1"/>
          <p:cNvPicPr>
            <a:picLocks noChangeAspect="1"/>
          </p:cNvPicPr>
          <p:nvPr/>
        </p:nvPicPr>
        <p:blipFill rotWithShape="1">
          <a:blip r:embed="rId2" cstate="print">
            <a:extLst>
              <a:ext uri="{28A0092B-C50C-407E-A947-70E740481C1C}">
                <a14:useLocalDpi xmlns:a14="http://schemas.microsoft.com/office/drawing/2010/main" val="0"/>
              </a:ext>
            </a:extLst>
          </a:blip>
          <a:srcRect r="2315" b="51729"/>
          <a:stretch/>
        </p:blipFill>
        <p:spPr>
          <a:xfrm>
            <a:off x="539552" y="1556792"/>
            <a:ext cx="8436060" cy="4248472"/>
          </a:xfrm>
          <a:prstGeom prst="rect">
            <a:avLst/>
          </a:prstGeom>
        </p:spPr>
      </p:pic>
      <p:sp>
        <p:nvSpPr>
          <p:cNvPr id="7" name="Rectangle 6">
            <a:extLst>
              <a:ext uri="{FF2B5EF4-FFF2-40B4-BE49-F238E27FC236}">
                <a16:creationId xmlns:a16="http://schemas.microsoft.com/office/drawing/2014/main" id="{07865760-6DFD-4A8D-829D-5F6C7EB252DD}"/>
              </a:ext>
            </a:extLst>
          </p:cNvPr>
          <p:cNvSpPr/>
          <p:nvPr/>
        </p:nvSpPr>
        <p:spPr>
          <a:xfrm>
            <a:off x="4860032" y="6392361"/>
            <a:ext cx="4104456" cy="276999"/>
          </a:xfrm>
          <a:prstGeom prst="rect">
            <a:avLst/>
          </a:prstGeom>
        </p:spPr>
        <p:txBody>
          <a:bodyPr wrap="square">
            <a:spAutoFit/>
          </a:bodyPr>
          <a:lstStyle/>
          <a:p>
            <a:pPr algn="r"/>
            <a:r>
              <a:rPr lang="en-US" sz="1200">
                <a:latin typeface="Calibri Light" panose="020F0302020204030204" pitchFamily="34" charset="0"/>
                <a:cs typeface="Calibri Light" panose="020F0302020204030204" pitchFamily="34" charset="0"/>
              </a:rPr>
              <a:t>Meuleman et al</a:t>
            </a:r>
            <a:r>
              <a:rPr lang="en-CH" sz="1200">
                <a:latin typeface="Calibri Light" panose="020F0302020204030204" pitchFamily="34" charset="0"/>
                <a:cs typeface="Calibri Light" panose="020F0302020204030204" pitchFamily="34" charset="0"/>
              </a:rPr>
              <a:t>. (201</a:t>
            </a:r>
            <a:r>
              <a:rPr lang="en-US" sz="1200">
                <a:latin typeface="Calibri Light" panose="020F0302020204030204" pitchFamily="34" charset="0"/>
                <a:cs typeface="Calibri Light" panose="020F0302020204030204" pitchFamily="34" charset="0"/>
              </a:rPr>
              <a:t>9</a:t>
            </a:r>
            <a:r>
              <a:rPr lang="en-CH" sz="1200">
                <a:latin typeface="Calibri Light" panose="020F0302020204030204" pitchFamily="34" charset="0"/>
                <a:cs typeface="Calibri Light" panose="020F0302020204030204" pitchFamily="34" charset="0"/>
              </a:rPr>
              <a:t>)</a:t>
            </a:r>
          </a:p>
        </p:txBody>
      </p:sp>
    </p:spTree>
    <p:extLst>
      <p:ext uri="{BB962C8B-B14F-4D97-AF65-F5344CB8AC3E}">
        <p14:creationId xmlns:p14="http://schemas.microsoft.com/office/powerpoint/2010/main" val="278662750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26129" y="188640"/>
            <a:ext cx="8178319" cy="584775"/>
          </a:xfrm>
          <a:prstGeom prst="rect">
            <a:avLst/>
          </a:prstGeom>
          <a:noFill/>
        </p:spPr>
        <p:txBody>
          <a:bodyPr wrap="square" rtlCol="0">
            <a:spAutoFit/>
          </a:bodyPr>
          <a:lstStyle/>
          <a:p>
            <a:r>
              <a:rPr lang="fr-CH" sz="3200">
                <a:solidFill>
                  <a:schemeClr val="tx2">
                    <a:lumMod val="75000"/>
                  </a:schemeClr>
                </a:solidFill>
                <a:latin typeface="Tw Cen MT" panose="020B0602020104020603" pitchFamily="34" charset="0"/>
              </a:rPr>
              <a:t>Example – Cognitive aging</a:t>
            </a:r>
            <a:endParaRPr lang="en-GB" sz="3200">
              <a:solidFill>
                <a:schemeClr val="tx2">
                  <a:lumMod val="75000"/>
                </a:schemeClr>
              </a:solidFill>
              <a:latin typeface="Tw Cen MT" panose="020B0602020104020603" pitchFamily="34" charset="0"/>
            </a:endParaRPr>
          </a:p>
        </p:txBody>
      </p:sp>
      <p:cxnSp>
        <p:nvCxnSpPr>
          <p:cNvPr id="5" name="Straight Connector 4"/>
          <p:cNvCxnSpPr/>
          <p:nvPr/>
        </p:nvCxnSpPr>
        <p:spPr>
          <a:xfrm>
            <a:off x="395536" y="908720"/>
            <a:ext cx="8280920" cy="0"/>
          </a:xfrm>
          <a:prstGeom prst="line">
            <a:avLst/>
          </a:prstGeom>
          <a:ln w="28575">
            <a:solidFill>
              <a:schemeClr val="bg2">
                <a:lumMod val="25000"/>
              </a:schemeClr>
            </a:solidFill>
            <a:prstDash val="sysDot"/>
          </a:ln>
        </p:spPr>
        <p:style>
          <a:lnRef idx="1">
            <a:schemeClr val="accent1"/>
          </a:lnRef>
          <a:fillRef idx="0">
            <a:schemeClr val="accent1"/>
          </a:fillRef>
          <a:effectRef idx="0">
            <a:schemeClr val="accent1"/>
          </a:effectRef>
          <a:fontRef idx="minor">
            <a:schemeClr val="tx1"/>
          </a:fontRef>
        </p:style>
      </p:cxn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39653" y="1700871"/>
            <a:ext cx="6264694" cy="4589076"/>
          </a:xfrm>
          <a:prstGeom prst="rect">
            <a:avLst/>
          </a:prstGeom>
        </p:spPr>
      </p:pic>
      <p:sp>
        <p:nvSpPr>
          <p:cNvPr id="7" name="TextBox 6"/>
          <p:cNvSpPr txBox="1"/>
          <p:nvPr/>
        </p:nvSpPr>
        <p:spPr>
          <a:xfrm>
            <a:off x="3140060" y="1300762"/>
            <a:ext cx="362600" cy="461665"/>
          </a:xfrm>
          <a:prstGeom prst="rect">
            <a:avLst/>
          </a:prstGeom>
          <a:noFill/>
        </p:spPr>
        <p:txBody>
          <a:bodyPr wrap="none" rtlCol="0">
            <a:spAutoFit/>
          </a:bodyPr>
          <a:lstStyle/>
          <a:p>
            <a:r>
              <a:rPr lang="en-GB" sz="2400">
                <a:solidFill>
                  <a:srgbClr val="0070C0"/>
                </a:solidFill>
                <a:sym typeface="Wingdings" panose="05000000000000000000" pitchFamily="2" charset="2"/>
              </a:rPr>
              <a:t></a:t>
            </a:r>
          </a:p>
        </p:txBody>
      </p:sp>
      <p:sp>
        <p:nvSpPr>
          <p:cNvPr id="8" name="TextBox 7"/>
          <p:cNvSpPr txBox="1"/>
          <p:nvPr/>
        </p:nvSpPr>
        <p:spPr>
          <a:xfrm>
            <a:off x="3500100" y="1363478"/>
            <a:ext cx="1160895" cy="338554"/>
          </a:xfrm>
          <a:prstGeom prst="rect">
            <a:avLst/>
          </a:prstGeom>
          <a:noFill/>
        </p:spPr>
        <p:txBody>
          <a:bodyPr wrap="none" rtlCol="0">
            <a:spAutoFit/>
          </a:bodyPr>
          <a:lstStyle/>
          <a:p>
            <a:r>
              <a:rPr lang="en-GB" sz="1600"/>
              <a:t>Condition A</a:t>
            </a:r>
          </a:p>
        </p:txBody>
      </p:sp>
      <p:sp>
        <p:nvSpPr>
          <p:cNvPr id="9" name="TextBox 8"/>
          <p:cNvSpPr txBox="1"/>
          <p:nvPr/>
        </p:nvSpPr>
        <p:spPr>
          <a:xfrm>
            <a:off x="5220072" y="1362317"/>
            <a:ext cx="1154483" cy="338554"/>
          </a:xfrm>
          <a:prstGeom prst="rect">
            <a:avLst/>
          </a:prstGeom>
          <a:noFill/>
        </p:spPr>
        <p:txBody>
          <a:bodyPr wrap="none" rtlCol="0">
            <a:spAutoFit/>
          </a:bodyPr>
          <a:lstStyle/>
          <a:p>
            <a:r>
              <a:rPr lang="en-GB" sz="1600"/>
              <a:t>Condition B</a:t>
            </a:r>
          </a:p>
        </p:txBody>
      </p:sp>
      <p:sp>
        <p:nvSpPr>
          <p:cNvPr id="10" name="TextBox 9"/>
          <p:cNvSpPr txBox="1"/>
          <p:nvPr/>
        </p:nvSpPr>
        <p:spPr>
          <a:xfrm>
            <a:off x="4808020" y="1300762"/>
            <a:ext cx="338554" cy="461665"/>
          </a:xfrm>
          <a:prstGeom prst="rect">
            <a:avLst/>
          </a:prstGeom>
          <a:noFill/>
        </p:spPr>
        <p:txBody>
          <a:bodyPr wrap="none" rtlCol="0">
            <a:spAutoFit/>
          </a:bodyPr>
          <a:lstStyle/>
          <a:p>
            <a:r>
              <a:rPr lang="en-GB" sz="2400">
                <a:solidFill>
                  <a:srgbClr val="FF0000"/>
                </a:solidFill>
                <a:sym typeface="Wingdings" panose="05000000000000000000" pitchFamily="2" charset="2"/>
              </a:rPr>
              <a:t>+</a:t>
            </a:r>
          </a:p>
        </p:txBody>
      </p:sp>
      <p:sp>
        <p:nvSpPr>
          <p:cNvPr id="3" name="Rectangle 2">
            <a:extLst>
              <a:ext uri="{FF2B5EF4-FFF2-40B4-BE49-F238E27FC236}">
                <a16:creationId xmlns:a16="http://schemas.microsoft.com/office/drawing/2014/main" id="{F0649481-E5FB-4AFB-8823-74A2B68C66A8}"/>
              </a:ext>
            </a:extLst>
          </p:cNvPr>
          <p:cNvSpPr/>
          <p:nvPr/>
        </p:nvSpPr>
        <p:spPr>
          <a:xfrm>
            <a:off x="4862592" y="6425317"/>
            <a:ext cx="4104456" cy="276999"/>
          </a:xfrm>
          <a:prstGeom prst="rect">
            <a:avLst/>
          </a:prstGeom>
        </p:spPr>
        <p:txBody>
          <a:bodyPr wrap="square">
            <a:spAutoFit/>
          </a:bodyPr>
          <a:lstStyle/>
          <a:p>
            <a:pPr algn="r"/>
            <a:r>
              <a:rPr lang="en-CH" sz="1200">
                <a:latin typeface="Calibri Light" panose="020F0302020204030204" pitchFamily="34" charset="0"/>
                <a:cs typeface="Calibri Light" panose="020F0302020204030204" pitchFamily="34" charset="0"/>
              </a:rPr>
              <a:t>Zuber, S., Ihle, A., Blum, A., Desrichard, O., &amp; Kliegel, M. (2017)</a:t>
            </a:r>
          </a:p>
        </p:txBody>
      </p:sp>
    </p:spTree>
    <p:extLst>
      <p:ext uri="{BB962C8B-B14F-4D97-AF65-F5344CB8AC3E}">
        <p14:creationId xmlns:p14="http://schemas.microsoft.com/office/powerpoint/2010/main" val="148713607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24744"/>
            <a:ext cx="8229600" cy="5400597"/>
          </a:xfrm>
        </p:spPr>
        <p:txBody>
          <a:bodyPr>
            <a:noAutofit/>
          </a:bodyPr>
          <a:lstStyle/>
          <a:p>
            <a:pPr marL="0" indent="0">
              <a:buNone/>
            </a:pPr>
            <a:r>
              <a:rPr lang="fr-CH" sz="1100">
                <a:latin typeface="Courier New" panose="02070309020205020404" pitchFamily="49" charset="0"/>
                <a:cs typeface="Courier New" panose="02070309020205020404" pitchFamily="49" charset="0"/>
              </a:rPr>
              <a:t>library(earth)</a:t>
            </a:r>
          </a:p>
          <a:p>
            <a:pPr marL="0" indent="0">
              <a:buNone/>
            </a:pPr>
            <a:r>
              <a:rPr lang="fr-CH" sz="1100">
                <a:latin typeface="Courier New" panose="02070309020205020404" pitchFamily="49" charset="0"/>
                <a:cs typeface="Courier New" panose="02070309020205020404" pitchFamily="49" charset="0"/>
              </a:rPr>
              <a:t>library(plotmo)</a:t>
            </a:r>
          </a:p>
          <a:p>
            <a:pPr marL="0" indent="0">
              <a:buNone/>
            </a:pPr>
            <a:r>
              <a:rPr lang="fr-CH" sz="1100">
                <a:latin typeface="Courier New" panose="02070309020205020404" pitchFamily="49" charset="0"/>
                <a:cs typeface="Courier New" panose="02070309020205020404" pitchFamily="49" charset="0"/>
              </a:rPr>
              <a:t>library(visreg)</a:t>
            </a:r>
          </a:p>
          <a:p>
            <a:pPr marL="0" indent="0">
              <a:buNone/>
            </a:pPr>
            <a:r>
              <a:rPr lang="fr-CH" sz="1100">
                <a:latin typeface="Courier New" panose="02070309020205020404" pitchFamily="49" charset="0"/>
                <a:cs typeface="Courier New" panose="02070309020205020404" pitchFamily="49" charset="0"/>
              </a:rPr>
              <a:t>library(splines)</a:t>
            </a:r>
          </a:p>
          <a:p>
            <a:pPr marL="0" indent="0">
              <a:buNone/>
            </a:pPr>
            <a:r>
              <a:rPr lang="fr-CH" sz="1100">
                <a:latin typeface="Courier New" panose="02070309020205020404" pitchFamily="49" charset="0"/>
                <a:cs typeface="Courier New" panose="02070309020205020404" pitchFamily="49" charset="0"/>
              </a:rPr>
              <a:t>h &lt;- function(v,k=0) { ifelse(v-k&lt;0,0,v-k) }</a:t>
            </a:r>
          </a:p>
          <a:p>
            <a:pPr marL="0" indent="0">
              <a:buNone/>
            </a:pPr>
            <a:endParaRPr lang="fr-CH" sz="1100">
              <a:latin typeface="Courier New" panose="02070309020205020404" pitchFamily="49" charset="0"/>
              <a:cs typeface="Courier New" panose="02070309020205020404" pitchFamily="49" charset="0"/>
            </a:endParaRPr>
          </a:p>
          <a:p>
            <a:pPr marL="0" indent="0">
              <a:buNone/>
            </a:pPr>
            <a:r>
              <a:rPr lang="fr-CH" sz="1100" b="1">
                <a:solidFill>
                  <a:srgbClr val="0070C0"/>
                </a:solidFill>
                <a:latin typeface="Courier New" panose="02070309020205020404" pitchFamily="49" charset="0"/>
                <a:cs typeface="Courier New" panose="02070309020205020404" pitchFamily="49" charset="0"/>
              </a:rPr>
              <a:t>## IAPS DATABASE EXAMPLE</a:t>
            </a:r>
          </a:p>
          <a:p>
            <a:pPr marL="0" indent="0">
              <a:buNone/>
            </a:pPr>
            <a:r>
              <a:rPr lang="fr-CH" sz="1100">
                <a:latin typeface="Courier New" panose="02070309020205020404" pitchFamily="49" charset="0"/>
                <a:cs typeface="Courier New" panose="02070309020205020404" pitchFamily="49" charset="0"/>
              </a:rPr>
              <a:t>set.seed(2333)</a:t>
            </a:r>
          </a:p>
          <a:p>
            <a:pPr marL="0" indent="0">
              <a:buNone/>
            </a:pPr>
            <a:r>
              <a:rPr lang="fr-CH" sz="1100">
                <a:latin typeface="Courier New" panose="02070309020205020404" pitchFamily="49" charset="0"/>
                <a:cs typeface="Courier New" panose="02070309020205020404" pitchFamily="49" charset="0"/>
              </a:rPr>
              <a:t>x &lt;- scale(1:500)</a:t>
            </a:r>
          </a:p>
          <a:p>
            <a:pPr marL="0" indent="0">
              <a:buNone/>
            </a:pPr>
            <a:r>
              <a:rPr lang="fr-CH" sz="1100">
                <a:latin typeface="Courier New" panose="02070309020205020404" pitchFamily="49" charset="0"/>
                <a:cs typeface="Courier New" panose="02070309020205020404" pitchFamily="49" charset="0"/>
              </a:rPr>
              <a:t>y &lt;- x^2+rnorm(500,0,0.5)</a:t>
            </a:r>
          </a:p>
          <a:p>
            <a:pPr marL="0" indent="0">
              <a:buNone/>
            </a:pPr>
            <a:r>
              <a:rPr lang="fr-CH" sz="1100">
                <a:latin typeface="Courier New" panose="02070309020205020404" pitchFamily="49" charset="0"/>
                <a:cs typeface="Courier New" panose="02070309020205020404" pitchFamily="49" charset="0"/>
              </a:rPr>
              <a:t>miny &lt;- min(y)</a:t>
            </a:r>
          </a:p>
          <a:p>
            <a:pPr marL="0" indent="0">
              <a:buNone/>
            </a:pPr>
            <a:r>
              <a:rPr lang="fr-CH" sz="1100">
                <a:latin typeface="Courier New" panose="02070309020205020404" pitchFamily="49" charset="0"/>
                <a:cs typeface="Courier New" panose="02070309020205020404" pitchFamily="49" charset="0"/>
              </a:rPr>
              <a:t>y &lt;- y-miny</a:t>
            </a:r>
          </a:p>
          <a:p>
            <a:pPr marL="0" indent="0">
              <a:buNone/>
            </a:pPr>
            <a:r>
              <a:rPr lang="fr-CH" sz="1100">
                <a:latin typeface="Courier New" panose="02070309020205020404" pitchFamily="49" charset="0"/>
                <a:cs typeface="Courier New" panose="02070309020205020404" pitchFamily="49" charset="0"/>
              </a:rPr>
              <a:t>xh &lt;- h(x)</a:t>
            </a:r>
          </a:p>
          <a:p>
            <a:pPr marL="0" indent="0">
              <a:buNone/>
            </a:pPr>
            <a:r>
              <a:rPr lang="fr-CH" sz="1100">
                <a:latin typeface="Courier New" panose="02070309020205020404" pitchFamily="49" charset="0"/>
                <a:cs typeface="Courier New" panose="02070309020205020404" pitchFamily="49" charset="0"/>
              </a:rPr>
              <a:t>yq &lt;- x+x^2+rnorm(500,0,0.5)</a:t>
            </a:r>
          </a:p>
          <a:p>
            <a:pPr marL="0" indent="0">
              <a:buNone/>
            </a:pPr>
            <a:r>
              <a:rPr lang="fr-CH" sz="1100">
                <a:latin typeface="Courier New" panose="02070309020205020404" pitchFamily="49" charset="0"/>
                <a:cs typeface="Courier New" panose="02070309020205020404" pitchFamily="49" charset="0"/>
              </a:rPr>
              <a:t>minyq &lt;- min(yq)</a:t>
            </a:r>
          </a:p>
          <a:p>
            <a:pPr marL="0" indent="0">
              <a:buNone/>
            </a:pPr>
            <a:r>
              <a:rPr lang="fr-CH" sz="1100">
                <a:latin typeface="Courier New" panose="02070309020205020404" pitchFamily="49" charset="0"/>
                <a:cs typeface="Courier New" panose="02070309020205020404" pitchFamily="49" charset="0"/>
              </a:rPr>
              <a:t>yt1 &lt;- 2*h(x,-0.8)+rnorm(500,0,0.5)</a:t>
            </a:r>
          </a:p>
          <a:p>
            <a:pPr marL="0" indent="0">
              <a:buNone/>
            </a:pPr>
            <a:r>
              <a:rPr lang="fr-CH" sz="1100">
                <a:latin typeface="Courier New" panose="02070309020205020404" pitchFamily="49" charset="0"/>
                <a:cs typeface="Courier New" panose="02070309020205020404" pitchFamily="49" charset="0"/>
              </a:rPr>
              <a:t>yt2 &lt;- rev(-2*h(x,-0.2)+rnorm(500,0,0.5))</a:t>
            </a:r>
          </a:p>
          <a:p>
            <a:pPr marL="0" indent="0">
              <a:buNone/>
            </a:pPr>
            <a:endParaRPr lang="fr-CH" sz="1100">
              <a:latin typeface="Courier New" panose="02070309020205020404" pitchFamily="49" charset="0"/>
              <a:cs typeface="Courier New" panose="02070309020205020404" pitchFamily="49" charset="0"/>
            </a:endParaRPr>
          </a:p>
          <a:p>
            <a:pPr marL="0" indent="0">
              <a:buNone/>
            </a:pPr>
            <a:r>
              <a:rPr lang="fr-CH" sz="1100">
                <a:latin typeface="Courier New" panose="02070309020205020404" pitchFamily="49" charset="0"/>
                <a:cs typeface="Courier New" panose="02070309020205020404" pitchFamily="49" charset="0"/>
              </a:rPr>
              <a:t>par(mar=c(5,5,1,1),cex.lab=1.5,cex.axis=1.5)</a:t>
            </a:r>
          </a:p>
          <a:p>
            <a:pPr marL="0" indent="0">
              <a:buNone/>
            </a:pPr>
            <a:r>
              <a:rPr lang="fr-CH" sz="1100">
                <a:latin typeface="Courier New" panose="02070309020205020404" pitchFamily="49" charset="0"/>
                <a:cs typeface="Courier New" panose="02070309020205020404" pitchFamily="49" charset="0"/>
              </a:rPr>
              <a:t>plot(x,y,pch=3,col="grey70",xlab="Valence",ylab="Arousal")</a:t>
            </a:r>
          </a:p>
          <a:p>
            <a:pPr marL="0" indent="0">
              <a:buNone/>
            </a:pPr>
            <a:r>
              <a:rPr lang="fr-CH" sz="1100">
                <a:latin typeface="Courier New" panose="02070309020205020404" pitchFamily="49" charset="0"/>
                <a:cs typeface="Courier New" panose="02070309020205020404" pitchFamily="49" charset="0"/>
              </a:rPr>
              <a:t>lines(x,x^2-miny,col="blue",lwd=2)</a:t>
            </a:r>
          </a:p>
          <a:p>
            <a:pPr marL="0" indent="0">
              <a:buNone/>
            </a:pPr>
            <a:r>
              <a:rPr lang="fr-CH" sz="1100">
                <a:latin typeface="Courier New" panose="02070309020205020404" pitchFamily="49" charset="0"/>
                <a:cs typeface="Courier New" panose="02070309020205020404" pitchFamily="49" charset="0"/>
              </a:rPr>
              <a:t>lines(x,fitted(lm(y~x+I(x^2))),col="darkmagenta",lwd=2)</a:t>
            </a:r>
          </a:p>
          <a:p>
            <a:pPr marL="0" indent="0">
              <a:buNone/>
            </a:pPr>
            <a:r>
              <a:rPr lang="fr-CH" sz="1100">
                <a:latin typeface="Courier New" panose="02070309020205020404" pitchFamily="49" charset="0"/>
                <a:cs typeface="Courier New" panose="02070309020205020404" pitchFamily="49" charset="0"/>
              </a:rPr>
              <a:t>lines(x,fitted(lm(y~x+xh)),col="blue",lwd=2)</a:t>
            </a:r>
          </a:p>
          <a:p>
            <a:pPr marL="0" indent="0">
              <a:buNone/>
            </a:pPr>
            <a:r>
              <a:rPr lang="fr-CH" sz="1100">
                <a:latin typeface="Courier New" panose="02070309020205020404" pitchFamily="49" charset="0"/>
                <a:cs typeface="Courier New" panose="02070309020205020404" pitchFamily="49" charset="0"/>
              </a:rPr>
              <a:t>legend("bottomright",legend=c("Quadratic","Piecewise linear"),lwd=2,seg.len=3,bty="n",col=c("darkmagenta","blue"),cex=1.2)</a:t>
            </a:r>
          </a:p>
        </p:txBody>
      </p:sp>
      <p:sp>
        <p:nvSpPr>
          <p:cNvPr id="4" name="TextBox 3"/>
          <p:cNvSpPr txBox="1"/>
          <p:nvPr/>
        </p:nvSpPr>
        <p:spPr>
          <a:xfrm>
            <a:off x="426129" y="188640"/>
            <a:ext cx="8178319" cy="584775"/>
          </a:xfrm>
          <a:prstGeom prst="rect">
            <a:avLst/>
          </a:prstGeom>
          <a:noFill/>
        </p:spPr>
        <p:txBody>
          <a:bodyPr wrap="square" rtlCol="0">
            <a:spAutoFit/>
          </a:bodyPr>
          <a:lstStyle/>
          <a:p>
            <a:r>
              <a:rPr lang="fr-CH" sz="3200">
                <a:solidFill>
                  <a:schemeClr val="tx2">
                    <a:lumMod val="75000"/>
                  </a:schemeClr>
                </a:solidFill>
                <a:latin typeface="Tw Cen MT" panose="020B0602020104020603" pitchFamily="34" charset="0"/>
              </a:rPr>
              <a:t>R code for examples</a:t>
            </a:r>
            <a:endParaRPr lang="en-GB" sz="3200">
              <a:solidFill>
                <a:schemeClr val="tx2">
                  <a:lumMod val="75000"/>
                </a:schemeClr>
              </a:solidFill>
              <a:latin typeface="Tw Cen MT" panose="020B0602020104020603" pitchFamily="34" charset="0"/>
            </a:endParaRPr>
          </a:p>
        </p:txBody>
      </p:sp>
      <p:cxnSp>
        <p:nvCxnSpPr>
          <p:cNvPr id="6" name="Straight Connector 5">
            <a:extLst>
              <a:ext uri="{FF2B5EF4-FFF2-40B4-BE49-F238E27FC236}">
                <a16:creationId xmlns:a16="http://schemas.microsoft.com/office/drawing/2014/main" id="{11C19E78-AD83-4DEA-9706-3B4C3CD62B62}"/>
              </a:ext>
            </a:extLst>
          </p:cNvPr>
          <p:cNvCxnSpPr/>
          <p:nvPr/>
        </p:nvCxnSpPr>
        <p:spPr>
          <a:xfrm>
            <a:off x="395536" y="908720"/>
            <a:ext cx="7416824" cy="0"/>
          </a:xfrm>
          <a:prstGeom prst="line">
            <a:avLst/>
          </a:prstGeom>
          <a:ln w="28575">
            <a:solidFill>
              <a:schemeClr val="bg2">
                <a:lumMod val="25000"/>
              </a:schemeClr>
            </a:solidFill>
            <a:prstDash val="sysDot"/>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5ADB7601-5FE3-4C91-A25D-7CCDB49DE777}"/>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956376" y="165820"/>
            <a:ext cx="912138" cy="912138"/>
          </a:xfrm>
          <a:prstGeom prst="rect">
            <a:avLst/>
          </a:prstGeom>
        </p:spPr>
      </p:pic>
    </p:spTree>
    <p:extLst>
      <p:ext uri="{BB962C8B-B14F-4D97-AF65-F5344CB8AC3E}">
        <p14:creationId xmlns:p14="http://schemas.microsoft.com/office/powerpoint/2010/main" val="423670077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24744"/>
            <a:ext cx="8229600" cy="5400597"/>
          </a:xfrm>
        </p:spPr>
        <p:txBody>
          <a:bodyPr>
            <a:noAutofit/>
          </a:bodyPr>
          <a:lstStyle/>
          <a:p>
            <a:pPr marL="0" indent="0">
              <a:buNone/>
            </a:pPr>
            <a:r>
              <a:rPr lang="fr-CH" sz="1100" b="1">
                <a:solidFill>
                  <a:srgbClr val="0070C0"/>
                </a:solidFill>
                <a:latin typeface="Courier New" panose="02070309020205020404" pitchFamily="49" charset="0"/>
                <a:cs typeface="Courier New" panose="02070309020205020404" pitchFamily="49" charset="0"/>
              </a:rPr>
              <a:t>## CURVILINEAR DATA PROBLEM</a:t>
            </a:r>
          </a:p>
          <a:p>
            <a:pPr marL="0" indent="0">
              <a:buNone/>
            </a:pPr>
            <a:r>
              <a:rPr lang="fr-CH" sz="1100">
                <a:latin typeface="Courier New" panose="02070309020205020404" pitchFamily="49" charset="0"/>
                <a:cs typeface="Courier New" panose="02070309020205020404" pitchFamily="49" charset="0"/>
              </a:rPr>
              <a:t>set.seed(668)</a:t>
            </a:r>
          </a:p>
          <a:p>
            <a:pPr marL="0" indent="0">
              <a:buNone/>
            </a:pPr>
            <a:r>
              <a:rPr lang="fr-CH" sz="1100">
                <a:latin typeface="Courier New" panose="02070309020205020404" pitchFamily="49" charset="0"/>
                <a:cs typeface="Courier New" panose="02070309020205020404" pitchFamily="49" charset="0"/>
              </a:rPr>
              <a:t>x &lt;- 1:500</a:t>
            </a:r>
          </a:p>
          <a:p>
            <a:pPr marL="0" indent="0">
              <a:buNone/>
            </a:pPr>
            <a:r>
              <a:rPr lang="fr-CH" sz="1100">
                <a:latin typeface="Courier New" panose="02070309020205020404" pitchFamily="49" charset="0"/>
                <a:cs typeface="Courier New" panose="02070309020205020404" pitchFamily="49" charset="0"/>
              </a:rPr>
              <a:t>true &lt;- 100*sin(0.02*x) + 0.5*x</a:t>
            </a:r>
          </a:p>
          <a:p>
            <a:pPr marL="0" indent="0">
              <a:buNone/>
            </a:pPr>
            <a:r>
              <a:rPr lang="fr-CH" sz="1100">
                <a:latin typeface="Courier New" panose="02070309020205020404" pitchFamily="49" charset="0"/>
                <a:cs typeface="Courier New" panose="02070309020205020404" pitchFamily="49" charset="0"/>
              </a:rPr>
              <a:t>y &lt;- true + rnorm(500,0,25)</a:t>
            </a:r>
          </a:p>
          <a:p>
            <a:pPr marL="0" indent="0">
              <a:buNone/>
            </a:pPr>
            <a:r>
              <a:rPr lang="fr-CH" sz="1100">
                <a:latin typeface="Courier New" panose="02070309020205020404" pitchFamily="49" charset="0"/>
                <a:cs typeface="Courier New" panose="02070309020205020404" pitchFamily="49" charset="0"/>
              </a:rPr>
              <a:t>noise &lt;- rnorm(500,0,10)</a:t>
            </a:r>
          </a:p>
          <a:p>
            <a:pPr marL="0" indent="0">
              <a:buNone/>
            </a:pPr>
            <a:r>
              <a:rPr lang="fr-CH" sz="1100">
                <a:latin typeface="Courier New" panose="02070309020205020404" pitchFamily="49" charset="0"/>
                <a:cs typeface="Courier New" panose="02070309020205020404" pitchFamily="49" charset="0"/>
              </a:rPr>
              <a:t>par(mar=c(5,5,1,1),cex.lab=1.2,cex.axis=1.2)</a:t>
            </a:r>
          </a:p>
          <a:p>
            <a:pPr marL="0" indent="0">
              <a:buNone/>
            </a:pPr>
            <a:r>
              <a:rPr lang="fr-CH" sz="1100">
                <a:latin typeface="Courier New" panose="02070309020205020404" pitchFamily="49" charset="0"/>
                <a:cs typeface="Courier New" panose="02070309020205020404" pitchFamily="49" charset="0"/>
              </a:rPr>
              <a:t>plot(x,y,pch="+",col="grey70",xlab="X",ylab="Y",cex=1.2)</a:t>
            </a:r>
          </a:p>
          <a:p>
            <a:pPr marL="0" indent="0">
              <a:buNone/>
            </a:pPr>
            <a:endParaRPr lang="fr-CH" sz="1100">
              <a:latin typeface="Courier New" panose="02070309020205020404" pitchFamily="49" charset="0"/>
              <a:cs typeface="Courier New" panose="02070309020205020404" pitchFamily="49" charset="0"/>
            </a:endParaRPr>
          </a:p>
          <a:p>
            <a:pPr marL="0" indent="0">
              <a:buNone/>
            </a:pPr>
            <a:r>
              <a:rPr lang="fr-CH" sz="1100">
                <a:latin typeface="Courier New" panose="02070309020205020404" pitchFamily="49" charset="0"/>
                <a:cs typeface="Courier New" panose="02070309020205020404" pitchFamily="49" charset="0"/>
              </a:rPr>
              <a:t>linear &lt;- lm(y~x)</a:t>
            </a:r>
          </a:p>
          <a:p>
            <a:pPr marL="0" indent="0">
              <a:buNone/>
            </a:pPr>
            <a:r>
              <a:rPr lang="fr-CH" sz="1100">
                <a:latin typeface="Courier New" panose="02070309020205020404" pitchFamily="49" charset="0"/>
                <a:cs typeface="Courier New" panose="02070309020205020404" pitchFamily="49" charset="0"/>
              </a:rPr>
              <a:t>poly4 &lt;- lm(y~poly(x,degree=4))</a:t>
            </a:r>
          </a:p>
          <a:p>
            <a:pPr marL="0" indent="0">
              <a:buNone/>
            </a:pPr>
            <a:r>
              <a:rPr lang="fr-CH" sz="1100">
                <a:latin typeface="Courier New" panose="02070309020205020404" pitchFamily="49" charset="0"/>
                <a:cs typeface="Courier New" panose="02070309020205020404" pitchFamily="49" charset="0"/>
              </a:rPr>
              <a:t>lspline &lt;- lm(y~x + h(x,100) + h(x,210) + h(x,400))</a:t>
            </a:r>
          </a:p>
          <a:p>
            <a:pPr marL="0" indent="0">
              <a:buNone/>
            </a:pPr>
            <a:endParaRPr lang="fr-CH" sz="1100">
              <a:latin typeface="Courier New" panose="02070309020205020404" pitchFamily="49" charset="0"/>
              <a:cs typeface="Courier New" panose="02070309020205020404" pitchFamily="49" charset="0"/>
            </a:endParaRPr>
          </a:p>
          <a:p>
            <a:pPr marL="0" indent="0">
              <a:buNone/>
            </a:pPr>
            <a:r>
              <a:rPr lang="fr-CH" sz="1100">
                <a:latin typeface="Courier New" panose="02070309020205020404" pitchFamily="49" charset="0"/>
                <a:cs typeface="Courier New" panose="02070309020205020404" pitchFamily="49" charset="0"/>
              </a:rPr>
              <a:t>summary(linear)</a:t>
            </a:r>
          </a:p>
          <a:p>
            <a:pPr marL="0" indent="0">
              <a:buNone/>
            </a:pPr>
            <a:r>
              <a:rPr lang="fr-CH" sz="1100">
                <a:latin typeface="Courier New" panose="02070309020205020404" pitchFamily="49" charset="0"/>
                <a:cs typeface="Courier New" panose="02070309020205020404" pitchFamily="49" charset="0"/>
              </a:rPr>
              <a:t>summary(poly4)</a:t>
            </a:r>
          </a:p>
          <a:p>
            <a:pPr marL="0" indent="0">
              <a:buNone/>
            </a:pPr>
            <a:r>
              <a:rPr lang="fr-CH" sz="1100">
                <a:latin typeface="Courier New" panose="02070309020205020404" pitchFamily="49" charset="0"/>
                <a:cs typeface="Courier New" panose="02070309020205020404" pitchFamily="49" charset="0"/>
              </a:rPr>
              <a:t>summary(lspline)</a:t>
            </a:r>
          </a:p>
          <a:p>
            <a:pPr marL="0" indent="0">
              <a:buNone/>
            </a:pPr>
            <a:r>
              <a:rPr lang="fr-CH" sz="1100">
                <a:latin typeface="Courier New" panose="02070309020205020404" pitchFamily="49" charset="0"/>
                <a:cs typeface="Courier New" panose="02070309020205020404" pitchFamily="49" charset="0"/>
              </a:rPr>
              <a:t>AIC(poly4) ; AIC(lspline)</a:t>
            </a:r>
          </a:p>
          <a:p>
            <a:pPr marL="0" indent="0">
              <a:buNone/>
            </a:pPr>
            <a:endParaRPr lang="fr-CH" sz="1100">
              <a:latin typeface="Courier New" panose="02070309020205020404" pitchFamily="49" charset="0"/>
              <a:cs typeface="Courier New" panose="02070309020205020404" pitchFamily="49" charset="0"/>
            </a:endParaRPr>
          </a:p>
          <a:p>
            <a:pPr marL="0" indent="0">
              <a:buNone/>
            </a:pPr>
            <a:r>
              <a:rPr lang="fr-CH" sz="1100">
                <a:latin typeface="Courier New" panose="02070309020205020404" pitchFamily="49" charset="0"/>
                <a:cs typeface="Courier New" panose="02070309020205020404" pitchFamily="49" charset="0"/>
              </a:rPr>
              <a:t>mars &lt;- earth(y~x)</a:t>
            </a:r>
          </a:p>
          <a:p>
            <a:pPr marL="0" indent="0">
              <a:buNone/>
            </a:pPr>
            <a:endParaRPr lang="fr-CH" sz="1100">
              <a:latin typeface="Courier New" panose="02070309020205020404" pitchFamily="49" charset="0"/>
              <a:cs typeface="Courier New" panose="02070309020205020404" pitchFamily="49" charset="0"/>
            </a:endParaRPr>
          </a:p>
          <a:p>
            <a:pPr marL="0" indent="0">
              <a:buNone/>
            </a:pPr>
            <a:r>
              <a:rPr lang="fr-CH" sz="1100">
                <a:latin typeface="Courier New" panose="02070309020205020404" pitchFamily="49" charset="0"/>
                <a:cs typeface="Courier New" panose="02070309020205020404" pitchFamily="49" charset="0"/>
              </a:rPr>
              <a:t>par(mfrow=c(1,2))</a:t>
            </a:r>
          </a:p>
          <a:p>
            <a:pPr marL="0" indent="0">
              <a:buNone/>
            </a:pPr>
            <a:r>
              <a:rPr lang="fr-CH" sz="1100">
                <a:latin typeface="Courier New" panose="02070309020205020404" pitchFamily="49" charset="0"/>
                <a:cs typeface="Courier New" panose="02070309020205020404" pitchFamily="49" charset="0"/>
              </a:rPr>
              <a:t>visreg(linear,xvar="x",line.par=list(col="royalblue4",lwd=4),points.par=list(cex=0.8,pch="+",col="grey70"),fill.par=list(col="lightblue"),xlab="X",ylab="Y",alpha=0.001)</a:t>
            </a:r>
          </a:p>
          <a:p>
            <a:pPr marL="0" indent="0">
              <a:buNone/>
            </a:pPr>
            <a:r>
              <a:rPr lang="fr-CH" sz="1100">
                <a:latin typeface="Courier New" panose="02070309020205020404" pitchFamily="49" charset="0"/>
                <a:cs typeface="Courier New" panose="02070309020205020404" pitchFamily="49" charset="0"/>
              </a:rPr>
              <a:t>visreg(poly4,xvar="x",line.par=list(col="royalblue4",lwd=4),points.par=list(cex=0.8,pch="+",col="grey70"),fill.par=list(col="lightblue"),xlab="X",ylab="Y",alpha=0.001)</a:t>
            </a:r>
          </a:p>
          <a:p>
            <a:pPr marL="0" indent="0">
              <a:buNone/>
            </a:pPr>
            <a:r>
              <a:rPr lang="fr-CH" sz="1100">
                <a:latin typeface="Courier New" panose="02070309020205020404" pitchFamily="49" charset="0"/>
                <a:cs typeface="Courier New" panose="02070309020205020404" pitchFamily="49" charset="0"/>
              </a:rPr>
              <a:t>visreg(lspline,xvar="x",line.par=list(col="royalblue4",lwd=4),points.par=list(cex=0.8,pch="+",col="grey70"),fill.par=list(col="lightblue"),xlab="X",ylab="Y",alpha=0.001)</a:t>
            </a:r>
          </a:p>
        </p:txBody>
      </p:sp>
      <p:sp>
        <p:nvSpPr>
          <p:cNvPr id="4" name="TextBox 3"/>
          <p:cNvSpPr txBox="1"/>
          <p:nvPr/>
        </p:nvSpPr>
        <p:spPr>
          <a:xfrm>
            <a:off x="426129" y="188640"/>
            <a:ext cx="8178319" cy="584775"/>
          </a:xfrm>
          <a:prstGeom prst="rect">
            <a:avLst/>
          </a:prstGeom>
          <a:noFill/>
        </p:spPr>
        <p:txBody>
          <a:bodyPr wrap="square" rtlCol="0">
            <a:spAutoFit/>
          </a:bodyPr>
          <a:lstStyle/>
          <a:p>
            <a:r>
              <a:rPr lang="fr-CH" sz="3200">
                <a:solidFill>
                  <a:schemeClr val="tx2">
                    <a:lumMod val="75000"/>
                  </a:schemeClr>
                </a:solidFill>
                <a:latin typeface="Tw Cen MT" panose="020B0602020104020603" pitchFamily="34" charset="0"/>
              </a:rPr>
              <a:t>R code for examples</a:t>
            </a:r>
            <a:endParaRPr lang="en-GB" sz="3200">
              <a:solidFill>
                <a:schemeClr val="tx2">
                  <a:lumMod val="75000"/>
                </a:schemeClr>
              </a:solidFill>
              <a:latin typeface="Tw Cen MT" panose="020B0602020104020603" pitchFamily="34" charset="0"/>
            </a:endParaRPr>
          </a:p>
        </p:txBody>
      </p:sp>
      <p:cxnSp>
        <p:nvCxnSpPr>
          <p:cNvPr id="6" name="Straight Connector 5">
            <a:extLst>
              <a:ext uri="{FF2B5EF4-FFF2-40B4-BE49-F238E27FC236}">
                <a16:creationId xmlns:a16="http://schemas.microsoft.com/office/drawing/2014/main" id="{11C19E78-AD83-4DEA-9706-3B4C3CD62B62}"/>
              </a:ext>
            </a:extLst>
          </p:cNvPr>
          <p:cNvCxnSpPr/>
          <p:nvPr/>
        </p:nvCxnSpPr>
        <p:spPr>
          <a:xfrm>
            <a:off x="395536" y="908720"/>
            <a:ext cx="7416824" cy="0"/>
          </a:xfrm>
          <a:prstGeom prst="line">
            <a:avLst/>
          </a:prstGeom>
          <a:ln w="28575">
            <a:solidFill>
              <a:schemeClr val="bg2">
                <a:lumMod val="25000"/>
              </a:schemeClr>
            </a:solidFill>
            <a:prstDash val="sysDot"/>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5ADB7601-5FE3-4C91-A25D-7CCDB49DE777}"/>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956376" y="165820"/>
            <a:ext cx="912138" cy="912138"/>
          </a:xfrm>
          <a:prstGeom prst="rect">
            <a:avLst/>
          </a:prstGeom>
        </p:spPr>
      </p:pic>
    </p:spTree>
    <p:extLst>
      <p:ext uri="{BB962C8B-B14F-4D97-AF65-F5344CB8AC3E}">
        <p14:creationId xmlns:p14="http://schemas.microsoft.com/office/powerpoint/2010/main" val="72786481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24744"/>
            <a:ext cx="8229600" cy="5400597"/>
          </a:xfrm>
        </p:spPr>
        <p:txBody>
          <a:bodyPr>
            <a:noAutofit/>
          </a:bodyPr>
          <a:lstStyle/>
          <a:p>
            <a:pPr marL="0" indent="0">
              <a:buNone/>
            </a:pPr>
            <a:r>
              <a:rPr lang="fr-CH" sz="1100">
                <a:latin typeface="Courier New" panose="02070309020205020404" pitchFamily="49" charset="0"/>
                <a:cs typeface="Courier New" panose="02070309020205020404" pitchFamily="49" charset="0"/>
              </a:rPr>
              <a:t>linear &lt;- lm(y~x)</a:t>
            </a:r>
          </a:p>
          <a:p>
            <a:pPr marL="0" indent="0">
              <a:buNone/>
            </a:pPr>
            <a:r>
              <a:rPr lang="fr-CH" sz="1100">
                <a:latin typeface="Courier New" panose="02070309020205020404" pitchFamily="49" charset="0"/>
                <a:cs typeface="Courier New" panose="02070309020205020404" pitchFamily="49" charset="0"/>
              </a:rPr>
              <a:t>poly4 &lt;- lm(y~poly(x,degree=4))</a:t>
            </a:r>
          </a:p>
          <a:p>
            <a:pPr marL="0" indent="0">
              <a:buNone/>
            </a:pPr>
            <a:r>
              <a:rPr lang="fr-CH" sz="1100">
                <a:latin typeface="Courier New" panose="02070309020205020404" pitchFamily="49" charset="0"/>
                <a:cs typeface="Courier New" panose="02070309020205020404" pitchFamily="49" charset="0"/>
              </a:rPr>
              <a:t>lspline &lt;- lm(y~x + h(x,100) + h(x,210) + h(x,400))</a:t>
            </a:r>
          </a:p>
          <a:p>
            <a:pPr marL="0" indent="0">
              <a:buNone/>
            </a:pPr>
            <a:endParaRPr lang="fr-CH" sz="1100">
              <a:latin typeface="Courier New" panose="02070309020205020404" pitchFamily="49" charset="0"/>
              <a:cs typeface="Courier New" panose="02070309020205020404" pitchFamily="49" charset="0"/>
            </a:endParaRPr>
          </a:p>
          <a:p>
            <a:pPr marL="0" indent="0">
              <a:buNone/>
            </a:pPr>
            <a:r>
              <a:rPr lang="fr-CH" sz="1100">
                <a:latin typeface="Courier New" panose="02070309020205020404" pitchFamily="49" charset="0"/>
                <a:cs typeface="Courier New" panose="02070309020205020404" pitchFamily="49" charset="0"/>
              </a:rPr>
              <a:t>mars &lt;- earth(y~x)</a:t>
            </a:r>
          </a:p>
          <a:p>
            <a:pPr marL="0" indent="0">
              <a:buNone/>
            </a:pPr>
            <a:r>
              <a:rPr lang="fr-CH" sz="1100">
                <a:latin typeface="Courier New" panose="02070309020205020404" pitchFamily="49" charset="0"/>
                <a:cs typeface="Courier New" panose="02070309020205020404" pitchFamily="49" charset="0"/>
              </a:rPr>
              <a:t>summary(mars)</a:t>
            </a:r>
          </a:p>
          <a:p>
            <a:pPr marL="0" indent="0">
              <a:buNone/>
            </a:pPr>
            <a:endParaRPr lang="fr-CH" sz="1100">
              <a:latin typeface="Courier New" panose="02070309020205020404" pitchFamily="49" charset="0"/>
              <a:cs typeface="Courier New" panose="02070309020205020404" pitchFamily="49" charset="0"/>
            </a:endParaRPr>
          </a:p>
          <a:p>
            <a:pPr marL="0" indent="0">
              <a:buNone/>
            </a:pPr>
            <a:r>
              <a:rPr lang="fr-CH" sz="1100">
                <a:latin typeface="Courier New" panose="02070309020205020404" pitchFamily="49" charset="0"/>
                <a:cs typeface="Courier New" panose="02070309020205020404" pitchFamily="49" charset="0"/>
              </a:rPr>
              <a:t>xval &lt;- 1:5000/10</a:t>
            </a:r>
          </a:p>
          <a:p>
            <a:pPr marL="0" indent="0">
              <a:buNone/>
            </a:pPr>
            <a:r>
              <a:rPr lang="fr-CH" sz="1100">
                <a:latin typeface="Courier New" panose="02070309020205020404" pitchFamily="49" charset="0"/>
                <a:cs typeface="Courier New" panose="02070309020205020404" pitchFamily="49" charset="0"/>
              </a:rPr>
              <a:t>predlin &lt;- predict(lin,newdata=data.frame(x=xval))</a:t>
            </a:r>
          </a:p>
          <a:p>
            <a:pPr marL="0" indent="0">
              <a:buNone/>
            </a:pPr>
            <a:r>
              <a:rPr lang="fr-CH" sz="1100">
                <a:latin typeface="Courier New" panose="02070309020205020404" pitchFamily="49" charset="0"/>
                <a:cs typeface="Courier New" panose="02070309020205020404" pitchFamily="49" charset="0"/>
              </a:rPr>
              <a:t>predpoly &lt;- predict(poly,newdata=data.frame(x=xval))</a:t>
            </a:r>
          </a:p>
          <a:p>
            <a:pPr marL="0" indent="0">
              <a:buNone/>
            </a:pPr>
            <a:r>
              <a:rPr lang="fr-CH" sz="1100">
                <a:latin typeface="Courier New" panose="02070309020205020404" pitchFamily="49" charset="0"/>
                <a:cs typeface="Courier New" panose="02070309020205020404" pitchFamily="49" charset="0"/>
              </a:rPr>
              <a:t>predmars &lt;- predict(mars,newdata=data.frame(x=xval))</a:t>
            </a:r>
          </a:p>
          <a:p>
            <a:pPr marL="0" indent="0">
              <a:buNone/>
            </a:pPr>
            <a:endParaRPr lang="fr-CH" sz="1100">
              <a:latin typeface="Courier New" panose="02070309020205020404" pitchFamily="49" charset="0"/>
              <a:cs typeface="Courier New" panose="02070309020205020404" pitchFamily="49" charset="0"/>
            </a:endParaRPr>
          </a:p>
          <a:p>
            <a:pPr marL="0" indent="0">
              <a:buNone/>
            </a:pPr>
            <a:r>
              <a:rPr lang="fr-CH" sz="1100">
                <a:latin typeface="Courier New" panose="02070309020205020404" pitchFamily="49" charset="0"/>
                <a:cs typeface="Courier New" panose="02070309020205020404" pitchFamily="49" charset="0"/>
              </a:rPr>
              <a:t>par(mfrow=c(1,1),mar=c(4,5,3,0.5),cex.lab=1.5,cex.axis=1.5,cex.main=1.5)</a:t>
            </a:r>
          </a:p>
          <a:p>
            <a:pPr marL="0" indent="0">
              <a:buNone/>
            </a:pPr>
            <a:r>
              <a:rPr lang="fr-CH" sz="1100">
                <a:latin typeface="Courier New" panose="02070309020205020404" pitchFamily="49" charset="0"/>
                <a:cs typeface="Courier New" panose="02070309020205020404" pitchFamily="49" charset="0"/>
              </a:rPr>
              <a:t>plot(x,y,pch="+",col="grey80",xlab="X",ylab="Y",cex=1.2)</a:t>
            </a:r>
          </a:p>
          <a:p>
            <a:pPr marL="0" indent="0">
              <a:buNone/>
            </a:pPr>
            <a:r>
              <a:rPr lang="fr-CH" sz="1100">
                <a:latin typeface="Courier New" panose="02070309020205020404" pitchFamily="49" charset="0"/>
                <a:cs typeface="Courier New" panose="02070309020205020404" pitchFamily="49" charset="0"/>
              </a:rPr>
              <a:t>lines(xval,predlin,col="darkcyan",lwd=2)</a:t>
            </a:r>
          </a:p>
          <a:p>
            <a:pPr marL="0" indent="0">
              <a:buNone/>
            </a:pPr>
            <a:r>
              <a:rPr lang="fr-CH" sz="1100">
                <a:latin typeface="Courier New" panose="02070309020205020404" pitchFamily="49" charset="0"/>
                <a:cs typeface="Courier New" panose="02070309020205020404" pitchFamily="49" charset="0"/>
              </a:rPr>
              <a:t>lines(xval,predmars,col="firebrick",lwd=4)</a:t>
            </a:r>
          </a:p>
          <a:p>
            <a:pPr marL="0" indent="0">
              <a:buNone/>
            </a:pPr>
            <a:r>
              <a:rPr lang="fr-CH" sz="1100">
                <a:latin typeface="Courier New" panose="02070309020205020404" pitchFamily="49" charset="0"/>
                <a:cs typeface="Courier New" panose="02070309020205020404" pitchFamily="49" charset="0"/>
              </a:rPr>
              <a:t>lines(xval,predpoly,col="royalblue3",lwd=3)</a:t>
            </a:r>
          </a:p>
          <a:p>
            <a:pPr marL="0" indent="0">
              <a:buNone/>
            </a:pPr>
            <a:r>
              <a:rPr lang="fr-CH" sz="1100">
                <a:latin typeface="Courier New" panose="02070309020205020404" pitchFamily="49" charset="0"/>
                <a:cs typeface="Courier New" panose="02070309020205020404" pitchFamily="49" charset="0"/>
              </a:rPr>
              <a:t>legend("topleft",legend=c("Linear","Polynomial (4)","MARS"),lwd=3,seg.len=3,col=c("darkcyan","royalblue3","firebrick"),bty="n")</a:t>
            </a:r>
          </a:p>
        </p:txBody>
      </p:sp>
      <p:sp>
        <p:nvSpPr>
          <p:cNvPr id="4" name="TextBox 3"/>
          <p:cNvSpPr txBox="1"/>
          <p:nvPr/>
        </p:nvSpPr>
        <p:spPr>
          <a:xfrm>
            <a:off x="426129" y="188640"/>
            <a:ext cx="8178319" cy="584775"/>
          </a:xfrm>
          <a:prstGeom prst="rect">
            <a:avLst/>
          </a:prstGeom>
          <a:noFill/>
        </p:spPr>
        <p:txBody>
          <a:bodyPr wrap="square" rtlCol="0">
            <a:spAutoFit/>
          </a:bodyPr>
          <a:lstStyle/>
          <a:p>
            <a:r>
              <a:rPr lang="fr-CH" sz="3200">
                <a:solidFill>
                  <a:schemeClr val="tx2">
                    <a:lumMod val="75000"/>
                  </a:schemeClr>
                </a:solidFill>
                <a:latin typeface="Tw Cen MT" panose="020B0602020104020603" pitchFamily="34" charset="0"/>
              </a:rPr>
              <a:t>R code for examples</a:t>
            </a:r>
            <a:endParaRPr lang="en-GB" sz="3200">
              <a:solidFill>
                <a:schemeClr val="tx2">
                  <a:lumMod val="75000"/>
                </a:schemeClr>
              </a:solidFill>
              <a:latin typeface="Tw Cen MT" panose="020B0602020104020603" pitchFamily="34" charset="0"/>
            </a:endParaRPr>
          </a:p>
        </p:txBody>
      </p:sp>
      <p:cxnSp>
        <p:nvCxnSpPr>
          <p:cNvPr id="6" name="Straight Connector 5">
            <a:extLst>
              <a:ext uri="{FF2B5EF4-FFF2-40B4-BE49-F238E27FC236}">
                <a16:creationId xmlns:a16="http://schemas.microsoft.com/office/drawing/2014/main" id="{11C19E78-AD83-4DEA-9706-3B4C3CD62B62}"/>
              </a:ext>
            </a:extLst>
          </p:cNvPr>
          <p:cNvCxnSpPr/>
          <p:nvPr/>
        </p:nvCxnSpPr>
        <p:spPr>
          <a:xfrm>
            <a:off x="395536" y="908720"/>
            <a:ext cx="7416824" cy="0"/>
          </a:xfrm>
          <a:prstGeom prst="line">
            <a:avLst/>
          </a:prstGeom>
          <a:ln w="28575">
            <a:solidFill>
              <a:schemeClr val="bg2">
                <a:lumMod val="25000"/>
              </a:schemeClr>
            </a:solidFill>
            <a:prstDash val="sysDot"/>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5ADB7601-5FE3-4C91-A25D-7CCDB49DE777}"/>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956376" y="165820"/>
            <a:ext cx="912138" cy="912138"/>
          </a:xfrm>
          <a:prstGeom prst="rect">
            <a:avLst/>
          </a:prstGeom>
        </p:spPr>
      </p:pic>
    </p:spTree>
    <p:extLst>
      <p:ext uri="{BB962C8B-B14F-4D97-AF65-F5344CB8AC3E}">
        <p14:creationId xmlns:p14="http://schemas.microsoft.com/office/powerpoint/2010/main" val="322164204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24744"/>
            <a:ext cx="8229600" cy="5400597"/>
          </a:xfrm>
        </p:spPr>
        <p:txBody>
          <a:bodyPr>
            <a:noAutofit/>
          </a:bodyPr>
          <a:lstStyle/>
          <a:p>
            <a:pPr marL="0" indent="0">
              <a:buNone/>
            </a:pPr>
            <a:r>
              <a:rPr lang="fr-CH" sz="1100" b="1">
                <a:solidFill>
                  <a:srgbClr val="0070C0"/>
                </a:solidFill>
                <a:latin typeface="Courier New" panose="02070309020205020404" pitchFamily="49" charset="0"/>
                <a:cs typeface="Courier New" panose="02070309020205020404" pitchFamily="49" charset="0"/>
              </a:rPr>
              <a:t>## TITANIC DATA</a:t>
            </a:r>
          </a:p>
          <a:p>
            <a:pPr marL="0" indent="0">
              <a:buNone/>
            </a:pPr>
            <a:r>
              <a:rPr lang="fr-CH" sz="1100">
                <a:latin typeface="Courier New" panose="02070309020205020404" pitchFamily="49" charset="0"/>
                <a:cs typeface="Courier New" panose="02070309020205020404" pitchFamily="49" charset="0"/>
              </a:rPr>
              <a:t>set.seed(1220)</a:t>
            </a:r>
          </a:p>
          <a:p>
            <a:pPr marL="0" indent="0">
              <a:buNone/>
            </a:pPr>
            <a:r>
              <a:rPr lang="fr-CH" sz="1100">
                <a:latin typeface="Courier New" panose="02070309020205020404" pitchFamily="49" charset="0"/>
                <a:cs typeface="Courier New" panose="02070309020205020404" pitchFamily="49" charset="0"/>
              </a:rPr>
              <a:t>etitanic$noise.norm &lt;- rnorm(nrow(etitanic))</a:t>
            </a:r>
          </a:p>
          <a:p>
            <a:pPr marL="0" indent="0">
              <a:buNone/>
            </a:pPr>
            <a:r>
              <a:rPr lang="fr-CH" sz="1100">
                <a:latin typeface="Courier New" panose="02070309020205020404" pitchFamily="49" charset="0"/>
                <a:cs typeface="Courier New" panose="02070309020205020404" pitchFamily="49" charset="0"/>
              </a:rPr>
              <a:t>etitanic$noise.unif &lt;- runif(nrow(etitanic),-2,2)</a:t>
            </a:r>
          </a:p>
          <a:p>
            <a:pPr marL="0" indent="0">
              <a:buNone/>
            </a:pPr>
            <a:r>
              <a:rPr lang="fr-CH" sz="1100">
                <a:latin typeface="Courier New" panose="02070309020205020404" pitchFamily="49" charset="0"/>
                <a:cs typeface="Courier New" panose="02070309020205020404" pitchFamily="49" charset="0"/>
              </a:rPr>
              <a:t>etitanic$noise.binom &lt;- rbinom(nrow(etitanic),1,0.5)</a:t>
            </a:r>
          </a:p>
          <a:p>
            <a:pPr marL="0" indent="0">
              <a:buNone/>
            </a:pPr>
            <a:r>
              <a:rPr lang="fr-CH" sz="1100">
                <a:latin typeface="Courier New" panose="02070309020205020404" pitchFamily="49" charset="0"/>
                <a:cs typeface="Courier New" panose="02070309020205020404" pitchFamily="49" charset="0"/>
              </a:rPr>
              <a:t>etitanic$survived2 &lt;- as.factor(ifelse(etitanic$survived==1,"yes","no"))</a:t>
            </a:r>
          </a:p>
          <a:p>
            <a:pPr marL="0" indent="0">
              <a:buNone/>
            </a:pPr>
            <a:endParaRPr lang="fr-CH" sz="1100">
              <a:latin typeface="Courier New" panose="02070309020205020404" pitchFamily="49" charset="0"/>
              <a:cs typeface="Courier New" panose="02070309020205020404" pitchFamily="49" charset="0"/>
            </a:endParaRPr>
          </a:p>
          <a:p>
            <a:pPr marL="0" indent="0">
              <a:buNone/>
            </a:pPr>
            <a:r>
              <a:rPr lang="fr-CH" sz="1100">
                <a:latin typeface="Courier New" panose="02070309020205020404" pitchFamily="49" charset="0"/>
                <a:cs typeface="Courier New" panose="02070309020205020404" pitchFamily="49" charset="0"/>
              </a:rPr>
              <a:t>mars &lt;- earth(survived2~.-survived,data=etitanic,degree=2,pmethod="exhaustive",glm=list(family=binomial))</a:t>
            </a:r>
          </a:p>
          <a:p>
            <a:pPr marL="0" indent="0">
              <a:buNone/>
            </a:pPr>
            <a:r>
              <a:rPr lang="fr-CH" sz="1100">
                <a:latin typeface="Courier New" panose="02070309020205020404" pitchFamily="49" charset="0"/>
                <a:cs typeface="Courier New" panose="02070309020205020404" pitchFamily="49" charset="0"/>
              </a:rPr>
              <a:t>summary(mars)</a:t>
            </a:r>
          </a:p>
          <a:p>
            <a:pPr marL="0" indent="0">
              <a:buNone/>
            </a:pPr>
            <a:endParaRPr lang="fr-CH" sz="1100">
              <a:latin typeface="Courier New" panose="02070309020205020404" pitchFamily="49" charset="0"/>
              <a:cs typeface="Courier New" panose="02070309020205020404" pitchFamily="49" charset="0"/>
            </a:endParaRPr>
          </a:p>
          <a:p>
            <a:pPr marL="0" indent="0">
              <a:buNone/>
            </a:pPr>
            <a:r>
              <a:rPr lang="fr-CH" sz="1100">
                <a:latin typeface="Courier New" panose="02070309020205020404" pitchFamily="49" charset="0"/>
                <a:cs typeface="Courier New" panose="02070309020205020404" pitchFamily="49" charset="0"/>
              </a:rPr>
              <a:t>plotmo(mars,pt.col="slategray2",all1=TRUE,degree1=4,degree2=FALSE,lwd=4,col="royalblue4",grid.levels=list(sex="male"),do.par=2,mfrow=c(1,2),</a:t>
            </a:r>
          </a:p>
          <a:p>
            <a:pPr marL="0" indent="0">
              <a:buNone/>
            </a:pPr>
            <a:r>
              <a:rPr lang="fr-CH" sz="1100">
                <a:latin typeface="Courier New" panose="02070309020205020404" pitchFamily="49" charset="0"/>
                <a:cs typeface="Courier New" panose="02070309020205020404" pitchFamily="49" charset="0"/>
              </a:rPr>
              <a:t>main="Gender: Male",xlab="Age",ylab="Probability of survival",cex.lab=1.5,cex.axis=1.5)</a:t>
            </a:r>
          </a:p>
          <a:p>
            <a:pPr marL="0" indent="0">
              <a:buNone/>
            </a:pPr>
            <a:r>
              <a:rPr lang="fr-CH" sz="1100">
                <a:latin typeface="Courier New" panose="02070309020205020404" pitchFamily="49" charset="0"/>
                <a:cs typeface="Courier New" panose="02070309020205020404" pitchFamily="49" charset="0"/>
              </a:rPr>
              <a:t>abline(h=0.5,lty=3)</a:t>
            </a:r>
          </a:p>
          <a:p>
            <a:pPr marL="0" indent="0">
              <a:buNone/>
            </a:pPr>
            <a:r>
              <a:rPr lang="fr-CH" sz="1100">
                <a:latin typeface="Courier New" panose="02070309020205020404" pitchFamily="49" charset="0"/>
                <a:cs typeface="Courier New" panose="02070309020205020404" pitchFamily="49" charset="0"/>
              </a:rPr>
              <a:t>plotmo(mars,pt.col="slategray2",all1=TRUE,degree1=4,degree2=FALSE,lwd=4,col="royalblue4",grid.levels=list(sex="female"),do.par=FALSE,</a:t>
            </a:r>
          </a:p>
          <a:p>
            <a:pPr marL="0" indent="0">
              <a:buNone/>
            </a:pPr>
            <a:r>
              <a:rPr lang="fr-CH" sz="1100">
                <a:latin typeface="Courier New" panose="02070309020205020404" pitchFamily="49" charset="0"/>
                <a:cs typeface="Courier New" panose="02070309020205020404" pitchFamily="49" charset="0"/>
              </a:rPr>
              <a:t>main="Gender: Female",xlab="Age",ylab="Probability of survival",cex.lab=1.5,cex.axis=1.5)</a:t>
            </a:r>
          </a:p>
          <a:p>
            <a:pPr marL="0" indent="0">
              <a:buNone/>
            </a:pPr>
            <a:r>
              <a:rPr lang="fr-CH" sz="1100">
                <a:latin typeface="Courier New" panose="02070309020205020404" pitchFamily="49" charset="0"/>
                <a:cs typeface="Courier New" panose="02070309020205020404" pitchFamily="49" charset="0"/>
              </a:rPr>
              <a:t>abline(h=0.5,lty=3)</a:t>
            </a:r>
          </a:p>
          <a:p>
            <a:pPr marL="0" indent="0">
              <a:buNone/>
            </a:pPr>
            <a:endParaRPr lang="fr-CH" sz="1100">
              <a:latin typeface="Courier New" panose="02070309020205020404" pitchFamily="49" charset="0"/>
              <a:cs typeface="Courier New" panose="02070309020205020404" pitchFamily="49" charset="0"/>
            </a:endParaRPr>
          </a:p>
          <a:p>
            <a:pPr marL="0" indent="0">
              <a:buNone/>
            </a:pPr>
            <a:r>
              <a:rPr lang="fr-CH" sz="1100">
                <a:latin typeface="Courier New" panose="02070309020205020404" pitchFamily="49" charset="0"/>
                <a:cs typeface="Courier New" panose="02070309020205020404" pitchFamily="49" charset="0"/>
              </a:rPr>
              <a:t>evimp(mars)</a:t>
            </a:r>
          </a:p>
          <a:p>
            <a:pPr marL="0" indent="0">
              <a:buNone/>
            </a:pPr>
            <a:endParaRPr lang="fr-CH" sz="1100">
              <a:latin typeface="Courier New" panose="02070309020205020404" pitchFamily="49" charset="0"/>
              <a:cs typeface="Courier New" panose="02070309020205020404" pitchFamily="49" charset="0"/>
            </a:endParaRPr>
          </a:p>
          <a:p>
            <a:pPr marL="0" indent="0">
              <a:buNone/>
            </a:pPr>
            <a:r>
              <a:rPr lang="fr-CH" sz="1100">
                <a:latin typeface="Courier New" panose="02070309020205020404" pitchFamily="49" charset="0"/>
                <a:cs typeface="Courier New" panose="02070309020205020404" pitchFamily="49" charset="0"/>
              </a:rPr>
              <a:t>set.seed(1846)</a:t>
            </a:r>
          </a:p>
          <a:p>
            <a:pPr marL="0" indent="0">
              <a:buNone/>
            </a:pPr>
            <a:r>
              <a:rPr lang="fr-CH" sz="1100">
                <a:latin typeface="Courier New" panose="02070309020205020404" pitchFamily="49" charset="0"/>
                <a:cs typeface="Courier New" panose="02070309020205020404" pitchFamily="49" charset="0"/>
              </a:rPr>
              <a:t>mars &lt;- earth(survived2~.-survived,data=etitanic,degree=3,pmethod="cv",glm=list(family=binomial),nfold=5)</a:t>
            </a:r>
          </a:p>
          <a:p>
            <a:pPr marL="0" indent="0">
              <a:buNone/>
            </a:pPr>
            <a:r>
              <a:rPr lang="fr-CH" sz="1100">
                <a:latin typeface="Courier New" panose="02070309020205020404" pitchFamily="49" charset="0"/>
                <a:cs typeface="Courier New" panose="02070309020205020404" pitchFamily="49" charset="0"/>
              </a:rPr>
              <a:t>summary(mars)</a:t>
            </a:r>
          </a:p>
        </p:txBody>
      </p:sp>
      <p:sp>
        <p:nvSpPr>
          <p:cNvPr id="4" name="TextBox 3"/>
          <p:cNvSpPr txBox="1"/>
          <p:nvPr/>
        </p:nvSpPr>
        <p:spPr>
          <a:xfrm>
            <a:off x="426129" y="188640"/>
            <a:ext cx="8178319" cy="584775"/>
          </a:xfrm>
          <a:prstGeom prst="rect">
            <a:avLst/>
          </a:prstGeom>
          <a:noFill/>
        </p:spPr>
        <p:txBody>
          <a:bodyPr wrap="square" rtlCol="0">
            <a:spAutoFit/>
          </a:bodyPr>
          <a:lstStyle/>
          <a:p>
            <a:r>
              <a:rPr lang="fr-CH" sz="3200">
                <a:solidFill>
                  <a:schemeClr val="tx2">
                    <a:lumMod val="75000"/>
                  </a:schemeClr>
                </a:solidFill>
                <a:latin typeface="Tw Cen MT" panose="020B0602020104020603" pitchFamily="34" charset="0"/>
              </a:rPr>
              <a:t>R code for examples</a:t>
            </a:r>
            <a:endParaRPr lang="en-GB" sz="3200">
              <a:solidFill>
                <a:schemeClr val="tx2">
                  <a:lumMod val="75000"/>
                </a:schemeClr>
              </a:solidFill>
              <a:latin typeface="Tw Cen MT" panose="020B0602020104020603" pitchFamily="34" charset="0"/>
            </a:endParaRPr>
          </a:p>
        </p:txBody>
      </p:sp>
      <p:cxnSp>
        <p:nvCxnSpPr>
          <p:cNvPr id="6" name="Straight Connector 5">
            <a:extLst>
              <a:ext uri="{FF2B5EF4-FFF2-40B4-BE49-F238E27FC236}">
                <a16:creationId xmlns:a16="http://schemas.microsoft.com/office/drawing/2014/main" id="{11C19E78-AD83-4DEA-9706-3B4C3CD62B62}"/>
              </a:ext>
            </a:extLst>
          </p:cNvPr>
          <p:cNvCxnSpPr/>
          <p:nvPr/>
        </p:nvCxnSpPr>
        <p:spPr>
          <a:xfrm>
            <a:off x="395536" y="908720"/>
            <a:ext cx="7416824" cy="0"/>
          </a:xfrm>
          <a:prstGeom prst="line">
            <a:avLst/>
          </a:prstGeom>
          <a:ln w="28575">
            <a:solidFill>
              <a:schemeClr val="bg2">
                <a:lumMod val="25000"/>
              </a:schemeClr>
            </a:solidFill>
            <a:prstDash val="sysDot"/>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5ADB7601-5FE3-4C91-A25D-7CCDB49DE777}"/>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956376" y="165820"/>
            <a:ext cx="912138" cy="912138"/>
          </a:xfrm>
          <a:prstGeom prst="rect">
            <a:avLst/>
          </a:prstGeom>
        </p:spPr>
      </p:pic>
    </p:spTree>
    <p:extLst>
      <p:ext uri="{BB962C8B-B14F-4D97-AF65-F5344CB8AC3E}">
        <p14:creationId xmlns:p14="http://schemas.microsoft.com/office/powerpoint/2010/main" val="86443661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24744"/>
            <a:ext cx="8229600" cy="5400597"/>
          </a:xfrm>
        </p:spPr>
        <p:txBody>
          <a:bodyPr>
            <a:noAutofit/>
          </a:bodyPr>
          <a:lstStyle/>
          <a:p>
            <a:pPr marL="0" indent="0">
              <a:buNone/>
            </a:pPr>
            <a:r>
              <a:rPr lang="fr-CH" sz="1100">
                <a:latin typeface="Courier New" panose="02070309020205020404" pitchFamily="49" charset="0"/>
                <a:cs typeface="Courier New" panose="02070309020205020404" pitchFamily="49" charset="0"/>
              </a:rPr>
              <a:t>plotmo(mars,pt.col="slategray2",all1=TRUE,degree1=4,degree2=FALSE,lwd=4,col="royalblue4",grid.levels=list(sex="male",pclass="1st"),do.par=2,mfrow=c(2,3),</a:t>
            </a:r>
          </a:p>
          <a:p>
            <a:pPr marL="0" indent="0">
              <a:buNone/>
            </a:pPr>
            <a:r>
              <a:rPr lang="fr-CH" sz="1100">
                <a:latin typeface="Courier New" panose="02070309020205020404" pitchFamily="49" charset="0"/>
                <a:cs typeface="Courier New" panose="02070309020205020404" pitchFamily="49" charset="0"/>
              </a:rPr>
              <a:t>main="Male - 1st class",xlab="Age",ylab="Probability of survival",cex.lab=1.2,cex.axis=1)</a:t>
            </a:r>
          </a:p>
          <a:p>
            <a:pPr marL="0" indent="0">
              <a:buNone/>
            </a:pPr>
            <a:r>
              <a:rPr lang="fr-CH" sz="1100">
                <a:latin typeface="Courier New" panose="02070309020205020404" pitchFamily="49" charset="0"/>
                <a:cs typeface="Courier New" panose="02070309020205020404" pitchFamily="49" charset="0"/>
              </a:rPr>
              <a:t>abline(h=0.5,lty=3)</a:t>
            </a:r>
          </a:p>
          <a:p>
            <a:pPr marL="0" indent="0">
              <a:buNone/>
            </a:pPr>
            <a:r>
              <a:rPr lang="fr-CH" sz="1100">
                <a:latin typeface="Courier New" panose="02070309020205020404" pitchFamily="49" charset="0"/>
                <a:cs typeface="Courier New" panose="02070309020205020404" pitchFamily="49" charset="0"/>
              </a:rPr>
              <a:t>plotmo(mars,pt.col="slategray2",all1=TRUE,degree1=4,degree2=FALSE,lwd=4,col="royalblue4",grid.levels=list(sex="male",pclass="2nd"),do.par=FALSE,</a:t>
            </a:r>
          </a:p>
          <a:p>
            <a:pPr marL="0" indent="0">
              <a:buNone/>
            </a:pPr>
            <a:r>
              <a:rPr lang="fr-CH" sz="1100">
                <a:latin typeface="Courier New" panose="02070309020205020404" pitchFamily="49" charset="0"/>
                <a:cs typeface="Courier New" panose="02070309020205020404" pitchFamily="49" charset="0"/>
              </a:rPr>
              <a:t>main="Male - 2nd class",xlab="Age",ylab="Probability of survival",cex.lab=1.2,cex.axis=1)</a:t>
            </a:r>
          </a:p>
          <a:p>
            <a:pPr marL="0" indent="0">
              <a:buNone/>
            </a:pPr>
            <a:r>
              <a:rPr lang="fr-CH" sz="1100">
                <a:latin typeface="Courier New" panose="02070309020205020404" pitchFamily="49" charset="0"/>
                <a:cs typeface="Courier New" panose="02070309020205020404" pitchFamily="49" charset="0"/>
              </a:rPr>
              <a:t>abline(h=0.5,lty=3)</a:t>
            </a:r>
          </a:p>
          <a:p>
            <a:pPr marL="0" indent="0">
              <a:buNone/>
            </a:pPr>
            <a:r>
              <a:rPr lang="fr-CH" sz="1100">
                <a:latin typeface="Courier New" panose="02070309020205020404" pitchFamily="49" charset="0"/>
                <a:cs typeface="Courier New" panose="02070309020205020404" pitchFamily="49" charset="0"/>
              </a:rPr>
              <a:t>plotmo(mars,pt.col="slategray2",all1=TRUE,degree1=4,degree2=FALSE,lwd=4,col="royalblue4",grid.levels=list(sex="male",pclass="3rd"),do.par=FALSE,</a:t>
            </a:r>
          </a:p>
          <a:p>
            <a:pPr marL="0" indent="0">
              <a:buNone/>
            </a:pPr>
            <a:r>
              <a:rPr lang="fr-CH" sz="1100">
                <a:latin typeface="Courier New" panose="02070309020205020404" pitchFamily="49" charset="0"/>
                <a:cs typeface="Courier New" panose="02070309020205020404" pitchFamily="49" charset="0"/>
              </a:rPr>
              <a:t>main="Male - 3rd class",xlab="Age",ylab="Probability of survival",cex.lab=1.2,cex.axis=1)</a:t>
            </a:r>
          </a:p>
          <a:p>
            <a:pPr marL="0" indent="0">
              <a:buNone/>
            </a:pPr>
            <a:r>
              <a:rPr lang="fr-CH" sz="1100">
                <a:latin typeface="Courier New" panose="02070309020205020404" pitchFamily="49" charset="0"/>
                <a:cs typeface="Courier New" panose="02070309020205020404" pitchFamily="49" charset="0"/>
              </a:rPr>
              <a:t>abline(h=0.5,lty=3)</a:t>
            </a:r>
          </a:p>
          <a:p>
            <a:pPr marL="0" indent="0">
              <a:buNone/>
            </a:pPr>
            <a:r>
              <a:rPr lang="fr-CH" sz="1100">
                <a:latin typeface="Courier New" panose="02070309020205020404" pitchFamily="49" charset="0"/>
                <a:cs typeface="Courier New" panose="02070309020205020404" pitchFamily="49" charset="0"/>
              </a:rPr>
              <a:t>plotmo(mars,pt.col="slategray2",all1=TRUE,degree1=4,degree2=FALSE,lwd=4,col="royalblue4",grid.levels=list(sex="female",pclass="1st"),do.par=FALSE,</a:t>
            </a:r>
          </a:p>
          <a:p>
            <a:pPr marL="0" indent="0">
              <a:buNone/>
            </a:pPr>
            <a:r>
              <a:rPr lang="fr-CH" sz="1100">
                <a:latin typeface="Courier New" panose="02070309020205020404" pitchFamily="49" charset="0"/>
                <a:cs typeface="Courier New" panose="02070309020205020404" pitchFamily="49" charset="0"/>
              </a:rPr>
              <a:t>main="Female - 1st class",xlab="Age",ylab="Probability of survival",cex.lab=1.2,cex.axis=1)</a:t>
            </a:r>
          </a:p>
          <a:p>
            <a:pPr marL="0" indent="0">
              <a:buNone/>
            </a:pPr>
            <a:r>
              <a:rPr lang="fr-CH" sz="1100">
                <a:latin typeface="Courier New" panose="02070309020205020404" pitchFamily="49" charset="0"/>
                <a:cs typeface="Courier New" panose="02070309020205020404" pitchFamily="49" charset="0"/>
              </a:rPr>
              <a:t>abline(h=0.5,lty=3)</a:t>
            </a:r>
          </a:p>
          <a:p>
            <a:pPr marL="0" indent="0">
              <a:buNone/>
            </a:pPr>
            <a:r>
              <a:rPr lang="fr-CH" sz="1100">
                <a:latin typeface="Courier New" panose="02070309020205020404" pitchFamily="49" charset="0"/>
                <a:cs typeface="Courier New" panose="02070309020205020404" pitchFamily="49" charset="0"/>
              </a:rPr>
              <a:t>plotmo(mars,pt.col="slategray2",all1=TRUE,degree1=4,degree2=FALSE,lwd=4,col="royalblue4",grid.levels=list(sex="female",pclass="2nd"),do.par=FALSE,</a:t>
            </a:r>
          </a:p>
          <a:p>
            <a:pPr marL="0" indent="0">
              <a:buNone/>
            </a:pPr>
            <a:r>
              <a:rPr lang="fr-CH" sz="1100">
                <a:latin typeface="Courier New" panose="02070309020205020404" pitchFamily="49" charset="0"/>
                <a:cs typeface="Courier New" panose="02070309020205020404" pitchFamily="49" charset="0"/>
              </a:rPr>
              <a:t>main="Female - 2nd class",xlab="Age",ylab="Probability of survival",cex.lab=1.2,cex.axis=1)</a:t>
            </a:r>
          </a:p>
          <a:p>
            <a:pPr marL="0" indent="0">
              <a:buNone/>
            </a:pPr>
            <a:r>
              <a:rPr lang="fr-CH" sz="1100">
                <a:latin typeface="Courier New" panose="02070309020205020404" pitchFamily="49" charset="0"/>
                <a:cs typeface="Courier New" panose="02070309020205020404" pitchFamily="49" charset="0"/>
              </a:rPr>
              <a:t>abline(h=0.5,lty=3)</a:t>
            </a:r>
          </a:p>
          <a:p>
            <a:pPr marL="0" indent="0">
              <a:buNone/>
            </a:pPr>
            <a:r>
              <a:rPr lang="fr-CH" sz="1100">
                <a:latin typeface="Courier New" panose="02070309020205020404" pitchFamily="49" charset="0"/>
                <a:cs typeface="Courier New" panose="02070309020205020404" pitchFamily="49" charset="0"/>
              </a:rPr>
              <a:t>plotmo(mars,pt.col="slategray2",all1=TRUE,degree1=4,degree2=FALSE,lwd=4,col="royalblue4",grid.levels=list(sex="female",pclass="3rd"),do.par=FALSE,</a:t>
            </a:r>
          </a:p>
          <a:p>
            <a:pPr marL="0" indent="0">
              <a:buNone/>
            </a:pPr>
            <a:r>
              <a:rPr lang="fr-CH" sz="1100">
                <a:latin typeface="Courier New" panose="02070309020205020404" pitchFamily="49" charset="0"/>
                <a:cs typeface="Courier New" panose="02070309020205020404" pitchFamily="49" charset="0"/>
              </a:rPr>
              <a:t>main="Female - 3rd class",xlab="Age",ylab="Probability of survival",cex.lab=1.2,cex.axis=1)</a:t>
            </a:r>
          </a:p>
          <a:p>
            <a:pPr marL="0" indent="0">
              <a:buNone/>
            </a:pPr>
            <a:r>
              <a:rPr lang="fr-CH" sz="1100">
                <a:latin typeface="Courier New" panose="02070309020205020404" pitchFamily="49" charset="0"/>
                <a:cs typeface="Courier New" panose="02070309020205020404" pitchFamily="49" charset="0"/>
              </a:rPr>
              <a:t>abline(h=0.5,lty=3)</a:t>
            </a:r>
          </a:p>
        </p:txBody>
      </p:sp>
      <p:sp>
        <p:nvSpPr>
          <p:cNvPr id="4" name="TextBox 3"/>
          <p:cNvSpPr txBox="1"/>
          <p:nvPr/>
        </p:nvSpPr>
        <p:spPr>
          <a:xfrm>
            <a:off x="426129" y="188640"/>
            <a:ext cx="8178319" cy="584775"/>
          </a:xfrm>
          <a:prstGeom prst="rect">
            <a:avLst/>
          </a:prstGeom>
          <a:noFill/>
        </p:spPr>
        <p:txBody>
          <a:bodyPr wrap="square" rtlCol="0">
            <a:spAutoFit/>
          </a:bodyPr>
          <a:lstStyle/>
          <a:p>
            <a:r>
              <a:rPr lang="fr-CH" sz="3200">
                <a:solidFill>
                  <a:schemeClr val="tx2">
                    <a:lumMod val="75000"/>
                  </a:schemeClr>
                </a:solidFill>
                <a:latin typeface="Tw Cen MT" panose="020B0602020104020603" pitchFamily="34" charset="0"/>
              </a:rPr>
              <a:t>R code for examples</a:t>
            </a:r>
            <a:endParaRPr lang="en-GB" sz="3200">
              <a:solidFill>
                <a:schemeClr val="tx2">
                  <a:lumMod val="75000"/>
                </a:schemeClr>
              </a:solidFill>
              <a:latin typeface="Tw Cen MT" panose="020B0602020104020603" pitchFamily="34" charset="0"/>
            </a:endParaRPr>
          </a:p>
        </p:txBody>
      </p:sp>
      <p:cxnSp>
        <p:nvCxnSpPr>
          <p:cNvPr id="6" name="Straight Connector 5">
            <a:extLst>
              <a:ext uri="{FF2B5EF4-FFF2-40B4-BE49-F238E27FC236}">
                <a16:creationId xmlns:a16="http://schemas.microsoft.com/office/drawing/2014/main" id="{11C19E78-AD83-4DEA-9706-3B4C3CD62B62}"/>
              </a:ext>
            </a:extLst>
          </p:cNvPr>
          <p:cNvCxnSpPr/>
          <p:nvPr/>
        </p:nvCxnSpPr>
        <p:spPr>
          <a:xfrm>
            <a:off x="395536" y="908720"/>
            <a:ext cx="7416824" cy="0"/>
          </a:xfrm>
          <a:prstGeom prst="line">
            <a:avLst/>
          </a:prstGeom>
          <a:ln w="28575">
            <a:solidFill>
              <a:schemeClr val="bg2">
                <a:lumMod val="25000"/>
              </a:schemeClr>
            </a:solidFill>
            <a:prstDash val="sysDot"/>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5ADB7601-5FE3-4C91-A25D-7CCDB49DE777}"/>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956376" y="165820"/>
            <a:ext cx="912138" cy="912138"/>
          </a:xfrm>
          <a:prstGeom prst="rect">
            <a:avLst/>
          </a:prstGeom>
        </p:spPr>
      </p:pic>
    </p:spTree>
    <p:extLst>
      <p:ext uri="{BB962C8B-B14F-4D97-AF65-F5344CB8AC3E}">
        <p14:creationId xmlns:p14="http://schemas.microsoft.com/office/powerpoint/2010/main" val="3931576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248809" y="3068960"/>
            <a:ext cx="6779575" cy="584775"/>
          </a:xfrm>
          <a:prstGeom prst="rect">
            <a:avLst/>
          </a:prstGeom>
          <a:noFill/>
        </p:spPr>
        <p:txBody>
          <a:bodyPr wrap="square" rtlCol="0">
            <a:spAutoFit/>
          </a:bodyPr>
          <a:lstStyle/>
          <a:p>
            <a:pPr algn="ctr"/>
            <a:r>
              <a:rPr lang="fr-CH" sz="3200" b="1">
                <a:solidFill>
                  <a:schemeClr val="tx2">
                    <a:lumMod val="75000"/>
                  </a:schemeClr>
                </a:solidFill>
                <a:latin typeface="Tw Cen MT" panose="020B0602020104020603" pitchFamily="34" charset="0"/>
              </a:rPr>
              <a:t>2. Introduction</a:t>
            </a:r>
            <a:endParaRPr lang="en-GB" sz="3200" b="1">
              <a:solidFill>
                <a:schemeClr val="tx2">
                  <a:lumMod val="75000"/>
                </a:schemeClr>
              </a:solidFill>
              <a:latin typeface="Tw Cen MT" panose="020B0602020104020603" pitchFamily="34" charset="0"/>
            </a:endParaRPr>
          </a:p>
        </p:txBody>
      </p:sp>
      <p:cxnSp>
        <p:nvCxnSpPr>
          <p:cNvPr id="6" name="Straight Connector 5"/>
          <p:cNvCxnSpPr/>
          <p:nvPr/>
        </p:nvCxnSpPr>
        <p:spPr>
          <a:xfrm>
            <a:off x="868999" y="2924944"/>
            <a:ext cx="7560840" cy="0"/>
          </a:xfrm>
          <a:prstGeom prst="line">
            <a:avLst/>
          </a:prstGeom>
          <a:ln w="28575">
            <a:solidFill>
              <a:schemeClr val="bg2">
                <a:lumMod val="2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868999" y="3861048"/>
            <a:ext cx="7560840" cy="0"/>
          </a:xfrm>
          <a:prstGeom prst="line">
            <a:avLst/>
          </a:prstGeom>
          <a:ln w="28575">
            <a:solidFill>
              <a:schemeClr val="bg2">
                <a:lumMod val="25000"/>
              </a:schemeClr>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987400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31175</TotalTime>
  <Words>7990</Words>
  <Application>Microsoft Office PowerPoint</Application>
  <PresentationFormat>On-screen Show (4:3)</PresentationFormat>
  <Paragraphs>1135</Paragraphs>
  <Slides>87</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87</vt:i4>
      </vt:variant>
    </vt:vector>
  </HeadingPairs>
  <TitlesOfParts>
    <vt:vector size="97" baseType="lpstr">
      <vt:lpstr>Arial</vt:lpstr>
      <vt:lpstr>Calibri</vt:lpstr>
      <vt:lpstr>Calibri Light</vt:lpstr>
      <vt:lpstr>Century Gothic</vt:lpstr>
      <vt:lpstr>Courier New</vt:lpstr>
      <vt:lpstr>Franklin Gothic Book</vt:lpstr>
      <vt:lpstr>Times New Roman</vt:lpstr>
      <vt:lpstr>Tw Cen MT</vt:lpstr>
      <vt:lpstr>Verdana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Université de Genève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Ben Meuleman</dc:creator>
  <cp:lastModifiedBy>Ben Meuleman</cp:lastModifiedBy>
  <cp:revision>1003</cp:revision>
  <cp:lastPrinted>2019-12-02T20:57:25Z</cp:lastPrinted>
  <dcterms:created xsi:type="dcterms:W3CDTF">2015-11-28T18:57:21Z</dcterms:created>
  <dcterms:modified xsi:type="dcterms:W3CDTF">2019-12-03T11:01:17Z</dcterms:modified>
</cp:coreProperties>
</file>